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56" autoAdjust="0"/>
    <p:restoredTop sz="94660"/>
  </p:normalViewPr>
  <p:slideViewPr>
    <p:cSldViewPr>
      <p:cViewPr varScale="1">
        <p:scale>
          <a:sx n="81" d="100"/>
          <a:sy n="81" d="100"/>
        </p:scale>
        <p:origin x="92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8600" y="228600"/>
            <a:ext cx="8695944" cy="2468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047232" y="1824227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6"/>
                </a:lnTo>
                <a:lnTo>
                  <a:pt x="2624963" y="42418"/>
                </a:lnTo>
                <a:lnTo>
                  <a:pt x="2369946" y="91567"/>
                </a:lnTo>
                <a:lnTo>
                  <a:pt x="2102103" y="149606"/>
                </a:lnTo>
                <a:lnTo>
                  <a:pt x="1821561" y="216662"/>
                </a:lnTo>
                <a:lnTo>
                  <a:pt x="1564386" y="281432"/>
                </a:lnTo>
                <a:lnTo>
                  <a:pt x="841756" y="444500"/>
                </a:lnTo>
                <a:lnTo>
                  <a:pt x="620648" y="489204"/>
                </a:lnTo>
                <a:lnTo>
                  <a:pt x="199770" y="567309"/>
                </a:lnTo>
                <a:lnTo>
                  <a:pt x="0" y="600837"/>
                </a:lnTo>
                <a:lnTo>
                  <a:pt x="269875" y="638810"/>
                </a:lnTo>
                <a:lnTo>
                  <a:pt x="397509" y="654431"/>
                </a:lnTo>
                <a:lnTo>
                  <a:pt x="644016" y="681227"/>
                </a:lnTo>
                <a:lnTo>
                  <a:pt x="873633" y="699135"/>
                </a:lnTo>
                <a:lnTo>
                  <a:pt x="984122" y="705866"/>
                </a:lnTo>
                <a:lnTo>
                  <a:pt x="1092453" y="710311"/>
                </a:lnTo>
                <a:lnTo>
                  <a:pt x="1296542" y="714756"/>
                </a:lnTo>
                <a:lnTo>
                  <a:pt x="1394333" y="714756"/>
                </a:lnTo>
                <a:lnTo>
                  <a:pt x="1583436" y="710311"/>
                </a:lnTo>
                <a:lnTo>
                  <a:pt x="1672716" y="705866"/>
                </a:lnTo>
                <a:lnTo>
                  <a:pt x="1842769" y="692404"/>
                </a:lnTo>
                <a:lnTo>
                  <a:pt x="1925700" y="683513"/>
                </a:lnTo>
                <a:lnTo>
                  <a:pt x="2082926" y="661162"/>
                </a:lnTo>
                <a:lnTo>
                  <a:pt x="2231770" y="634364"/>
                </a:lnTo>
                <a:lnTo>
                  <a:pt x="2372106" y="603123"/>
                </a:lnTo>
                <a:lnTo>
                  <a:pt x="2505964" y="567309"/>
                </a:lnTo>
                <a:lnTo>
                  <a:pt x="2633471" y="527176"/>
                </a:lnTo>
                <a:lnTo>
                  <a:pt x="2754629" y="482473"/>
                </a:lnTo>
                <a:lnTo>
                  <a:pt x="2871596" y="435610"/>
                </a:lnTo>
                <a:lnTo>
                  <a:pt x="2875788" y="433324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18232" y="1696211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5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4"/>
                </a:lnTo>
                <a:lnTo>
                  <a:pt x="1281938" y="279018"/>
                </a:lnTo>
                <a:lnTo>
                  <a:pt x="1866519" y="421893"/>
                </a:lnTo>
                <a:lnTo>
                  <a:pt x="2559558" y="575817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688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1"/>
                </a:lnTo>
                <a:lnTo>
                  <a:pt x="4857623" y="850391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5"/>
                </a:lnTo>
                <a:lnTo>
                  <a:pt x="5036185" y="727583"/>
                </a:lnTo>
                <a:lnTo>
                  <a:pt x="4468622" y="629412"/>
                </a:lnTo>
                <a:lnTo>
                  <a:pt x="4160393" y="566927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8"/>
                </a:lnTo>
                <a:lnTo>
                  <a:pt x="2083308" y="113791"/>
                </a:lnTo>
                <a:lnTo>
                  <a:pt x="1966468" y="96012"/>
                </a:lnTo>
                <a:lnTo>
                  <a:pt x="1628394" y="51308"/>
                </a:lnTo>
                <a:lnTo>
                  <a:pt x="1417955" y="31241"/>
                </a:lnTo>
                <a:lnTo>
                  <a:pt x="1220216" y="15621"/>
                </a:lnTo>
                <a:lnTo>
                  <a:pt x="1031113" y="4445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829305" y="1709166"/>
            <a:ext cx="5468620" cy="774700"/>
          </a:xfrm>
          <a:custGeom>
            <a:avLst/>
            <a:gdLst/>
            <a:ahLst/>
            <a:cxnLst/>
            <a:rect l="l" t="t" r="r" b="b"/>
            <a:pathLst>
              <a:path w="5468620" h="774700">
                <a:moveTo>
                  <a:pt x="0" y="78105"/>
                </a:moveTo>
                <a:lnTo>
                  <a:pt x="19176" y="73660"/>
                </a:lnTo>
                <a:lnTo>
                  <a:pt x="76581" y="62484"/>
                </a:lnTo>
                <a:lnTo>
                  <a:pt x="174370" y="46862"/>
                </a:lnTo>
                <a:lnTo>
                  <a:pt x="238125" y="37973"/>
                </a:lnTo>
                <a:lnTo>
                  <a:pt x="312546" y="28956"/>
                </a:lnTo>
                <a:lnTo>
                  <a:pt x="395477" y="22351"/>
                </a:lnTo>
                <a:lnTo>
                  <a:pt x="491108" y="15621"/>
                </a:lnTo>
                <a:lnTo>
                  <a:pt x="595248" y="8889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576"/>
                </a:lnTo>
                <a:lnTo>
                  <a:pt x="2041017" y="64643"/>
                </a:lnTo>
                <a:lnTo>
                  <a:pt x="2259965" y="89281"/>
                </a:lnTo>
                <a:lnTo>
                  <a:pt x="2489581" y="118237"/>
                </a:lnTo>
                <a:lnTo>
                  <a:pt x="2731897" y="153924"/>
                </a:lnTo>
                <a:lnTo>
                  <a:pt x="2984881" y="194056"/>
                </a:lnTo>
                <a:lnTo>
                  <a:pt x="3250692" y="240919"/>
                </a:lnTo>
                <a:lnTo>
                  <a:pt x="3529203" y="296799"/>
                </a:lnTo>
                <a:lnTo>
                  <a:pt x="3820414" y="356997"/>
                </a:lnTo>
                <a:lnTo>
                  <a:pt x="4124452" y="423925"/>
                </a:lnTo>
                <a:lnTo>
                  <a:pt x="4441190" y="499745"/>
                </a:lnTo>
                <a:lnTo>
                  <a:pt x="4770755" y="582295"/>
                </a:lnTo>
                <a:lnTo>
                  <a:pt x="5113020" y="673735"/>
                </a:lnTo>
                <a:lnTo>
                  <a:pt x="5468112" y="774192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609082" y="1695450"/>
            <a:ext cx="3308985" cy="652780"/>
          </a:xfrm>
          <a:custGeom>
            <a:avLst/>
            <a:gdLst/>
            <a:ahLst/>
            <a:cxnLst/>
            <a:rect l="l" t="t" r="r" b="b"/>
            <a:pathLst>
              <a:path w="3308984" h="652780">
                <a:moveTo>
                  <a:pt x="0" y="652272"/>
                </a:moveTo>
                <a:lnTo>
                  <a:pt x="95630" y="625475"/>
                </a:lnTo>
                <a:lnTo>
                  <a:pt x="357250" y="556260"/>
                </a:lnTo>
                <a:lnTo>
                  <a:pt x="537971" y="509270"/>
                </a:lnTo>
                <a:lnTo>
                  <a:pt x="746378" y="457962"/>
                </a:lnTo>
                <a:lnTo>
                  <a:pt x="978153" y="402082"/>
                </a:lnTo>
                <a:lnTo>
                  <a:pt x="1226946" y="341757"/>
                </a:lnTo>
                <a:lnTo>
                  <a:pt x="1490598" y="283717"/>
                </a:lnTo>
                <a:lnTo>
                  <a:pt x="1760600" y="225551"/>
                </a:lnTo>
                <a:lnTo>
                  <a:pt x="2037079" y="171958"/>
                </a:lnTo>
                <a:lnTo>
                  <a:pt x="2311399" y="120650"/>
                </a:lnTo>
                <a:lnTo>
                  <a:pt x="2447416" y="98298"/>
                </a:lnTo>
                <a:lnTo>
                  <a:pt x="2579242" y="75946"/>
                </a:lnTo>
                <a:lnTo>
                  <a:pt x="2711068" y="58038"/>
                </a:lnTo>
                <a:lnTo>
                  <a:pt x="2838703" y="40259"/>
                </a:lnTo>
                <a:lnTo>
                  <a:pt x="2964179" y="26797"/>
                </a:lnTo>
                <a:lnTo>
                  <a:pt x="3083178" y="15621"/>
                </a:lnTo>
                <a:lnTo>
                  <a:pt x="3197987" y="6730"/>
                </a:lnTo>
                <a:lnTo>
                  <a:pt x="33086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9804" y="333248"/>
            <a:ext cx="464375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华文新魏"/>
                <a:cs typeface="华文新魏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华文新魏"/>
                <a:cs typeface="华文新魏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73D86"/>
                </a:solidFill>
                <a:latin typeface="华文新魏"/>
                <a:cs typeface="华文新魏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华文新魏"/>
                <a:cs typeface="华文新魏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8600" y="228600"/>
            <a:ext cx="8695944" cy="2468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047232" y="1824227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6"/>
                </a:lnTo>
                <a:lnTo>
                  <a:pt x="2624963" y="42418"/>
                </a:lnTo>
                <a:lnTo>
                  <a:pt x="2369946" y="91567"/>
                </a:lnTo>
                <a:lnTo>
                  <a:pt x="2102103" y="149606"/>
                </a:lnTo>
                <a:lnTo>
                  <a:pt x="1821561" y="216662"/>
                </a:lnTo>
                <a:lnTo>
                  <a:pt x="1564386" y="281432"/>
                </a:lnTo>
                <a:lnTo>
                  <a:pt x="841756" y="444500"/>
                </a:lnTo>
                <a:lnTo>
                  <a:pt x="620648" y="489204"/>
                </a:lnTo>
                <a:lnTo>
                  <a:pt x="199770" y="567309"/>
                </a:lnTo>
                <a:lnTo>
                  <a:pt x="0" y="600837"/>
                </a:lnTo>
                <a:lnTo>
                  <a:pt x="269875" y="638810"/>
                </a:lnTo>
                <a:lnTo>
                  <a:pt x="397509" y="654431"/>
                </a:lnTo>
                <a:lnTo>
                  <a:pt x="644016" y="681227"/>
                </a:lnTo>
                <a:lnTo>
                  <a:pt x="873633" y="699135"/>
                </a:lnTo>
                <a:lnTo>
                  <a:pt x="984122" y="705866"/>
                </a:lnTo>
                <a:lnTo>
                  <a:pt x="1092453" y="710311"/>
                </a:lnTo>
                <a:lnTo>
                  <a:pt x="1296542" y="714756"/>
                </a:lnTo>
                <a:lnTo>
                  <a:pt x="1394333" y="714756"/>
                </a:lnTo>
                <a:lnTo>
                  <a:pt x="1583436" y="710311"/>
                </a:lnTo>
                <a:lnTo>
                  <a:pt x="1672716" y="705866"/>
                </a:lnTo>
                <a:lnTo>
                  <a:pt x="1842769" y="692404"/>
                </a:lnTo>
                <a:lnTo>
                  <a:pt x="1925700" y="683513"/>
                </a:lnTo>
                <a:lnTo>
                  <a:pt x="2082926" y="661162"/>
                </a:lnTo>
                <a:lnTo>
                  <a:pt x="2231770" y="634364"/>
                </a:lnTo>
                <a:lnTo>
                  <a:pt x="2372106" y="603123"/>
                </a:lnTo>
                <a:lnTo>
                  <a:pt x="2505964" y="567309"/>
                </a:lnTo>
                <a:lnTo>
                  <a:pt x="2633471" y="527176"/>
                </a:lnTo>
                <a:lnTo>
                  <a:pt x="2754629" y="482473"/>
                </a:lnTo>
                <a:lnTo>
                  <a:pt x="2871596" y="435610"/>
                </a:lnTo>
                <a:lnTo>
                  <a:pt x="2875788" y="433324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18232" y="1696211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5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4"/>
                </a:lnTo>
                <a:lnTo>
                  <a:pt x="1281938" y="279018"/>
                </a:lnTo>
                <a:lnTo>
                  <a:pt x="1866519" y="421893"/>
                </a:lnTo>
                <a:lnTo>
                  <a:pt x="2559558" y="575817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688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1"/>
                </a:lnTo>
                <a:lnTo>
                  <a:pt x="4857623" y="850391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5"/>
                </a:lnTo>
                <a:lnTo>
                  <a:pt x="5036185" y="727583"/>
                </a:lnTo>
                <a:lnTo>
                  <a:pt x="4468622" y="629412"/>
                </a:lnTo>
                <a:lnTo>
                  <a:pt x="4160393" y="566927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8"/>
                </a:lnTo>
                <a:lnTo>
                  <a:pt x="2083308" y="113791"/>
                </a:lnTo>
                <a:lnTo>
                  <a:pt x="1966468" y="96012"/>
                </a:lnTo>
                <a:lnTo>
                  <a:pt x="1628394" y="51308"/>
                </a:lnTo>
                <a:lnTo>
                  <a:pt x="1417955" y="31241"/>
                </a:lnTo>
                <a:lnTo>
                  <a:pt x="1220216" y="15621"/>
                </a:lnTo>
                <a:lnTo>
                  <a:pt x="1031113" y="4445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829305" y="1709166"/>
            <a:ext cx="5468620" cy="774700"/>
          </a:xfrm>
          <a:custGeom>
            <a:avLst/>
            <a:gdLst/>
            <a:ahLst/>
            <a:cxnLst/>
            <a:rect l="l" t="t" r="r" b="b"/>
            <a:pathLst>
              <a:path w="5468620" h="774700">
                <a:moveTo>
                  <a:pt x="0" y="78105"/>
                </a:moveTo>
                <a:lnTo>
                  <a:pt x="19176" y="73660"/>
                </a:lnTo>
                <a:lnTo>
                  <a:pt x="76581" y="62484"/>
                </a:lnTo>
                <a:lnTo>
                  <a:pt x="174370" y="46862"/>
                </a:lnTo>
                <a:lnTo>
                  <a:pt x="238125" y="37973"/>
                </a:lnTo>
                <a:lnTo>
                  <a:pt x="312546" y="28956"/>
                </a:lnTo>
                <a:lnTo>
                  <a:pt x="395477" y="22351"/>
                </a:lnTo>
                <a:lnTo>
                  <a:pt x="491108" y="15621"/>
                </a:lnTo>
                <a:lnTo>
                  <a:pt x="595248" y="8889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576"/>
                </a:lnTo>
                <a:lnTo>
                  <a:pt x="2041017" y="64643"/>
                </a:lnTo>
                <a:lnTo>
                  <a:pt x="2259965" y="89281"/>
                </a:lnTo>
                <a:lnTo>
                  <a:pt x="2489581" y="118237"/>
                </a:lnTo>
                <a:lnTo>
                  <a:pt x="2731897" y="153924"/>
                </a:lnTo>
                <a:lnTo>
                  <a:pt x="2984881" y="194056"/>
                </a:lnTo>
                <a:lnTo>
                  <a:pt x="3250692" y="240919"/>
                </a:lnTo>
                <a:lnTo>
                  <a:pt x="3529203" y="296799"/>
                </a:lnTo>
                <a:lnTo>
                  <a:pt x="3820414" y="356997"/>
                </a:lnTo>
                <a:lnTo>
                  <a:pt x="4124452" y="423925"/>
                </a:lnTo>
                <a:lnTo>
                  <a:pt x="4441190" y="499745"/>
                </a:lnTo>
                <a:lnTo>
                  <a:pt x="4770755" y="582295"/>
                </a:lnTo>
                <a:lnTo>
                  <a:pt x="5113020" y="673735"/>
                </a:lnTo>
                <a:lnTo>
                  <a:pt x="5468112" y="774192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609082" y="1695450"/>
            <a:ext cx="3308985" cy="652780"/>
          </a:xfrm>
          <a:custGeom>
            <a:avLst/>
            <a:gdLst/>
            <a:ahLst/>
            <a:cxnLst/>
            <a:rect l="l" t="t" r="r" b="b"/>
            <a:pathLst>
              <a:path w="3308984" h="652780">
                <a:moveTo>
                  <a:pt x="0" y="652272"/>
                </a:moveTo>
                <a:lnTo>
                  <a:pt x="95630" y="625475"/>
                </a:lnTo>
                <a:lnTo>
                  <a:pt x="357250" y="556260"/>
                </a:lnTo>
                <a:lnTo>
                  <a:pt x="537971" y="509270"/>
                </a:lnTo>
                <a:lnTo>
                  <a:pt x="746378" y="457962"/>
                </a:lnTo>
                <a:lnTo>
                  <a:pt x="978153" y="402082"/>
                </a:lnTo>
                <a:lnTo>
                  <a:pt x="1226946" y="341757"/>
                </a:lnTo>
                <a:lnTo>
                  <a:pt x="1490598" y="283717"/>
                </a:lnTo>
                <a:lnTo>
                  <a:pt x="1760600" y="225551"/>
                </a:lnTo>
                <a:lnTo>
                  <a:pt x="2037079" y="171958"/>
                </a:lnTo>
                <a:lnTo>
                  <a:pt x="2311399" y="120650"/>
                </a:lnTo>
                <a:lnTo>
                  <a:pt x="2447416" y="98298"/>
                </a:lnTo>
                <a:lnTo>
                  <a:pt x="2579242" y="75946"/>
                </a:lnTo>
                <a:lnTo>
                  <a:pt x="2711068" y="58038"/>
                </a:lnTo>
                <a:lnTo>
                  <a:pt x="2838703" y="40259"/>
                </a:lnTo>
                <a:lnTo>
                  <a:pt x="2964179" y="26797"/>
                </a:lnTo>
                <a:lnTo>
                  <a:pt x="3083178" y="15621"/>
                </a:lnTo>
                <a:lnTo>
                  <a:pt x="3197987" y="6730"/>
                </a:lnTo>
                <a:lnTo>
                  <a:pt x="33086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华文新魏"/>
                <a:cs typeface="华文新魏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8600" y="228600"/>
            <a:ext cx="8695944" cy="2468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047232" y="1824227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6"/>
                </a:lnTo>
                <a:lnTo>
                  <a:pt x="2624963" y="42418"/>
                </a:lnTo>
                <a:lnTo>
                  <a:pt x="2369946" y="91567"/>
                </a:lnTo>
                <a:lnTo>
                  <a:pt x="2102103" y="149606"/>
                </a:lnTo>
                <a:lnTo>
                  <a:pt x="1821561" y="216662"/>
                </a:lnTo>
                <a:lnTo>
                  <a:pt x="1564386" y="281432"/>
                </a:lnTo>
                <a:lnTo>
                  <a:pt x="841756" y="444500"/>
                </a:lnTo>
                <a:lnTo>
                  <a:pt x="620648" y="489204"/>
                </a:lnTo>
                <a:lnTo>
                  <a:pt x="199770" y="567309"/>
                </a:lnTo>
                <a:lnTo>
                  <a:pt x="0" y="600837"/>
                </a:lnTo>
                <a:lnTo>
                  <a:pt x="269875" y="638810"/>
                </a:lnTo>
                <a:lnTo>
                  <a:pt x="397509" y="654431"/>
                </a:lnTo>
                <a:lnTo>
                  <a:pt x="644016" y="681227"/>
                </a:lnTo>
                <a:lnTo>
                  <a:pt x="873633" y="699135"/>
                </a:lnTo>
                <a:lnTo>
                  <a:pt x="984122" y="705866"/>
                </a:lnTo>
                <a:lnTo>
                  <a:pt x="1092453" y="710311"/>
                </a:lnTo>
                <a:lnTo>
                  <a:pt x="1296542" y="714756"/>
                </a:lnTo>
                <a:lnTo>
                  <a:pt x="1394333" y="714756"/>
                </a:lnTo>
                <a:lnTo>
                  <a:pt x="1583436" y="710311"/>
                </a:lnTo>
                <a:lnTo>
                  <a:pt x="1672716" y="705866"/>
                </a:lnTo>
                <a:lnTo>
                  <a:pt x="1842769" y="692404"/>
                </a:lnTo>
                <a:lnTo>
                  <a:pt x="1925700" y="683513"/>
                </a:lnTo>
                <a:lnTo>
                  <a:pt x="2082926" y="661162"/>
                </a:lnTo>
                <a:lnTo>
                  <a:pt x="2231770" y="634364"/>
                </a:lnTo>
                <a:lnTo>
                  <a:pt x="2372106" y="603123"/>
                </a:lnTo>
                <a:lnTo>
                  <a:pt x="2505964" y="567309"/>
                </a:lnTo>
                <a:lnTo>
                  <a:pt x="2633471" y="527176"/>
                </a:lnTo>
                <a:lnTo>
                  <a:pt x="2754629" y="482473"/>
                </a:lnTo>
                <a:lnTo>
                  <a:pt x="2871596" y="435610"/>
                </a:lnTo>
                <a:lnTo>
                  <a:pt x="2875788" y="433324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18232" y="1696211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5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4"/>
                </a:lnTo>
                <a:lnTo>
                  <a:pt x="1281938" y="279018"/>
                </a:lnTo>
                <a:lnTo>
                  <a:pt x="1866519" y="421893"/>
                </a:lnTo>
                <a:lnTo>
                  <a:pt x="2559558" y="575817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688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1"/>
                </a:lnTo>
                <a:lnTo>
                  <a:pt x="4857623" y="850391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5"/>
                </a:lnTo>
                <a:lnTo>
                  <a:pt x="5036185" y="727583"/>
                </a:lnTo>
                <a:lnTo>
                  <a:pt x="4468622" y="629412"/>
                </a:lnTo>
                <a:lnTo>
                  <a:pt x="4160393" y="566927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8"/>
                </a:lnTo>
                <a:lnTo>
                  <a:pt x="2083308" y="113791"/>
                </a:lnTo>
                <a:lnTo>
                  <a:pt x="1966468" y="96012"/>
                </a:lnTo>
                <a:lnTo>
                  <a:pt x="1628394" y="51308"/>
                </a:lnTo>
                <a:lnTo>
                  <a:pt x="1417955" y="31241"/>
                </a:lnTo>
                <a:lnTo>
                  <a:pt x="1220216" y="15621"/>
                </a:lnTo>
                <a:lnTo>
                  <a:pt x="1031113" y="4445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829305" y="1709166"/>
            <a:ext cx="5468620" cy="774700"/>
          </a:xfrm>
          <a:custGeom>
            <a:avLst/>
            <a:gdLst/>
            <a:ahLst/>
            <a:cxnLst/>
            <a:rect l="l" t="t" r="r" b="b"/>
            <a:pathLst>
              <a:path w="5468620" h="774700">
                <a:moveTo>
                  <a:pt x="0" y="78105"/>
                </a:moveTo>
                <a:lnTo>
                  <a:pt x="19176" y="73660"/>
                </a:lnTo>
                <a:lnTo>
                  <a:pt x="76581" y="62484"/>
                </a:lnTo>
                <a:lnTo>
                  <a:pt x="174370" y="46862"/>
                </a:lnTo>
                <a:lnTo>
                  <a:pt x="238125" y="37973"/>
                </a:lnTo>
                <a:lnTo>
                  <a:pt x="312546" y="28956"/>
                </a:lnTo>
                <a:lnTo>
                  <a:pt x="395477" y="22351"/>
                </a:lnTo>
                <a:lnTo>
                  <a:pt x="491108" y="15621"/>
                </a:lnTo>
                <a:lnTo>
                  <a:pt x="595248" y="8889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576"/>
                </a:lnTo>
                <a:lnTo>
                  <a:pt x="2041017" y="64643"/>
                </a:lnTo>
                <a:lnTo>
                  <a:pt x="2259965" y="89281"/>
                </a:lnTo>
                <a:lnTo>
                  <a:pt x="2489581" y="118237"/>
                </a:lnTo>
                <a:lnTo>
                  <a:pt x="2731897" y="153924"/>
                </a:lnTo>
                <a:lnTo>
                  <a:pt x="2984881" y="194056"/>
                </a:lnTo>
                <a:lnTo>
                  <a:pt x="3250692" y="240919"/>
                </a:lnTo>
                <a:lnTo>
                  <a:pt x="3529203" y="296799"/>
                </a:lnTo>
                <a:lnTo>
                  <a:pt x="3820414" y="356997"/>
                </a:lnTo>
                <a:lnTo>
                  <a:pt x="4124452" y="423925"/>
                </a:lnTo>
                <a:lnTo>
                  <a:pt x="4441190" y="499745"/>
                </a:lnTo>
                <a:lnTo>
                  <a:pt x="4770755" y="582295"/>
                </a:lnTo>
                <a:lnTo>
                  <a:pt x="5113020" y="673735"/>
                </a:lnTo>
                <a:lnTo>
                  <a:pt x="5468112" y="774192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609082" y="1695450"/>
            <a:ext cx="3308985" cy="652780"/>
          </a:xfrm>
          <a:custGeom>
            <a:avLst/>
            <a:gdLst/>
            <a:ahLst/>
            <a:cxnLst/>
            <a:rect l="l" t="t" r="r" b="b"/>
            <a:pathLst>
              <a:path w="3308984" h="652780">
                <a:moveTo>
                  <a:pt x="0" y="652272"/>
                </a:moveTo>
                <a:lnTo>
                  <a:pt x="95630" y="625475"/>
                </a:lnTo>
                <a:lnTo>
                  <a:pt x="357250" y="556260"/>
                </a:lnTo>
                <a:lnTo>
                  <a:pt x="537971" y="509270"/>
                </a:lnTo>
                <a:lnTo>
                  <a:pt x="746378" y="457962"/>
                </a:lnTo>
                <a:lnTo>
                  <a:pt x="978153" y="402082"/>
                </a:lnTo>
                <a:lnTo>
                  <a:pt x="1226946" y="341757"/>
                </a:lnTo>
                <a:lnTo>
                  <a:pt x="1490598" y="283717"/>
                </a:lnTo>
                <a:lnTo>
                  <a:pt x="1760600" y="225551"/>
                </a:lnTo>
                <a:lnTo>
                  <a:pt x="2037079" y="171958"/>
                </a:lnTo>
                <a:lnTo>
                  <a:pt x="2311399" y="120650"/>
                </a:lnTo>
                <a:lnTo>
                  <a:pt x="2447416" y="98298"/>
                </a:lnTo>
                <a:lnTo>
                  <a:pt x="2579242" y="75946"/>
                </a:lnTo>
                <a:lnTo>
                  <a:pt x="2711068" y="58038"/>
                </a:lnTo>
                <a:lnTo>
                  <a:pt x="2838703" y="40259"/>
                </a:lnTo>
                <a:lnTo>
                  <a:pt x="2964179" y="26797"/>
                </a:lnTo>
                <a:lnTo>
                  <a:pt x="3083178" y="15621"/>
                </a:lnTo>
                <a:lnTo>
                  <a:pt x="3197987" y="6730"/>
                </a:lnTo>
                <a:lnTo>
                  <a:pt x="33086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8600" y="228600"/>
            <a:ext cx="8695944" cy="2468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047232" y="1824227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6"/>
                </a:lnTo>
                <a:lnTo>
                  <a:pt x="2624963" y="42418"/>
                </a:lnTo>
                <a:lnTo>
                  <a:pt x="2369946" y="91567"/>
                </a:lnTo>
                <a:lnTo>
                  <a:pt x="2102103" y="149606"/>
                </a:lnTo>
                <a:lnTo>
                  <a:pt x="1821561" y="216662"/>
                </a:lnTo>
                <a:lnTo>
                  <a:pt x="1564386" y="281432"/>
                </a:lnTo>
                <a:lnTo>
                  <a:pt x="841756" y="444500"/>
                </a:lnTo>
                <a:lnTo>
                  <a:pt x="620648" y="489204"/>
                </a:lnTo>
                <a:lnTo>
                  <a:pt x="199770" y="567309"/>
                </a:lnTo>
                <a:lnTo>
                  <a:pt x="0" y="600837"/>
                </a:lnTo>
                <a:lnTo>
                  <a:pt x="269875" y="638810"/>
                </a:lnTo>
                <a:lnTo>
                  <a:pt x="397509" y="654431"/>
                </a:lnTo>
                <a:lnTo>
                  <a:pt x="644016" y="681227"/>
                </a:lnTo>
                <a:lnTo>
                  <a:pt x="873633" y="699135"/>
                </a:lnTo>
                <a:lnTo>
                  <a:pt x="984122" y="705866"/>
                </a:lnTo>
                <a:lnTo>
                  <a:pt x="1092453" y="710311"/>
                </a:lnTo>
                <a:lnTo>
                  <a:pt x="1296542" y="714756"/>
                </a:lnTo>
                <a:lnTo>
                  <a:pt x="1394333" y="714756"/>
                </a:lnTo>
                <a:lnTo>
                  <a:pt x="1583436" y="710311"/>
                </a:lnTo>
                <a:lnTo>
                  <a:pt x="1672716" y="705866"/>
                </a:lnTo>
                <a:lnTo>
                  <a:pt x="1842769" y="692404"/>
                </a:lnTo>
                <a:lnTo>
                  <a:pt x="1925700" y="683513"/>
                </a:lnTo>
                <a:lnTo>
                  <a:pt x="2082926" y="661162"/>
                </a:lnTo>
                <a:lnTo>
                  <a:pt x="2231770" y="634364"/>
                </a:lnTo>
                <a:lnTo>
                  <a:pt x="2372106" y="603123"/>
                </a:lnTo>
                <a:lnTo>
                  <a:pt x="2505964" y="567309"/>
                </a:lnTo>
                <a:lnTo>
                  <a:pt x="2633471" y="527176"/>
                </a:lnTo>
                <a:lnTo>
                  <a:pt x="2754629" y="482473"/>
                </a:lnTo>
                <a:lnTo>
                  <a:pt x="2871596" y="435610"/>
                </a:lnTo>
                <a:lnTo>
                  <a:pt x="2875788" y="433324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18232" y="1696211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5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4"/>
                </a:lnTo>
                <a:lnTo>
                  <a:pt x="1281938" y="279018"/>
                </a:lnTo>
                <a:lnTo>
                  <a:pt x="1866519" y="421893"/>
                </a:lnTo>
                <a:lnTo>
                  <a:pt x="2559558" y="575817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688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1"/>
                </a:lnTo>
                <a:lnTo>
                  <a:pt x="4857623" y="850391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5"/>
                </a:lnTo>
                <a:lnTo>
                  <a:pt x="5036185" y="727583"/>
                </a:lnTo>
                <a:lnTo>
                  <a:pt x="4468622" y="629412"/>
                </a:lnTo>
                <a:lnTo>
                  <a:pt x="4160393" y="566927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8"/>
                </a:lnTo>
                <a:lnTo>
                  <a:pt x="2083308" y="113791"/>
                </a:lnTo>
                <a:lnTo>
                  <a:pt x="1966468" y="96012"/>
                </a:lnTo>
                <a:lnTo>
                  <a:pt x="1628394" y="51308"/>
                </a:lnTo>
                <a:lnTo>
                  <a:pt x="1417955" y="31241"/>
                </a:lnTo>
                <a:lnTo>
                  <a:pt x="1220216" y="15621"/>
                </a:lnTo>
                <a:lnTo>
                  <a:pt x="1031113" y="4445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829305" y="1709166"/>
            <a:ext cx="5468620" cy="774700"/>
          </a:xfrm>
          <a:custGeom>
            <a:avLst/>
            <a:gdLst/>
            <a:ahLst/>
            <a:cxnLst/>
            <a:rect l="l" t="t" r="r" b="b"/>
            <a:pathLst>
              <a:path w="5468620" h="774700">
                <a:moveTo>
                  <a:pt x="0" y="78105"/>
                </a:moveTo>
                <a:lnTo>
                  <a:pt x="19176" y="73660"/>
                </a:lnTo>
                <a:lnTo>
                  <a:pt x="76581" y="62484"/>
                </a:lnTo>
                <a:lnTo>
                  <a:pt x="174370" y="46862"/>
                </a:lnTo>
                <a:lnTo>
                  <a:pt x="238125" y="37973"/>
                </a:lnTo>
                <a:lnTo>
                  <a:pt x="312546" y="28956"/>
                </a:lnTo>
                <a:lnTo>
                  <a:pt x="395477" y="22351"/>
                </a:lnTo>
                <a:lnTo>
                  <a:pt x="491108" y="15621"/>
                </a:lnTo>
                <a:lnTo>
                  <a:pt x="595248" y="8889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576"/>
                </a:lnTo>
                <a:lnTo>
                  <a:pt x="2041017" y="64643"/>
                </a:lnTo>
                <a:lnTo>
                  <a:pt x="2259965" y="89281"/>
                </a:lnTo>
                <a:lnTo>
                  <a:pt x="2489581" y="118237"/>
                </a:lnTo>
                <a:lnTo>
                  <a:pt x="2731897" y="153924"/>
                </a:lnTo>
                <a:lnTo>
                  <a:pt x="2984881" y="194056"/>
                </a:lnTo>
                <a:lnTo>
                  <a:pt x="3250692" y="240919"/>
                </a:lnTo>
                <a:lnTo>
                  <a:pt x="3529203" y="296799"/>
                </a:lnTo>
                <a:lnTo>
                  <a:pt x="3820414" y="356997"/>
                </a:lnTo>
                <a:lnTo>
                  <a:pt x="4124452" y="423925"/>
                </a:lnTo>
                <a:lnTo>
                  <a:pt x="4441190" y="499745"/>
                </a:lnTo>
                <a:lnTo>
                  <a:pt x="4770755" y="582295"/>
                </a:lnTo>
                <a:lnTo>
                  <a:pt x="5113020" y="673735"/>
                </a:lnTo>
                <a:lnTo>
                  <a:pt x="5468112" y="774192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609082" y="1695450"/>
            <a:ext cx="3308985" cy="652780"/>
          </a:xfrm>
          <a:custGeom>
            <a:avLst/>
            <a:gdLst/>
            <a:ahLst/>
            <a:cxnLst/>
            <a:rect l="l" t="t" r="r" b="b"/>
            <a:pathLst>
              <a:path w="3308984" h="652780">
                <a:moveTo>
                  <a:pt x="0" y="652272"/>
                </a:moveTo>
                <a:lnTo>
                  <a:pt x="95630" y="625475"/>
                </a:lnTo>
                <a:lnTo>
                  <a:pt x="357250" y="556260"/>
                </a:lnTo>
                <a:lnTo>
                  <a:pt x="537971" y="509270"/>
                </a:lnTo>
                <a:lnTo>
                  <a:pt x="746378" y="457962"/>
                </a:lnTo>
                <a:lnTo>
                  <a:pt x="978153" y="402082"/>
                </a:lnTo>
                <a:lnTo>
                  <a:pt x="1226946" y="341757"/>
                </a:lnTo>
                <a:lnTo>
                  <a:pt x="1490598" y="283717"/>
                </a:lnTo>
                <a:lnTo>
                  <a:pt x="1760600" y="225551"/>
                </a:lnTo>
                <a:lnTo>
                  <a:pt x="2037079" y="171958"/>
                </a:lnTo>
                <a:lnTo>
                  <a:pt x="2311399" y="120650"/>
                </a:lnTo>
                <a:lnTo>
                  <a:pt x="2447416" y="98298"/>
                </a:lnTo>
                <a:lnTo>
                  <a:pt x="2579242" y="75946"/>
                </a:lnTo>
                <a:lnTo>
                  <a:pt x="2711068" y="58038"/>
                </a:lnTo>
                <a:lnTo>
                  <a:pt x="2838703" y="40259"/>
                </a:lnTo>
                <a:lnTo>
                  <a:pt x="2964179" y="26797"/>
                </a:lnTo>
                <a:lnTo>
                  <a:pt x="3083178" y="15621"/>
                </a:lnTo>
                <a:lnTo>
                  <a:pt x="3197987" y="6730"/>
                </a:lnTo>
                <a:lnTo>
                  <a:pt x="33086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1205" y="363728"/>
            <a:ext cx="8041589" cy="1130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华文新魏"/>
                <a:cs typeface="华文新魏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742" y="2501646"/>
            <a:ext cx="8299450" cy="3757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73D86"/>
                </a:solidFill>
                <a:latin typeface="华文新魏"/>
                <a:cs typeface="华文新魏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531479" y="6353752"/>
            <a:ext cx="340995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477384" y="6353752"/>
            <a:ext cx="191135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073D86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9" Type="http://schemas.openxmlformats.org/officeDocument/2006/relationships/image" Target="../media/image214.png"/><Relationship Id="rId21" Type="http://schemas.openxmlformats.org/officeDocument/2006/relationships/image" Target="../media/image196.png"/><Relationship Id="rId34" Type="http://schemas.openxmlformats.org/officeDocument/2006/relationships/image" Target="../media/image209.png"/><Relationship Id="rId42" Type="http://schemas.openxmlformats.org/officeDocument/2006/relationships/image" Target="../media/image217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29" Type="http://schemas.openxmlformats.org/officeDocument/2006/relationships/image" Target="../media/image204.png"/><Relationship Id="rId41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32" Type="http://schemas.openxmlformats.org/officeDocument/2006/relationships/image" Target="../media/image207.png"/><Relationship Id="rId37" Type="http://schemas.openxmlformats.org/officeDocument/2006/relationships/image" Target="../media/image212.png"/><Relationship Id="rId40" Type="http://schemas.openxmlformats.org/officeDocument/2006/relationships/image" Target="../media/image215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36" Type="http://schemas.openxmlformats.org/officeDocument/2006/relationships/image" Target="../media/image211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31" Type="http://schemas.openxmlformats.org/officeDocument/2006/relationships/image" Target="../media/image206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Relationship Id="rId35" Type="http://schemas.openxmlformats.org/officeDocument/2006/relationships/image" Target="../media/image210.png"/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33" Type="http://schemas.openxmlformats.org/officeDocument/2006/relationships/image" Target="../media/image208.png"/><Relationship Id="rId38" Type="http://schemas.openxmlformats.org/officeDocument/2006/relationships/image" Target="../media/image2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hat.com/docs/en-" TargetMode="External"/><Relationship Id="rId2" Type="http://schemas.openxmlformats.org/officeDocument/2006/relationships/hyperlink" Target="http://www.redhat.com/docs/en-US/Red_Hat_Enterprise_Linux/5/html/Virtual_Server_Administration/index.html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0.png"/><Relationship Id="rId21" Type="http://schemas.openxmlformats.org/officeDocument/2006/relationships/image" Target="../media/image245.png"/><Relationship Id="rId34" Type="http://schemas.openxmlformats.org/officeDocument/2006/relationships/image" Target="../media/image258.png"/><Relationship Id="rId42" Type="http://schemas.openxmlformats.org/officeDocument/2006/relationships/image" Target="../media/image266.png"/><Relationship Id="rId47" Type="http://schemas.openxmlformats.org/officeDocument/2006/relationships/image" Target="../media/image271.png"/><Relationship Id="rId50" Type="http://schemas.openxmlformats.org/officeDocument/2006/relationships/image" Target="../media/image274.png"/><Relationship Id="rId55" Type="http://schemas.openxmlformats.org/officeDocument/2006/relationships/image" Target="../media/image279.png"/><Relationship Id="rId63" Type="http://schemas.openxmlformats.org/officeDocument/2006/relationships/image" Target="../media/image214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6" Type="http://schemas.openxmlformats.org/officeDocument/2006/relationships/image" Target="../media/image240.png"/><Relationship Id="rId29" Type="http://schemas.openxmlformats.org/officeDocument/2006/relationships/image" Target="../media/image253.png"/><Relationship Id="rId11" Type="http://schemas.openxmlformats.org/officeDocument/2006/relationships/image" Target="../media/image235.png"/><Relationship Id="rId24" Type="http://schemas.openxmlformats.org/officeDocument/2006/relationships/image" Target="../media/image248.png"/><Relationship Id="rId32" Type="http://schemas.openxmlformats.org/officeDocument/2006/relationships/image" Target="../media/image256.png"/><Relationship Id="rId37" Type="http://schemas.openxmlformats.org/officeDocument/2006/relationships/image" Target="../media/image261.png"/><Relationship Id="rId40" Type="http://schemas.openxmlformats.org/officeDocument/2006/relationships/image" Target="../media/image264.png"/><Relationship Id="rId45" Type="http://schemas.openxmlformats.org/officeDocument/2006/relationships/image" Target="../media/image269.png"/><Relationship Id="rId53" Type="http://schemas.openxmlformats.org/officeDocument/2006/relationships/image" Target="../media/image277.png"/><Relationship Id="rId58" Type="http://schemas.openxmlformats.org/officeDocument/2006/relationships/image" Target="../media/image282.png"/><Relationship Id="rId66" Type="http://schemas.openxmlformats.org/officeDocument/2006/relationships/image" Target="../media/image288.png"/><Relationship Id="rId5" Type="http://schemas.openxmlformats.org/officeDocument/2006/relationships/image" Target="../media/image229.png"/><Relationship Id="rId61" Type="http://schemas.openxmlformats.org/officeDocument/2006/relationships/image" Target="../media/image284.png"/><Relationship Id="rId19" Type="http://schemas.openxmlformats.org/officeDocument/2006/relationships/image" Target="../media/image243.png"/><Relationship Id="rId14" Type="http://schemas.openxmlformats.org/officeDocument/2006/relationships/image" Target="../media/image238.png"/><Relationship Id="rId22" Type="http://schemas.openxmlformats.org/officeDocument/2006/relationships/image" Target="../media/image246.png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Relationship Id="rId35" Type="http://schemas.openxmlformats.org/officeDocument/2006/relationships/image" Target="../media/image259.png"/><Relationship Id="rId43" Type="http://schemas.openxmlformats.org/officeDocument/2006/relationships/image" Target="../media/image267.png"/><Relationship Id="rId48" Type="http://schemas.openxmlformats.org/officeDocument/2006/relationships/image" Target="../media/image272.png"/><Relationship Id="rId56" Type="http://schemas.openxmlformats.org/officeDocument/2006/relationships/image" Target="../media/image280.png"/><Relationship Id="rId64" Type="http://schemas.openxmlformats.org/officeDocument/2006/relationships/image" Target="../media/image286.png"/><Relationship Id="rId8" Type="http://schemas.openxmlformats.org/officeDocument/2006/relationships/image" Target="../media/image232.png"/><Relationship Id="rId51" Type="http://schemas.openxmlformats.org/officeDocument/2006/relationships/image" Target="../media/image275.png"/><Relationship Id="rId3" Type="http://schemas.openxmlformats.org/officeDocument/2006/relationships/image" Target="../media/image227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5" Type="http://schemas.openxmlformats.org/officeDocument/2006/relationships/image" Target="../media/image249.png"/><Relationship Id="rId33" Type="http://schemas.openxmlformats.org/officeDocument/2006/relationships/image" Target="../media/image257.png"/><Relationship Id="rId38" Type="http://schemas.openxmlformats.org/officeDocument/2006/relationships/image" Target="../media/image262.png"/><Relationship Id="rId46" Type="http://schemas.openxmlformats.org/officeDocument/2006/relationships/image" Target="../media/image270.png"/><Relationship Id="rId59" Type="http://schemas.openxmlformats.org/officeDocument/2006/relationships/image" Target="../media/image283.png"/><Relationship Id="rId20" Type="http://schemas.openxmlformats.org/officeDocument/2006/relationships/image" Target="../media/image244.png"/><Relationship Id="rId41" Type="http://schemas.openxmlformats.org/officeDocument/2006/relationships/image" Target="../media/image265.png"/><Relationship Id="rId54" Type="http://schemas.openxmlformats.org/officeDocument/2006/relationships/image" Target="../media/image278.png"/><Relationship Id="rId6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28" Type="http://schemas.openxmlformats.org/officeDocument/2006/relationships/image" Target="../media/image252.png"/><Relationship Id="rId36" Type="http://schemas.openxmlformats.org/officeDocument/2006/relationships/image" Target="../media/image260.png"/><Relationship Id="rId49" Type="http://schemas.openxmlformats.org/officeDocument/2006/relationships/image" Target="../media/image273.png"/><Relationship Id="rId57" Type="http://schemas.openxmlformats.org/officeDocument/2006/relationships/image" Target="../media/image281.png"/><Relationship Id="rId10" Type="http://schemas.openxmlformats.org/officeDocument/2006/relationships/image" Target="../media/image234.png"/><Relationship Id="rId31" Type="http://schemas.openxmlformats.org/officeDocument/2006/relationships/image" Target="../media/image255.png"/><Relationship Id="rId44" Type="http://schemas.openxmlformats.org/officeDocument/2006/relationships/image" Target="../media/image268.png"/><Relationship Id="rId52" Type="http://schemas.openxmlformats.org/officeDocument/2006/relationships/image" Target="../media/image276.png"/><Relationship Id="rId60" Type="http://schemas.openxmlformats.org/officeDocument/2006/relationships/image" Target="../media/image157.png"/><Relationship Id="rId65" Type="http://schemas.openxmlformats.org/officeDocument/2006/relationships/image" Target="../media/image287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39" Type="http://schemas.openxmlformats.org/officeDocument/2006/relationships/image" Target="../media/image26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keepalived.sourceforge.net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ux-ha.org/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gcomm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de/comp/" TargetMode="External"/><Relationship Id="rId7" Type="http://schemas.openxmlformats.org/officeDocument/2006/relationships/hyperlink" Target="http://www.idealibrary.com/" TargetMode="External"/><Relationship Id="rId2" Type="http://schemas.openxmlformats.org/officeDocument/2006/relationships/hyperlink" Target="mailto:tpds@computer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cademicpress.com/jpdc" TargetMode="External"/><Relationship Id="rId5" Type="http://schemas.openxmlformats.org/officeDocument/2006/relationships/hyperlink" Target="http://computer.org/internet/" TargetMode="External"/><Relationship Id="rId4" Type="http://schemas.openxmlformats.org/officeDocument/2006/relationships/hyperlink" Target="http://computer.org/tpd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enix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zh.linuxvirtualserver.org/" TargetMode="External"/><Relationship Id="rId2" Type="http://schemas.openxmlformats.org/officeDocument/2006/relationships/hyperlink" Target="http://www.linuxvirtualserver.org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uxvirtualserver.org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7.png"/><Relationship Id="rId21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5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3.png"/><Relationship Id="rId24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152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42" Type="http://schemas.openxmlformats.org/officeDocument/2006/relationships/image" Target="../media/image155.png"/><Relationship Id="rId47" Type="http://schemas.openxmlformats.org/officeDocument/2006/relationships/image" Target="../media/image160.png"/><Relationship Id="rId50" Type="http://schemas.openxmlformats.org/officeDocument/2006/relationships/image" Target="../media/image163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29" Type="http://schemas.openxmlformats.org/officeDocument/2006/relationships/image" Target="../media/image142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45" Type="http://schemas.openxmlformats.org/officeDocument/2006/relationships/image" Target="../media/image158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49" Type="http://schemas.openxmlformats.org/officeDocument/2006/relationships/image" Target="../media/image162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4" Type="http://schemas.openxmlformats.org/officeDocument/2006/relationships/image" Target="../media/image157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43" Type="http://schemas.openxmlformats.org/officeDocument/2006/relationships/image" Target="../media/image156.png"/><Relationship Id="rId48" Type="http://schemas.openxmlformats.org/officeDocument/2006/relationships/image" Target="../media/image161.png"/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46" Type="http://schemas.openxmlformats.org/officeDocument/2006/relationships/image" Target="../media/image159.png"/><Relationship Id="rId20" Type="http://schemas.openxmlformats.org/officeDocument/2006/relationships/image" Target="../media/image133.png"/><Relationship Id="rId41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p500.org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8695944" cy="6035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54852" y="5500115"/>
            <a:ext cx="2880360" cy="713740"/>
          </a:xfrm>
          <a:custGeom>
            <a:avLst/>
            <a:gdLst/>
            <a:ahLst/>
            <a:cxnLst/>
            <a:rect l="l" t="t" r="r" b="b"/>
            <a:pathLst>
              <a:path w="2880359" h="713739">
                <a:moveTo>
                  <a:pt x="2880359" y="0"/>
                </a:moveTo>
                <a:lnTo>
                  <a:pt x="2874009" y="0"/>
                </a:lnTo>
                <a:lnTo>
                  <a:pt x="2752598" y="20066"/>
                </a:lnTo>
                <a:lnTo>
                  <a:pt x="2629154" y="42291"/>
                </a:lnTo>
                <a:lnTo>
                  <a:pt x="2373629" y="91376"/>
                </a:lnTo>
                <a:lnTo>
                  <a:pt x="2105405" y="149326"/>
                </a:lnTo>
                <a:lnTo>
                  <a:pt x="1824481" y="216192"/>
                </a:lnTo>
                <a:lnTo>
                  <a:pt x="1566799" y="280835"/>
                </a:lnTo>
                <a:lnTo>
                  <a:pt x="843026" y="443534"/>
                </a:lnTo>
                <a:lnTo>
                  <a:pt x="621665" y="488111"/>
                </a:lnTo>
                <a:lnTo>
                  <a:pt x="200151" y="566127"/>
                </a:lnTo>
                <a:lnTo>
                  <a:pt x="0" y="599554"/>
                </a:lnTo>
                <a:lnTo>
                  <a:pt x="270383" y="637451"/>
                </a:lnTo>
                <a:lnTo>
                  <a:pt x="398145" y="653046"/>
                </a:lnTo>
                <a:lnTo>
                  <a:pt x="645032" y="679792"/>
                </a:lnTo>
                <a:lnTo>
                  <a:pt x="874902" y="697623"/>
                </a:lnTo>
                <a:lnTo>
                  <a:pt x="985647" y="704316"/>
                </a:lnTo>
                <a:lnTo>
                  <a:pt x="1094231" y="708774"/>
                </a:lnTo>
                <a:lnTo>
                  <a:pt x="1298575" y="713232"/>
                </a:lnTo>
                <a:lnTo>
                  <a:pt x="1396492" y="713232"/>
                </a:lnTo>
                <a:lnTo>
                  <a:pt x="1585976" y="708774"/>
                </a:lnTo>
                <a:lnTo>
                  <a:pt x="1675383" y="704316"/>
                </a:lnTo>
                <a:lnTo>
                  <a:pt x="1845691" y="690943"/>
                </a:lnTo>
                <a:lnTo>
                  <a:pt x="1928749" y="682028"/>
                </a:lnTo>
                <a:lnTo>
                  <a:pt x="2086228" y="659739"/>
                </a:lnTo>
                <a:lnTo>
                  <a:pt x="2235327" y="632993"/>
                </a:lnTo>
                <a:lnTo>
                  <a:pt x="2375789" y="601789"/>
                </a:lnTo>
                <a:lnTo>
                  <a:pt x="2509901" y="566127"/>
                </a:lnTo>
                <a:lnTo>
                  <a:pt x="2637663" y="526008"/>
                </a:lnTo>
                <a:lnTo>
                  <a:pt x="2759075" y="481431"/>
                </a:lnTo>
                <a:lnTo>
                  <a:pt x="2876042" y="434619"/>
                </a:lnTo>
                <a:lnTo>
                  <a:pt x="2880359" y="432396"/>
                </a:lnTo>
                <a:lnTo>
                  <a:pt x="2880359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1279" y="5372100"/>
            <a:ext cx="5552440" cy="850900"/>
          </a:xfrm>
          <a:custGeom>
            <a:avLst/>
            <a:gdLst/>
            <a:ahLst/>
            <a:cxnLst/>
            <a:rect l="l" t="t" r="r" b="b"/>
            <a:pathLst>
              <a:path w="5552440" h="850900">
                <a:moveTo>
                  <a:pt x="853694" y="0"/>
                </a:moveTo>
                <a:lnTo>
                  <a:pt x="685419" y="0"/>
                </a:lnTo>
                <a:lnTo>
                  <a:pt x="527938" y="4444"/>
                </a:lnTo>
                <a:lnTo>
                  <a:pt x="381000" y="11175"/>
                </a:lnTo>
                <a:lnTo>
                  <a:pt x="244856" y="22352"/>
                </a:lnTo>
                <a:lnTo>
                  <a:pt x="117093" y="35687"/>
                </a:lnTo>
                <a:lnTo>
                  <a:pt x="0" y="53593"/>
                </a:lnTo>
                <a:lnTo>
                  <a:pt x="334263" y="96012"/>
                </a:lnTo>
                <a:lnTo>
                  <a:pt x="693928" y="156209"/>
                </a:lnTo>
                <a:lnTo>
                  <a:pt x="1079245" y="234365"/>
                </a:lnTo>
                <a:lnTo>
                  <a:pt x="1283716" y="278993"/>
                </a:lnTo>
                <a:lnTo>
                  <a:pt x="1869058" y="421843"/>
                </a:lnTo>
                <a:lnTo>
                  <a:pt x="2563114" y="575856"/>
                </a:lnTo>
                <a:lnTo>
                  <a:pt x="2726944" y="607098"/>
                </a:lnTo>
                <a:lnTo>
                  <a:pt x="2882392" y="638352"/>
                </a:lnTo>
                <a:lnTo>
                  <a:pt x="3035681" y="667372"/>
                </a:lnTo>
                <a:lnTo>
                  <a:pt x="3329431" y="716470"/>
                </a:lnTo>
                <a:lnTo>
                  <a:pt x="3469894" y="738797"/>
                </a:lnTo>
                <a:lnTo>
                  <a:pt x="3738245" y="774509"/>
                </a:lnTo>
                <a:lnTo>
                  <a:pt x="3991483" y="805751"/>
                </a:lnTo>
                <a:lnTo>
                  <a:pt x="4112895" y="816914"/>
                </a:lnTo>
                <a:lnTo>
                  <a:pt x="4342765" y="834770"/>
                </a:lnTo>
                <a:lnTo>
                  <a:pt x="4453509" y="841463"/>
                </a:lnTo>
                <a:lnTo>
                  <a:pt x="4666361" y="850392"/>
                </a:lnTo>
                <a:lnTo>
                  <a:pt x="4864354" y="850392"/>
                </a:lnTo>
                <a:lnTo>
                  <a:pt x="5051679" y="845921"/>
                </a:lnTo>
                <a:lnTo>
                  <a:pt x="5141087" y="841463"/>
                </a:lnTo>
                <a:lnTo>
                  <a:pt x="5228336" y="834770"/>
                </a:lnTo>
                <a:lnTo>
                  <a:pt x="5475351" y="807986"/>
                </a:lnTo>
                <a:lnTo>
                  <a:pt x="5551932" y="796823"/>
                </a:lnTo>
                <a:lnTo>
                  <a:pt x="5305044" y="765581"/>
                </a:lnTo>
                <a:lnTo>
                  <a:pt x="5043170" y="727633"/>
                </a:lnTo>
                <a:lnTo>
                  <a:pt x="4474718" y="629424"/>
                </a:lnTo>
                <a:lnTo>
                  <a:pt x="3840353" y="497738"/>
                </a:lnTo>
                <a:lnTo>
                  <a:pt x="2854706" y="263372"/>
                </a:lnTo>
                <a:lnTo>
                  <a:pt x="2586482" y="205359"/>
                </a:lnTo>
                <a:lnTo>
                  <a:pt x="2331085" y="156209"/>
                </a:lnTo>
                <a:lnTo>
                  <a:pt x="2207514" y="133858"/>
                </a:lnTo>
                <a:lnTo>
                  <a:pt x="2086229" y="113791"/>
                </a:lnTo>
                <a:lnTo>
                  <a:pt x="1969134" y="96012"/>
                </a:lnTo>
                <a:lnTo>
                  <a:pt x="1630680" y="51308"/>
                </a:lnTo>
                <a:lnTo>
                  <a:pt x="1419859" y="31241"/>
                </a:lnTo>
                <a:lnTo>
                  <a:pt x="1221994" y="15621"/>
                </a:lnTo>
                <a:lnTo>
                  <a:pt x="1032509" y="4444"/>
                </a:lnTo>
                <a:lnTo>
                  <a:pt x="853694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2354" y="5385053"/>
            <a:ext cx="5474335" cy="774700"/>
          </a:xfrm>
          <a:custGeom>
            <a:avLst/>
            <a:gdLst/>
            <a:ahLst/>
            <a:cxnLst/>
            <a:rect l="l" t="t" r="r" b="b"/>
            <a:pathLst>
              <a:path w="5474334" h="774700">
                <a:moveTo>
                  <a:pt x="0" y="78105"/>
                </a:moveTo>
                <a:lnTo>
                  <a:pt x="19176" y="73660"/>
                </a:lnTo>
                <a:lnTo>
                  <a:pt x="76581" y="62484"/>
                </a:lnTo>
                <a:lnTo>
                  <a:pt x="174497" y="46863"/>
                </a:lnTo>
                <a:lnTo>
                  <a:pt x="238378" y="37973"/>
                </a:lnTo>
                <a:lnTo>
                  <a:pt x="312927" y="28956"/>
                </a:lnTo>
                <a:lnTo>
                  <a:pt x="395858" y="22352"/>
                </a:lnTo>
                <a:lnTo>
                  <a:pt x="491617" y="15621"/>
                </a:lnTo>
                <a:lnTo>
                  <a:pt x="596010" y="8890"/>
                </a:lnTo>
                <a:lnTo>
                  <a:pt x="712978" y="4445"/>
                </a:lnTo>
                <a:lnTo>
                  <a:pt x="840740" y="2286"/>
                </a:lnTo>
                <a:lnTo>
                  <a:pt x="979043" y="0"/>
                </a:lnTo>
                <a:lnTo>
                  <a:pt x="1128013" y="2286"/>
                </a:lnTo>
                <a:lnTo>
                  <a:pt x="1287653" y="6731"/>
                </a:lnTo>
                <a:lnTo>
                  <a:pt x="1460119" y="15621"/>
                </a:lnTo>
                <a:lnTo>
                  <a:pt x="1643125" y="26797"/>
                </a:lnTo>
                <a:lnTo>
                  <a:pt x="1836800" y="44577"/>
                </a:lnTo>
                <a:lnTo>
                  <a:pt x="2043303" y="64643"/>
                </a:lnTo>
                <a:lnTo>
                  <a:pt x="2262505" y="89281"/>
                </a:lnTo>
                <a:lnTo>
                  <a:pt x="2492374" y="118237"/>
                </a:lnTo>
                <a:lnTo>
                  <a:pt x="2734945" y="153924"/>
                </a:lnTo>
                <a:lnTo>
                  <a:pt x="2988310" y="194056"/>
                </a:lnTo>
                <a:lnTo>
                  <a:pt x="3254248" y="240957"/>
                </a:lnTo>
                <a:lnTo>
                  <a:pt x="3533140" y="296735"/>
                </a:lnTo>
                <a:lnTo>
                  <a:pt x="3824731" y="356971"/>
                </a:lnTo>
                <a:lnTo>
                  <a:pt x="4129024" y="423913"/>
                </a:lnTo>
                <a:lnTo>
                  <a:pt x="4446143" y="499770"/>
                </a:lnTo>
                <a:lnTo>
                  <a:pt x="4776089" y="582320"/>
                </a:lnTo>
                <a:lnTo>
                  <a:pt x="5118735" y="673785"/>
                </a:lnTo>
                <a:lnTo>
                  <a:pt x="5474208" y="774192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6702" y="5371338"/>
            <a:ext cx="3312160" cy="650875"/>
          </a:xfrm>
          <a:custGeom>
            <a:avLst/>
            <a:gdLst/>
            <a:ahLst/>
            <a:cxnLst/>
            <a:rect l="l" t="t" r="r" b="b"/>
            <a:pathLst>
              <a:path w="3312159" h="650875">
                <a:moveTo>
                  <a:pt x="0" y="650748"/>
                </a:moveTo>
                <a:lnTo>
                  <a:pt x="95758" y="624001"/>
                </a:lnTo>
                <a:lnTo>
                  <a:pt x="357505" y="554913"/>
                </a:lnTo>
                <a:lnTo>
                  <a:pt x="538480" y="508114"/>
                </a:lnTo>
                <a:lnTo>
                  <a:pt x="747013" y="456857"/>
                </a:lnTo>
                <a:lnTo>
                  <a:pt x="979043" y="401142"/>
                </a:lnTo>
                <a:lnTo>
                  <a:pt x="1228090" y="340969"/>
                </a:lnTo>
                <a:lnTo>
                  <a:pt x="1491996" y="283032"/>
                </a:lnTo>
                <a:lnTo>
                  <a:pt x="1762252" y="225082"/>
                </a:lnTo>
                <a:lnTo>
                  <a:pt x="2038857" y="171577"/>
                </a:lnTo>
                <a:lnTo>
                  <a:pt x="2313431" y="120396"/>
                </a:lnTo>
                <a:lnTo>
                  <a:pt x="2449703" y="98043"/>
                </a:lnTo>
                <a:lnTo>
                  <a:pt x="2581655" y="75818"/>
                </a:lnTo>
                <a:lnTo>
                  <a:pt x="2713608" y="57912"/>
                </a:lnTo>
                <a:lnTo>
                  <a:pt x="2841244" y="40131"/>
                </a:lnTo>
                <a:lnTo>
                  <a:pt x="2966847" y="26796"/>
                </a:lnTo>
                <a:lnTo>
                  <a:pt x="3086100" y="15621"/>
                </a:lnTo>
                <a:lnTo>
                  <a:pt x="3201034" y="6731"/>
                </a:lnTo>
                <a:lnTo>
                  <a:pt x="331165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836" y="5355335"/>
            <a:ext cx="8723630" cy="1329055"/>
          </a:xfrm>
          <a:custGeom>
            <a:avLst/>
            <a:gdLst/>
            <a:ahLst/>
            <a:cxnLst/>
            <a:rect l="l" t="t" r="r" b="b"/>
            <a:pathLst>
              <a:path w="8723630" h="1329054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400"/>
                </a:lnTo>
                <a:lnTo>
                  <a:pt x="762076" y="49021"/>
                </a:lnTo>
                <a:lnTo>
                  <a:pt x="659892" y="64642"/>
                </a:lnTo>
                <a:lnTo>
                  <a:pt x="564108" y="82550"/>
                </a:lnTo>
                <a:lnTo>
                  <a:pt x="478955" y="102615"/>
                </a:lnTo>
                <a:lnTo>
                  <a:pt x="398068" y="120395"/>
                </a:lnTo>
                <a:lnTo>
                  <a:pt x="327812" y="140461"/>
                </a:lnTo>
                <a:lnTo>
                  <a:pt x="206489" y="178434"/>
                </a:lnTo>
                <a:lnTo>
                  <a:pt x="157518" y="196214"/>
                </a:lnTo>
                <a:lnTo>
                  <a:pt x="51092" y="240817"/>
                </a:lnTo>
                <a:lnTo>
                  <a:pt x="0" y="267563"/>
                </a:lnTo>
                <a:lnTo>
                  <a:pt x="0" y="1328928"/>
                </a:lnTo>
                <a:lnTo>
                  <a:pt x="8719058" y="1328927"/>
                </a:lnTo>
                <a:lnTo>
                  <a:pt x="8723376" y="1322235"/>
                </a:lnTo>
                <a:lnTo>
                  <a:pt x="8723376" y="849528"/>
                </a:lnTo>
                <a:lnTo>
                  <a:pt x="7182231" y="849528"/>
                </a:lnTo>
                <a:lnTo>
                  <a:pt x="7043801" y="847305"/>
                </a:lnTo>
                <a:lnTo>
                  <a:pt x="6899148" y="842848"/>
                </a:lnTo>
                <a:lnTo>
                  <a:pt x="6750050" y="836155"/>
                </a:lnTo>
                <a:lnTo>
                  <a:pt x="6594729" y="825004"/>
                </a:lnTo>
                <a:lnTo>
                  <a:pt x="6260465" y="791552"/>
                </a:lnTo>
                <a:lnTo>
                  <a:pt x="5900674" y="744727"/>
                </a:lnTo>
                <a:lnTo>
                  <a:pt x="5709158" y="715746"/>
                </a:lnTo>
                <a:lnTo>
                  <a:pt x="5509006" y="682307"/>
                </a:lnTo>
                <a:lnTo>
                  <a:pt x="5302631" y="644397"/>
                </a:lnTo>
                <a:lnTo>
                  <a:pt x="4861941" y="557441"/>
                </a:lnTo>
                <a:lnTo>
                  <a:pt x="4387215" y="452640"/>
                </a:lnTo>
                <a:lnTo>
                  <a:pt x="4136009" y="394665"/>
                </a:lnTo>
                <a:lnTo>
                  <a:pt x="3614547" y="267563"/>
                </a:lnTo>
                <a:lnTo>
                  <a:pt x="3122803" y="164972"/>
                </a:lnTo>
                <a:lnTo>
                  <a:pt x="2892933" y="124840"/>
                </a:lnTo>
                <a:lnTo>
                  <a:pt x="2673604" y="91439"/>
                </a:lnTo>
                <a:lnTo>
                  <a:pt x="2462911" y="62483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5"/>
                </a:lnTo>
                <a:lnTo>
                  <a:pt x="1556131" y="0"/>
                </a:lnTo>
                <a:close/>
              </a:path>
              <a:path w="8723630" h="1329054">
                <a:moveTo>
                  <a:pt x="8723376" y="568579"/>
                </a:moveTo>
                <a:lnTo>
                  <a:pt x="8638286" y="604266"/>
                </a:lnTo>
                <a:lnTo>
                  <a:pt x="8557387" y="635482"/>
                </a:lnTo>
                <a:lnTo>
                  <a:pt x="8472170" y="664463"/>
                </a:lnTo>
                <a:lnTo>
                  <a:pt x="8295513" y="717981"/>
                </a:lnTo>
                <a:lnTo>
                  <a:pt x="8201787" y="742505"/>
                </a:lnTo>
                <a:lnTo>
                  <a:pt x="8005953" y="782637"/>
                </a:lnTo>
                <a:lnTo>
                  <a:pt x="7901686" y="800480"/>
                </a:lnTo>
                <a:lnTo>
                  <a:pt x="7680325" y="827239"/>
                </a:lnTo>
                <a:lnTo>
                  <a:pt x="7441946" y="845070"/>
                </a:lnTo>
                <a:lnTo>
                  <a:pt x="7314184" y="849528"/>
                </a:lnTo>
                <a:lnTo>
                  <a:pt x="8723376" y="849528"/>
                </a:lnTo>
                <a:lnTo>
                  <a:pt x="8723376" y="5685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16354" y="1236675"/>
            <a:ext cx="55118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/>
              <a:t>计算机与操作系统</a:t>
            </a:r>
            <a:endParaRPr sz="5400"/>
          </a:p>
        </p:txBody>
      </p:sp>
      <p:sp>
        <p:nvSpPr>
          <p:cNvPr id="9" name="object 9"/>
          <p:cNvSpPr txBox="1"/>
          <p:nvPr/>
        </p:nvSpPr>
        <p:spPr>
          <a:xfrm>
            <a:off x="1348232" y="2067813"/>
            <a:ext cx="6449695" cy="2886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spc="-5" dirty="0">
                <a:solidFill>
                  <a:srgbClr val="FFFFFF"/>
                </a:solidFill>
                <a:latin typeface="华文新魏"/>
                <a:cs typeface="华文新魏"/>
              </a:rPr>
              <a:t>第十三讲</a:t>
            </a:r>
            <a:endParaRPr sz="4600">
              <a:latin typeface="华文新魏"/>
              <a:cs typeface="华文新魏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4600" spc="-5" dirty="0">
                <a:solidFill>
                  <a:srgbClr val="FFFFFF"/>
                </a:solidFill>
                <a:latin typeface="华文新魏"/>
                <a:cs typeface="华文新魏"/>
              </a:rPr>
              <a:t>并行处理与操作系统设计</a:t>
            </a:r>
            <a:endParaRPr sz="46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200" b="1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南</a:t>
            </a:r>
            <a:r>
              <a:rPr sz="3200" b="1" spc="20" dirty="0">
                <a:solidFill>
                  <a:srgbClr val="FFFFFF"/>
                </a:solidFill>
                <a:latin typeface="Microsoft JhengHei UI"/>
                <a:cs typeface="Microsoft JhengHei UI"/>
              </a:rPr>
              <a:t>京</a:t>
            </a:r>
            <a:r>
              <a:rPr sz="3200" b="1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大学</a:t>
            </a:r>
            <a:r>
              <a:rPr sz="3200" b="1" spc="-15" dirty="0">
                <a:solidFill>
                  <a:srgbClr val="FFFFFF"/>
                </a:solidFill>
                <a:latin typeface="Microsoft JhengHei UI"/>
                <a:cs typeface="Microsoft JhengHei UI"/>
              </a:rPr>
              <a:t>软</a:t>
            </a:r>
            <a:r>
              <a:rPr sz="3200" b="1" spc="5" dirty="0">
                <a:solidFill>
                  <a:srgbClr val="FFFFFF"/>
                </a:solidFill>
                <a:latin typeface="Microsoft JhengHei UI"/>
                <a:cs typeface="Microsoft JhengHei UI"/>
              </a:rPr>
              <a:t>件学院</a:t>
            </a:r>
            <a:endParaRPr sz="320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9831" y="260604"/>
            <a:ext cx="2321052" cy="608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12436" y="6353752"/>
            <a:ext cx="1212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475" y="6366452"/>
            <a:ext cx="4498975" cy="41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100"/>
              </a:lnSpc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27" y="391666"/>
            <a:ext cx="8206740" cy="6390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0215" y="3639311"/>
            <a:ext cx="2844165" cy="1143000"/>
          </a:xfrm>
          <a:custGeom>
            <a:avLst/>
            <a:gdLst/>
            <a:ahLst/>
            <a:cxnLst/>
            <a:rect l="l" t="t" r="r" b="b"/>
            <a:pathLst>
              <a:path w="2844165" h="1143000">
                <a:moveTo>
                  <a:pt x="0" y="1143000"/>
                </a:moveTo>
                <a:lnTo>
                  <a:pt x="2843784" y="1143000"/>
                </a:lnTo>
                <a:lnTo>
                  <a:pt x="2843784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80479" y="3663188"/>
            <a:ext cx="250952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1760" indent="-3429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Font typeface="Wingdings"/>
              <a:buChar char=""/>
              <a:tabLst>
                <a:tab pos="356235" algn="l"/>
              </a:tabLst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High-Per</a:t>
            </a:r>
            <a:r>
              <a:rPr sz="20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ance  Computing</a:t>
            </a: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Clr>
                <a:srgbClr val="0000FF"/>
              </a:buClr>
              <a:buFont typeface="Wingdings"/>
              <a:buChar char=""/>
              <a:tabLst>
                <a:tab pos="356235" algn="l"/>
              </a:tabLst>
            </a:pP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Parallel</a:t>
            </a:r>
            <a:r>
              <a:rPr sz="20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Computing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4627" y="0"/>
            <a:ext cx="1876425" cy="396240"/>
          </a:xfrm>
          <a:custGeom>
            <a:avLst/>
            <a:gdLst/>
            <a:ahLst/>
            <a:cxnLst/>
            <a:rect l="l" t="t" r="r" b="b"/>
            <a:pathLst>
              <a:path w="1876425" h="396240">
                <a:moveTo>
                  <a:pt x="0" y="396239"/>
                </a:moveTo>
                <a:lnTo>
                  <a:pt x="1876044" y="396239"/>
                </a:lnTo>
                <a:lnTo>
                  <a:pt x="1876044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3367" y="23875"/>
            <a:ext cx="17176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Supercomputer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057" y="2721101"/>
            <a:ext cx="6693534" cy="356870"/>
          </a:xfrm>
          <a:custGeom>
            <a:avLst/>
            <a:gdLst/>
            <a:ahLst/>
            <a:cxnLst/>
            <a:rect l="l" t="t" r="r" b="b"/>
            <a:pathLst>
              <a:path w="6693534" h="356869">
                <a:moveTo>
                  <a:pt x="0" y="59436"/>
                </a:moveTo>
                <a:lnTo>
                  <a:pt x="4670" y="36325"/>
                </a:lnTo>
                <a:lnTo>
                  <a:pt x="17408" y="17430"/>
                </a:lnTo>
                <a:lnTo>
                  <a:pt x="36301" y="4679"/>
                </a:lnTo>
                <a:lnTo>
                  <a:pt x="59436" y="0"/>
                </a:lnTo>
                <a:lnTo>
                  <a:pt x="6633972" y="0"/>
                </a:lnTo>
                <a:lnTo>
                  <a:pt x="6657082" y="4679"/>
                </a:lnTo>
                <a:lnTo>
                  <a:pt x="6675977" y="17430"/>
                </a:lnTo>
                <a:lnTo>
                  <a:pt x="6688728" y="36325"/>
                </a:lnTo>
                <a:lnTo>
                  <a:pt x="6693408" y="59436"/>
                </a:lnTo>
                <a:lnTo>
                  <a:pt x="6693408" y="297180"/>
                </a:lnTo>
                <a:lnTo>
                  <a:pt x="6688728" y="320290"/>
                </a:lnTo>
                <a:lnTo>
                  <a:pt x="6675977" y="339185"/>
                </a:lnTo>
                <a:lnTo>
                  <a:pt x="6657082" y="351936"/>
                </a:lnTo>
                <a:lnTo>
                  <a:pt x="6633972" y="356615"/>
                </a:lnTo>
                <a:lnTo>
                  <a:pt x="59436" y="356615"/>
                </a:lnTo>
                <a:lnTo>
                  <a:pt x="36301" y="351936"/>
                </a:lnTo>
                <a:lnTo>
                  <a:pt x="17408" y="339185"/>
                </a:lnTo>
                <a:lnTo>
                  <a:pt x="4670" y="320290"/>
                </a:lnTo>
                <a:lnTo>
                  <a:pt x="0" y="297180"/>
                </a:lnTo>
                <a:lnTo>
                  <a:pt x="0" y="59436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89" y="1424177"/>
            <a:ext cx="8145780" cy="640080"/>
          </a:xfrm>
          <a:custGeom>
            <a:avLst/>
            <a:gdLst/>
            <a:ahLst/>
            <a:cxnLst/>
            <a:rect l="l" t="t" r="r" b="b"/>
            <a:pathLst>
              <a:path w="8145780" h="640080">
                <a:moveTo>
                  <a:pt x="0" y="106680"/>
                </a:moveTo>
                <a:lnTo>
                  <a:pt x="8383" y="65150"/>
                </a:lnTo>
                <a:lnTo>
                  <a:pt x="31245" y="31241"/>
                </a:lnTo>
                <a:lnTo>
                  <a:pt x="65154" y="8381"/>
                </a:lnTo>
                <a:lnTo>
                  <a:pt x="106679" y="0"/>
                </a:lnTo>
                <a:lnTo>
                  <a:pt x="8039100" y="0"/>
                </a:lnTo>
                <a:lnTo>
                  <a:pt x="8080629" y="8382"/>
                </a:lnTo>
                <a:lnTo>
                  <a:pt x="8114537" y="31242"/>
                </a:lnTo>
                <a:lnTo>
                  <a:pt x="8137397" y="65151"/>
                </a:lnTo>
                <a:lnTo>
                  <a:pt x="8145780" y="106680"/>
                </a:lnTo>
                <a:lnTo>
                  <a:pt x="8145780" y="533400"/>
                </a:lnTo>
                <a:lnTo>
                  <a:pt x="8137398" y="574928"/>
                </a:lnTo>
                <a:lnTo>
                  <a:pt x="8114538" y="608838"/>
                </a:lnTo>
                <a:lnTo>
                  <a:pt x="8080629" y="631698"/>
                </a:lnTo>
                <a:lnTo>
                  <a:pt x="8039100" y="640080"/>
                </a:lnTo>
                <a:lnTo>
                  <a:pt x="106679" y="640080"/>
                </a:lnTo>
                <a:lnTo>
                  <a:pt x="65154" y="631698"/>
                </a:lnTo>
                <a:lnTo>
                  <a:pt x="31245" y="608838"/>
                </a:lnTo>
                <a:lnTo>
                  <a:pt x="8383" y="574928"/>
                </a:lnTo>
                <a:lnTo>
                  <a:pt x="0" y="533400"/>
                </a:lnTo>
                <a:lnTo>
                  <a:pt x="0" y="106680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76955" y="47244"/>
            <a:ext cx="3880485" cy="520065"/>
          </a:xfrm>
          <a:custGeom>
            <a:avLst/>
            <a:gdLst/>
            <a:ahLst/>
            <a:cxnLst/>
            <a:rect l="l" t="t" r="r" b="b"/>
            <a:pathLst>
              <a:path w="3880484" h="520065">
                <a:moveTo>
                  <a:pt x="0" y="519683"/>
                </a:moveTo>
                <a:lnTo>
                  <a:pt x="3880104" y="519683"/>
                </a:lnTo>
                <a:lnTo>
                  <a:pt x="3880104" y="0"/>
                </a:lnTo>
                <a:lnTo>
                  <a:pt x="0" y="0"/>
                </a:lnTo>
                <a:lnTo>
                  <a:pt x="0" y="5196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155695" y="73279"/>
            <a:ext cx="3711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0" dirty="0">
                <a:solidFill>
                  <a:srgbClr val="DDF0FC"/>
                </a:solidFill>
                <a:latin typeface="Times New Roman"/>
                <a:cs typeface="Times New Roman"/>
              </a:rPr>
              <a:t>2011</a:t>
            </a:r>
            <a:r>
              <a:rPr sz="2800" b="1" spc="5" dirty="0">
                <a:solidFill>
                  <a:srgbClr val="DDF0FC"/>
                </a:solidFill>
                <a:latin typeface="Microsoft JhengHei"/>
                <a:cs typeface="Microsoft JhengHei"/>
              </a:rPr>
              <a:t>年</a:t>
            </a:r>
            <a:r>
              <a:rPr sz="2800" b="1" dirty="0">
                <a:solidFill>
                  <a:srgbClr val="DDF0FC"/>
                </a:solidFill>
                <a:latin typeface="Times New Roman"/>
                <a:cs typeface="Times New Roman"/>
              </a:rPr>
              <a:t>6</a:t>
            </a:r>
            <a:r>
              <a:rPr sz="2800" b="1" spc="5" dirty="0">
                <a:solidFill>
                  <a:srgbClr val="DDF0FC"/>
                </a:solidFill>
                <a:latin typeface="Microsoft JhengHei"/>
                <a:cs typeface="Microsoft JhengHei"/>
              </a:rPr>
              <a:t>月</a:t>
            </a:r>
            <a:r>
              <a:rPr sz="2800" b="1" spc="10" dirty="0">
                <a:solidFill>
                  <a:srgbClr val="DDF0FC"/>
                </a:solidFill>
                <a:latin typeface="Microsoft JhengHei"/>
                <a:cs typeface="Microsoft JhengHei"/>
              </a:rPr>
              <a:t>的</a:t>
            </a:r>
            <a:r>
              <a:rPr sz="2800" b="1" dirty="0">
                <a:solidFill>
                  <a:srgbClr val="DDF0FC"/>
                </a:solidFill>
                <a:latin typeface="Times New Roman"/>
                <a:cs typeface="Times New Roman"/>
              </a:rPr>
              <a:t>top500</a:t>
            </a:r>
            <a:r>
              <a:rPr sz="2800" b="1" spc="5" dirty="0">
                <a:solidFill>
                  <a:srgbClr val="DDF0FC"/>
                </a:solidFill>
                <a:latin typeface="Microsoft JhengHei"/>
                <a:cs typeface="Microsoft JhengHei"/>
              </a:rPr>
              <a:t>排名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7875" y="304292"/>
            <a:ext cx="6199505" cy="12426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103630">
              <a:lnSpc>
                <a:spcPts val="4790"/>
              </a:lnSpc>
              <a:spcBef>
                <a:spcPts val="260"/>
              </a:spcBef>
            </a:pPr>
            <a:r>
              <a:rPr spc="-5" dirty="0">
                <a:latin typeface="Candara"/>
                <a:cs typeface="Candara"/>
              </a:rPr>
              <a:t>8.</a:t>
            </a:r>
            <a:r>
              <a:rPr spc="-5" dirty="0"/>
              <a:t>源地址散列调度 (Source Hashing</a:t>
            </a:r>
            <a:r>
              <a:rPr spc="55" dirty="0"/>
              <a:t> </a:t>
            </a:r>
            <a:r>
              <a:rPr spc="-5" dirty="0"/>
              <a:t>Scheduling)</a:t>
            </a:r>
          </a:p>
        </p:txBody>
      </p:sp>
      <p:sp>
        <p:nvSpPr>
          <p:cNvPr id="3" name="object 3"/>
          <p:cNvSpPr/>
          <p:nvPr/>
        </p:nvSpPr>
        <p:spPr>
          <a:xfrm>
            <a:off x="179831" y="1988734"/>
            <a:ext cx="8884139" cy="4256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100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101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13710" y="574039"/>
            <a:ext cx="31178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dirty="0"/>
              <a:t>实现方式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868" y="1629155"/>
            <a:ext cx="8136890" cy="4753610"/>
          </a:xfrm>
          <a:custGeom>
            <a:avLst/>
            <a:gdLst/>
            <a:ahLst/>
            <a:cxnLst/>
            <a:rect l="l" t="t" r="r" b="b"/>
            <a:pathLst>
              <a:path w="8136890" h="4753610">
                <a:moveTo>
                  <a:pt x="0" y="4753356"/>
                </a:moveTo>
                <a:lnTo>
                  <a:pt x="8136635" y="4753356"/>
                </a:lnTo>
                <a:lnTo>
                  <a:pt x="8136635" y="0"/>
                </a:lnTo>
                <a:lnTo>
                  <a:pt x="0" y="0"/>
                </a:lnTo>
                <a:lnTo>
                  <a:pt x="0" y="4753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7217" y="1585061"/>
            <a:ext cx="5654040" cy="6959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34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IP Virtual Server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Netfilter module</a:t>
            </a:r>
            <a:endParaRPr sz="20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spcBef>
                <a:spcPts val="24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ls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-l /lib/modules/`uname</a:t>
            </a:r>
            <a:r>
              <a:rPr sz="2000" spc="5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-r`/kernel/net/ipv4/ipvs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217" y="4631563"/>
            <a:ext cx="7482205" cy="155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645" indent="-273050">
              <a:lnSpc>
                <a:spcPts val="228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RedHat</a:t>
            </a:r>
            <a:r>
              <a:rPr sz="2000" spc="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7.3/8.0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都把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ipvs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预先</a:t>
            </a:r>
            <a:r>
              <a:rPr sz="2000" spc="5" dirty="0">
                <a:solidFill>
                  <a:srgbClr val="073D86"/>
                </a:solidFill>
                <a:latin typeface="宋体"/>
                <a:cs typeface="宋体"/>
              </a:rPr>
              <a:t>编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译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到了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RedHat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发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行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版的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内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核当在</a:t>
            </a:r>
            <a:endParaRPr sz="2000">
              <a:latin typeface="宋体"/>
              <a:cs typeface="宋体"/>
            </a:endParaRPr>
          </a:p>
          <a:p>
            <a:pPr marL="588645">
              <a:lnSpc>
                <a:spcPts val="2280"/>
              </a:lnSpc>
            </a:pP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redhat9.0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取消了预编译</a:t>
            </a:r>
            <a:endParaRPr sz="2000">
              <a:latin typeface="宋体"/>
              <a:cs typeface="宋体"/>
            </a:endParaRPr>
          </a:p>
          <a:p>
            <a:pPr marL="588645" indent="-273050">
              <a:lnSpc>
                <a:spcPct val="100000"/>
              </a:lnSpc>
              <a:spcBef>
                <a:spcPts val="244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目前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IPVS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包含在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2.6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的内核中，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不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需要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重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新编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译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，非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常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简单</a:t>
            </a:r>
            <a:endParaRPr sz="2000">
              <a:latin typeface="宋体"/>
              <a:cs typeface="宋体"/>
            </a:endParaRPr>
          </a:p>
          <a:p>
            <a:pPr marL="285115" marR="232410" indent="-272415">
              <a:lnSpc>
                <a:spcPts val="2160"/>
              </a:lnSpc>
              <a:spcBef>
                <a:spcPts val="52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ipvsadm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utility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to administer the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IP Virtual Server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inside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the Linux  kernel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91639" y="2350007"/>
            <a:ext cx="5977127" cy="2086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102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2497" y="574039"/>
            <a:ext cx="42411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ipvsadm</a:t>
            </a:r>
            <a:r>
              <a:rPr sz="4400" dirty="0"/>
              <a:t>常用命令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103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186686"/>
            <a:ext cx="8460740" cy="3715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9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增加调度服务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ipvsadm -A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-t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虚拟服务地址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: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服务端口</a:t>
            </a:r>
            <a:r>
              <a:rPr sz="2200" spc="-585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-s</a:t>
            </a:r>
            <a:r>
              <a:rPr sz="220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调度算法</a:t>
            </a:r>
            <a:endParaRPr sz="2200">
              <a:latin typeface="宋体"/>
              <a:cs typeface="宋体"/>
            </a:endParaRPr>
          </a:p>
          <a:p>
            <a:pPr marL="285115" indent="-272415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10" dirty="0">
                <a:solidFill>
                  <a:srgbClr val="073D86"/>
                </a:solidFill>
                <a:latin typeface="宋体"/>
                <a:cs typeface="宋体"/>
              </a:rPr>
              <a:t>增加真实服务器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ipvsadm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-a</a:t>
            </a:r>
            <a:r>
              <a:rPr sz="2200" spc="-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-t</a:t>
            </a:r>
            <a:r>
              <a:rPr sz="220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虚拟服务地址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: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服务端口</a:t>
            </a:r>
            <a:r>
              <a:rPr sz="2200" spc="-610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-r</a:t>
            </a:r>
            <a:r>
              <a:rPr sz="2200" spc="-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真实服务地址</a:t>
            </a:r>
            <a:r>
              <a:rPr sz="2200" spc="-605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200" dirty="0">
                <a:solidFill>
                  <a:srgbClr val="073D86"/>
                </a:solidFill>
                <a:latin typeface="Candara"/>
                <a:cs typeface="Candara"/>
              </a:rPr>
              <a:t>–g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工作模式</a:t>
            </a:r>
            <a:endParaRPr sz="2200">
              <a:latin typeface="宋体"/>
              <a:cs typeface="宋体"/>
            </a:endParaRPr>
          </a:p>
          <a:p>
            <a:pPr marL="285115" indent="-272415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删除真实服务器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ipvsadm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-d</a:t>
            </a:r>
            <a:r>
              <a:rPr sz="220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-t</a:t>
            </a:r>
            <a:r>
              <a:rPr sz="2200" spc="-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虚拟服务地址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: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服务端口</a:t>
            </a:r>
            <a:r>
              <a:rPr sz="2200" spc="-595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-r</a:t>
            </a:r>
            <a:r>
              <a:rPr sz="2200" spc="-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真实服务地址</a:t>
            </a:r>
            <a:r>
              <a:rPr sz="2200" spc="-615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200" dirty="0">
                <a:solidFill>
                  <a:srgbClr val="073D86"/>
                </a:solidFill>
                <a:latin typeface="Candara"/>
                <a:cs typeface="Candara"/>
              </a:rPr>
              <a:t>–g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工作模式</a:t>
            </a:r>
            <a:endParaRPr sz="2200">
              <a:latin typeface="宋体"/>
              <a:cs typeface="宋体"/>
            </a:endParaRPr>
          </a:p>
          <a:p>
            <a:pPr marL="285115" indent="-272415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删除调度服务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ipvsadm -D</a:t>
            </a:r>
            <a:r>
              <a:rPr sz="2200" spc="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-t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虚拟服务地址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: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服务端口</a:t>
            </a:r>
            <a:r>
              <a:rPr sz="2200" spc="-600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-s</a:t>
            </a:r>
            <a:r>
              <a:rPr sz="220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调度算法</a:t>
            </a:r>
            <a:endParaRPr sz="2200">
              <a:latin typeface="宋体"/>
              <a:cs typeface="宋体"/>
            </a:endParaRPr>
          </a:p>
          <a:p>
            <a:pPr marL="285115" indent="-272415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查看调度状态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1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ipvsadm </a:t>
            </a:r>
            <a:r>
              <a:rPr sz="2200" dirty="0">
                <a:solidFill>
                  <a:srgbClr val="073D86"/>
                </a:solidFill>
                <a:latin typeface="Candara"/>
                <a:cs typeface="Candara"/>
              </a:rPr>
              <a:t>–ln</a:t>
            </a:r>
            <a:endParaRPr sz="22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ipvsadm -lnc</a:t>
            </a:r>
            <a:endParaRPr sz="22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0429" y="574039"/>
            <a:ext cx="22631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状态同步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104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217" y="2351848"/>
            <a:ext cx="6938645" cy="1720214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73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主节点</a:t>
            </a:r>
            <a:endParaRPr sz="24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7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ipvsadm --start-daemon master --mcast-interface</a:t>
            </a:r>
            <a:r>
              <a:rPr sz="2200" spc="-5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eth0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从节点</a:t>
            </a:r>
            <a:endParaRPr sz="24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ipvsadm --start-daemon backup --mcast-interface</a:t>
            </a:r>
            <a:r>
              <a:rPr sz="2200" spc="-4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eth0</a:t>
            </a:r>
            <a:endParaRPr sz="22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9606" y="574039"/>
            <a:ext cx="67087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session</a:t>
            </a:r>
            <a:r>
              <a:rPr sz="4400" dirty="0"/>
              <a:t>会话保持</a:t>
            </a:r>
            <a:r>
              <a:rPr sz="4400" dirty="0">
                <a:latin typeface="Candara"/>
                <a:cs typeface="Candara"/>
              </a:rPr>
              <a:t>Persistence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1931297"/>
            <a:ext cx="8423910" cy="12001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66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-p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–persistent [timeout]</a:t>
            </a:r>
            <a:endParaRPr sz="24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spcBef>
                <a:spcPts val="51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持久稳固的服务。这个选项的意思</a:t>
            </a:r>
            <a:r>
              <a:rPr sz="2200" spc="5" dirty="0">
                <a:solidFill>
                  <a:srgbClr val="073D86"/>
                </a:solidFill>
                <a:latin typeface="宋体"/>
                <a:cs typeface="宋体"/>
              </a:rPr>
              <a:t>是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来自</a:t>
            </a:r>
            <a:r>
              <a:rPr sz="2200" spc="5" dirty="0">
                <a:solidFill>
                  <a:srgbClr val="073D86"/>
                </a:solidFill>
                <a:latin typeface="宋体"/>
                <a:cs typeface="宋体"/>
              </a:rPr>
              <a:t>同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一个</a:t>
            </a:r>
            <a:r>
              <a:rPr sz="2200" spc="5" dirty="0">
                <a:solidFill>
                  <a:srgbClr val="073D86"/>
                </a:solidFill>
                <a:latin typeface="宋体"/>
                <a:cs typeface="宋体"/>
              </a:rPr>
              <a:t>客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户的</a:t>
            </a:r>
            <a:r>
              <a:rPr sz="2200" spc="5" dirty="0">
                <a:solidFill>
                  <a:srgbClr val="073D86"/>
                </a:solidFill>
                <a:latin typeface="宋体"/>
                <a:cs typeface="宋体"/>
              </a:rPr>
              <a:t>多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次请求</a:t>
            </a:r>
            <a:endParaRPr sz="2200">
              <a:latin typeface="宋体"/>
              <a:cs typeface="宋体"/>
            </a:endParaRPr>
          </a:p>
          <a:p>
            <a:pPr marL="588645">
              <a:lnSpc>
                <a:spcPct val="100000"/>
              </a:lnSpc>
              <a:spcBef>
                <a:spcPts val="10"/>
              </a:spcBef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，将被同一台真实的服务器处理</a:t>
            </a:r>
            <a:r>
              <a:rPr sz="2200" spc="-35" dirty="0">
                <a:solidFill>
                  <a:srgbClr val="073D86"/>
                </a:solidFill>
                <a:latin typeface="宋体"/>
                <a:cs typeface="宋体"/>
              </a:rPr>
              <a:t>。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timeout</a:t>
            </a:r>
            <a:r>
              <a:rPr sz="2200" spc="3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的默认值为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300</a:t>
            </a:r>
            <a:r>
              <a:rPr sz="2200" spc="2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秒</a:t>
            </a:r>
            <a:endParaRPr sz="22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866" y="4783073"/>
            <a:ext cx="809307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5080" indent="-272415" algn="just">
              <a:lnSpc>
                <a:spcPct val="100000"/>
              </a:lnSpc>
              <a:spcBef>
                <a:spcPts val="9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解决这个问题，最有效的办法就是</a:t>
            </a:r>
            <a:r>
              <a:rPr sz="2200" spc="5" dirty="0">
                <a:solidFill>
                  <a:srgbClr val="073D86"/>
                </a:solidFill>
                <a:latin typeface="宋体"/>
                <a:cs typeface="宋体"/>
              </a:rPr>
              <a:t>在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后</a:t>
            </a:r>
            <a:r>
              <a:rPr sz="2200" spc="-25" dirty="0">
                <a:solidFill>
                  <a:srgbClr val="073D86"/>
                </a:solidFill>
                <a:latin typeface="宋体"/>
                <a:cs typeface="宋体"/>
              </a:rPr>
              <a:t>端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web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节点</a:t>
            </a:r>
            <a:r>
              <a:rPr sz="2200" spc="10" dirty="0">
                <a:solidFill>
                  <a:srgbClr val="073D86"/>
                </a:solidFill>
                <a:latin typeface="宋体"/>
                <a:cs typeface="宋体"/>
              </a:rPr>
              <a:t>间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实</a:t>
            </a:r>
            <a:r>
              <a:rPr sz="2200" spc="-10" dirty="0">
                <a:solidFill>
                  <a:srgbClr val="073D86"/>
                </a:solidFill>
                <a:latin typeface="宋体"/>
                <a:cs typeface="宋体"/>
              </a:rPr>
              <a:t>现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session 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复制，用户在任何一个真</a:t>
            </a:r>
            <a:r>
              <a:rPr sz="2200" spc="-30" dirty="0">
                <a:solidFill>
                  <a:srgbClr val="073D86"/>
                </a:solidFill>
                <a:latin typeface="宋体"/>
                <a:cs typeface="宋体"/>
              </a:rPr>
              <a:t>实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web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节点</a:t>
            </a:r>
            <a:r>
              <a:rPr sz="2200" spc="10" dirty="0">
                <a:solidFill>
                  <a:srgbClr val="073D86"/>
                </a:solidFill>
                <a:latin typeface="宋体"/>
                <a:cs typeface="宋体"/>
              </a:rPr>
              <a:t>上</a:t>
            </a:r>
            <a:r>
              <a:rPr sz="2200" spc="-10" dirty="0">
                <a:solidFill>
                  <a:srgbClr val="073D86"/>
                </a:solidFill>
                <a:latin typeface="宋体"/>
                <a:cs typeface="宋体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session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发生</a:t>
            </a:r>
            <a:r>
              <a:rPr sz="2200" dirty="0">
                <a:solidFill>
                  <a:srgbClr val="073D86"/>
                </a:solidFill>
                <a:latin typeface="宋体"/>
                <a:cs typeface="宋体"/>
              </a:rPr>
              <a:t>变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化时</a:t>
            </a:r>
            <a:r>
              <a:rPr sz="2200" dirty="0">
                <a:solidFill>
                  <a:srgbClr val="073D86"/>
                </a:solidFill>
                <a:latin typeface="宋体"/>
                <a:cs typeface="宋体"/>
              </a:rPr>
              <a:t>，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通 过一定的策略同步复制到其</a:t>
            </a:r>
            <a:r>
              <a:rPr sz="2200" spc="-30" dirty="0">
                <a:solidFill>
                  <a:srgbClr val="073D86"/>
                </a:solidFill>
                <a:latin typeface="宋体"/>
                <a:cs typeface="宋体"/>
              </a:rPr>
              <a:t>它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web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节</a:t>
            </a:r>
            <a:r>
              <a:rPr sz="2200" dirty="0">
                <a:solidFill>
                  <a:srgbClr val="073D86"/>
                </a:solidFill>
                <a:latin typeface="宋体"/>
                <a:cs typeface="宋体"/>
              </a:rPr>
              <a:t>点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上</a:t>
            </a:r>
            <a:endParaRPr sz="22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5904" y="3357371"/>
            <a:ext cx="7848600" cy="1152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105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3233" y="574039"/>
            <a:ext cx="6177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调度器与真实服务器配置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106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217" y="2355179"/>
            <a:ext cx="7927340" cy="29197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7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在调度器上</a:t>
            </a:r>
            <a:endParaRPr sz="24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5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设置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VIP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调度地址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开启</a:t>
            </a:r>
            <a:r>
              <a:rPr sz="2200" dirty="0">
                <a:solidFill>
                  <a:srgbClr val="073D86"/>
                </a:solidFill>
                <a:latin typeface="Candara"/>
                <a:cs typeface="Candara"/>
              </a:rPr>
              <a:t>IP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转发</a:t>
            </a:r>
            <a:endParaRPr sz="2200">
              <a:latin typeface="宋体"/>
              <a:cs typeface="宋体"/>
            </a:endParaRPr>
          </a:p>
          <a:p>
            <a:pPr marL="315595">
              <a:lnSpc>
                <a:spcPct val="100000"/>
              </a:lnSpc>
              <a:spcBef>
                <a:spcPts val="2360"/>
              </a:spcBef>
            </a:pP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ifconfig</a:t>
            </a:r>
            <a:r>
              <a:rPr sz="20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eth0:0</a:t>
            </a:r>
            <a:r>
              <a:rPr sz="20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虚拟服务地</a:t>
            </a:r>
            <a:r>
              <a:rPr sz="2000" spc="5" dirty="0">
                <a:solidFill>
                  <a:srgbClr val="073D86"/>
                </a:solidFill>
                <a:latin typeface="宋体"/>
                <a:cs typeface="宋体"/>
              </a:rPr>
              <a:t>址</a:t>
            </a:r>
            <a:r>
              <a:rPr sz="2000" spc="-145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netmask</a:t>
            </a:r>
            <a:r>
              <a:rPr sz="2000" spc="-2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255.255.255.255</a:t>
            </a:r>
            <a:r>
              <a:rPr sz="2000" spc="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broadcast 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虚拟</a:t>
            </a:r>
            <a:endParaRPr sz="2000">
              <a:latin typeface="宋体"/>
              <a:cs typeface="宋体"/>
            </a:endParaRPr>
          </a:p>
          <a:p>
            <a:pPr marL="588645">
              <a:lnSpc>
                <a:spcPct val="100000"/>
              </a:lnSpc>
            </a:pP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服务地址</a:t>
            </a:r>
            <a:r>
              <a:rPr sz="2000" spc="-585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000" spc="-10" dirty="0">
                <a:solidFill>
                  <a:srgbClr val="073D86"/>
                </a:solidFill>
                <a:latin typeface="Candara"/>
                <a:cs typeface="Candara"/>
              </a:rPr>
              <a:t>up</a:t>
            </a:r>
            <a:endParaRPr sz="2000">
              <a:latin typeface="Candara"/>
              <a:cs typeface="Candara"/>
            </a:endParaRPr>
          </a:p>
          <a:p>
            <a:pPr marL="315595" marR="3171825">
              <a:lnSpc>
                <a:spcPts val="2900"/>
              </a:lnSpc>
              <a:spcBef>
                <a:spcPts val="160"/>
              </a:spcBef>
            </a:pP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route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add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-host</a:t>
            </a:r>
            <a:r>
              <a:rPr sz="2000" spc="-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虚拟服务地址</a:t>
            </a:r>
            <a:r>
              <a:rPr sz="2000" spc="-590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dev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eth0:0  echo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1 &gt;</a:t>
            </a:r>
            <a:r>
              <a:rPr sz="2000" spc="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/proc/sys/net/ipv4/ip_forward</a:t>
            </a:r>
            <a:endParaRPr sz="20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3233" y="574039"/>
            <a:ext cx="6177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调度器与真实服务器配置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107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590" y="2283551"/>
            <a:ext cx="8326755" cy="40170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5115" marR="5886450" indent="-272415">
              <a:lnSpc>
                <a:spcPct val="100000"/>
              </a:lnSpc>
              <a:spcBef>
                <a:spcPts val="7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在真实服务器上</a:t>
            </a:r>
            <a:endParaRPr sz="24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5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设置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VIP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应答地址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屏蔽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arp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请求</a:t>
            </a:r>
            <a:endParaRPr sz="2200">
              <a:latin typeface="宋体"/>
              <a:cs typeface="宋体"/>
            </a:endParaRPr>
          </a:p>
          <a:p>
            <a:pPr marL="315595">
              <a:lnSpc>
                <a:spcPct val="100000"/>
              </a:lnSpc>
              <a:spcBef>
                <a:spcPts val="2360"/>
              </a:spcBef>
            </a:pP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ifconfig</a:t>
            </a:r>
            <a:r>
              <a:rPr sz="2000" spc="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lo:0</a:t>
            </a:r>
            <a:r>
              <a:rPr sz="2000" spc="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虚拟服务地</a:t>
            </a:r>
            <a:r>
              <a:rPr sz="2000" spc="409" dirty="0">
                <a:solidFill>
                  <a:srgbClr val="073D86"/>
                </a:solidFill>
                <a:latin typeface="宋体"/>
                <a:cs typeface="宋体"/>
              </a:rPr>
              <a:t>址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netmask</a:t>
            </a:r>
            <a:r>
              <a:rPr sz="2000" spc="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255.255.255.255</a:t>
            </a:r>
            <a:r>
              <a:rPr sz="2000" spc="3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borcast</a:t>
            </a:r>
            <a:r>
              <a:rPr sz="2000" spc="3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虚拟服务地址</a:t>
            </a:r>
            <a:endParaRPr sz="2000">
              <a:latin typeface="宋体"/>
              <a:cs typeface="宋体"/>
            </a:endParaRPr>
          </a:p>
          <a:p>
            <a:pPr marL="588645">
              <a:lnSpc>
                <a:spcPct val="100000"/>
              </a:lnSpc>
              <a:spcBef>
                <a:spcPts val="25"/>
              </a:spcBef>
            </a:pP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up</a:t>
            </a:r>
            <a:endParaRPr sz="2000">
              <a:latin typeface="Candara"/>
              <a:cs typeface="Candara"/>
            </a:endParaRPr>
          </a:p>
          <a:p>
            <a:pPr marL="315595">
              <a:lnSpc>
                <a:spcPct val="100000"/>
              </a:lnSpc>
              <a:spcBef>
                <a:spcPts val="455"/>
              </a:spcBef>
            </a:pP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route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add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 -host 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虚拟服务地</a:t>
            </a:r>
            <a:r>
              <a:rPr sz="2000" spc="5" dirty="0">
                <a:solidFill>
                  <a:srgbClr val="073D86"/>
                </a:solidFill>
                <a:latin typeface="宋体"/>
                <a:cs typeface="宋体"/>
              </a:rPr>
              <a:t>址</a:t>
            </a:r>
            <a:r>
              <a:rPr sz="2000" spc="-595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dev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lo:0</a:t>
            </a:r>
            <a:endParaRPr sz="2000">
              <a:latin typeface="Candara"/>
              <a:cs typeface="Candara"/>
            </a:endParaRPr>
          </a:p>
          <a:p>
            <a:pPr marL="315595" marR="2689860">
              <a:lnSpc>
                <a:spcPct val="120000"/>
              </a:lnSpc>
              <a:spcBef>
                <a:spcPts val="25"/>
              </a:spcBef>
            </a:pP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echo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1 &gt;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/proc/sys/net/ipv4/conf/lo/arp_ignore  echo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2 &gt;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/proc/sys/net/ipv4/conf/lo/arp_announce  echo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1 &gt;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/proc/sys/net/ipv4/conf/all/arp_ignore  echo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2 &gt;</a:t>
            </a:r>
            <a:r>
              <a:rPr sz="2000" spc="4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/proc/sys/net/ipv4/conf/all/arp_announce</a:t>
            </a:r>
            <a:endParaRPr sz="20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5152" y="574039"/>
            <a:ext cx="59347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ndara"/>
                <a:cs typeface="Candara"/>
              </a:rPr>
              <a:t>RealServer</a:t>
            </a:r>
            <a:r>
              <a:rPr sz="4400" dirty="0"/>
              <a:t>标准配置方式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108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0168" y="2189733"/>
            <a:ext cx="6466840" cy="622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72415">
              <a:lnSpc>
                <a:spcPts val="2345"/>
              </a:lnSpc>
              <a:spcBef>
                <a:spcPts val="10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编</a:t>
            </a:r>
            <a:r>
              <a:rPr sz="2000" spc="-5" dirty="0">
                <a:solidFill>
                  <a:srgbClr val="073D86"/>
                </a:solidFill>
                <a:latin typeface="宋体"/>
                <a:cs typeface="宋体"/>
              </a:rPr>
              <a:t>辑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/etc/sysconfig/network-scripts/ifcfg-lo:0</a:t>
            </a:r>
            <a:r>
              <a:rPr sz="2000" spc="4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设置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VIP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地址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ts val="2345"/>
              </a:lnSpc>
            </a:pPr>
            <a:r>
              <a:rPr sz="2000" spc="-5" dirty="0">
                <a:solidFill>
                  <a:srgbClr val="FF6600"/>
                </a:solidFill>
                <a:latin typeface="Candara"/>
                <a:cs typeface="Candara"/>
              </a:rPr>
              <a:t>DEVICE=lo:0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8353" y="2768854"/>
            <a:ext cx="2795270" cy="910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6600"/>
                </a:solidFill>
                <a:latin typeface="Candara"/>
                <a:cs typeface="Candara"/>
              </a:rPr>
              <a:t>#VIP</a:t>
            </a:r>
            <a:r>
              <a:rPr sz="2000" dirty="0">
                <a:solidFill>
                  <a:srgbClr val="FF6600"/>
                </a:solidFill>
                <a:latin typeface="宋体"/>
                <a:cs typeface="宋体"/>
              </a:rPr>
              <a:t>地址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spc="-5" dirty="0">
                <a:solidFill>
                  <a:srgbClr val="FF6600"/>
                </a:solidFill>
                <a:latin typeface="Candara"/>
                <a:cs typeface="Candara"/>
              </a:rPr>
              <a:t>#</a:t>
            </a:r>
            <a:r>
              <a:rPr sz="2000" dirty="0">
                <a:solidFill>
                  <a:srgbClr val="FF6600"/>
                </a:solidFill>
                <a:latin typeface="宋体"/>
                <a:cs typeface="宋体"/>
              </a:rPr>
              <a:t>广播地址设置为</a:t>
            </a:r>
            <a:r>
              <a:rPr sz="2000" spc="-5" dirty="0">
                <a:solidFill>
                  <a:srgbClr val="FF6600"/>
                </a:solidFill>
                <a:latin typeface="Candara"/>
                <a:cs typeface="Candara"/>
              </a:rPr>
              <a:t>VIP</a:t>
            </a:r>
            <a:r>
              <a:rPr sz="2000" dirty="0">
                <a:solidFill>
                  <a:srgbClr val="FF6600"/>
                </a:solidFill>
                <a:latin typeface="宋体"/>
                <a:cs typeface="宋体"/>
              </a:rPr>
              <a:t>地址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168" y="2768854"/>
            <a:ext cx="2903855" cy="1201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ct val="95200"/>
              </a:lnSpc>
              <a:spcBef>
                <a:spcPts val="219"/>
              </a:spcBef>
            </a:pPr>
            <a:r>
              <a:rPr sz="2000" spc="-10" dirty="0">
                <a:solidFill>
                  <a:srgbClr val="FF6600"/>
                </a:solidFill>
                <a:latin typeface="Candara"/>
                <a:cs typeface="Candara"/>
              </a:rPr>
              <a:t>IPADDR=192.168.1.160  </a:t>
            </a:r>
            <a:r>
              <a:rPr sz="2000" spc="-5" dirty="0">
                <a:solidFill>
                  <a:srgbClr val="FF6600"/>
                </a:solidFill>
                <a:latin typeface="Candara"/>
                <a:cs typeface="Candara"/>
              </a:rPr>
              <a:t>NETMASK=255.255.255.255  BROADCAST=192.168.1.160  </a:t>
            </a:r>
            <a:r>
              <a:rPr sz="2000" dirty="0">
                <a:solidFill>
                  <a:srgbClr val="FF6600"/>
                </a:solidFill>
                <a:latin typeface="Candara"/>
                <a:cs typeface="Candara"/>
              </a:rPr>
              <a:t>ONBOOT=yes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168" y="3928998"/>
            <a:ext cx="3845560" cy="177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dirty="0">
                <a:solidFill>
                  <a:srgbClr val="FF6600"/>
                </a:solidFill>
                <a:latin typeface="Candara"/>
                <a:cs typeface="Candara"/>
              </a:rPr>
              <a:t>NAME=loopback</a:t>
            </a:r>
            <a:endParaRPr sz="2000">
              <a:latin typeface="Candara"/>
              <a:cs typeface="Candara"/>
            </a:endParaRPr>
          </a:p>
          <a:p>
            <a:pPr marL="12700" marR="5080">
              <a:lnSpc>
                <a:spcPct val="95100"/>
              </a:lnSpc>
              <a:spcBef>
                <a:spcPts val="5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编</a:t>
            </a:r>
            <a:r>
              <a:rPr sz="2000" spc="-5" dirty="0">
                <a:solidFill>
                  <a:srgbClr val="073D86"/>
                </a:solidFill>
                <a:latin typeface="宋体"/>
                <a:cs typeface="宋体"/>
              </a:rPr>
              <a:t>辑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/etc/sysctl.conf</a:t>
            </a:r>
            <a:r>
              <a:rPr sz="2000" spc="-3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设置禁用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arp </a:t>
            </a:r>
            <a:r>
              <a:rPr sz="2000" dirty="0">
                <a:solidFill>
                  <a:srgbClr val="FF6600"/>
                </a:solidFill>
                <a:latin typeface="Candara"/>
                <a:cs typeface="Candara"/>
              </a:rPr>
              <a:t> </a:t>
            </a:r>
            <a:r>
              <a:rPr sz="2000" spc="-5" dirty="0">
                <a:solidFill>
                  <a:srgbClr val="FF6600"/>
                </a:solidFill>
                <a:latin typeface="Candara"/>
                <a:cs typeface="Candara"/>
              </a:rPr>
              <a:t>net.ipv4.conf.lo.arp_ignore </a:t>
            </a:r>
            <a:r>
              <a:rPr sz="2000" dirty="0">
                <a:solidFill>
                  <a:srgbClr val="FF6600"/>
                </a:solidFill>
                <a:latin typeface="Candara"/>
                <a:cs typeface="Candara"/>
              </a:rPr>
              <a:t>= 1  </a:t>
            </a:r>
            <a:r>
              <a:rPr sz="2000" spc="-5" dirty="0">
                <a:solidFill>
                  <a:srgbClr val="FF6600"/>
                </a:solidFill>
                <a:latin typeface="Candara"/>
                <a:cs typeface="Candara"/>
              </a:rPr>
              <a:t>net.ipv4.conf.lo.arp_announce </a:t>
            </a:r>
            <a:r>
              <a:rPr sz="2000" dirty="0">
                <a:solidFill>
                  <a:srgbClr val="FF6600"/>
                </a:solidFill>
                <a:latin typeface="Candara"/>
                <a:cs typeface="Candara"/>
              </a:rPr>
              <a:t>= 2  </a:t>
            </a:r>
            <a:r>
              <a:rPr sz="2000" spc="-5" dirty="0">
                <a:solidFill>
                  <a:srgbClr val="FF6600"/>
                </a:solidFill>
                <a:latin typeface="Candara"/>
                <a:cs typeface="Candara"/>
              </a:rPr>
              <a:t>net.ipv4.conf.all.arp_ignore </a:t>
            </a:r>
            <a:r>
              <a:rPr sz="2000" dirty="0">
                <a:solidFill>
                  <a:srgbClr val="FF6600"/>
                </a:solidFill>
                <a:latin typeface="Candara"/>
                <a:cs typeface="Candara"/>
              </a:rPr>
              <a:t>= 1  </a:t>
            </a:r>
            <a:r>
              <a:rPr sz="2000" spc="-5" dirty="0">
                <a:solidFill>
                  <a:srgbClr val="FF6600"/>
                </a:solidFill>
                <a:latin typeface="Candara"/>
                <a:cs typeface="Candara"/>
              </a:rPr>
              <a:t>net.ipv4.conf.all.arp_announce </a:t>
            </a:r>
            <a:r>
              <a:rPr sz="2000" dirty="0">
                <a:solidFill>
                  <a:srgbClr val="FF6600"/>
                </a:solidFill>
                <a:latin typeface="Candara"/>
                <a:cs typeface="Candara"/>
              </a:rPr>
              <a:t>=</a:t>
            </a:r>
            <a:r>
              <a:rPr sz="2000" spc="30" dirty="0">
                <a:solidFill>
                  <a:srgbClr val="FF6600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FF6600"/>
                </a:solidFill>
                <a:latin typeface="Candara"/>
                <a:cs typeface="Candara"/>
              </a:rPr>
              <a:t>2</a:t>
            </a:r>
            <a:endParaRPr sz="20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0429" y="574039"/>
            <a:ext cx="22631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演示环境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4708397" y="2042286"/>
            <a:ext cx="396811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 indent="28575">
              <a:lnSpc>
                <a:spcPct val="90000"/>
              </a:lnSpc>
              <a:spcBef>
                <a:spcPts val="359"/>
              </a:spcBef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采用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VS/DR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模式，通过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ipvsadm 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命令方式建立演示一个典型的环 境：一个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dr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节点、两个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real</a:t>
            </a:r>
            <a:r>
              <a:rPr sz="2200" dirty="0">
                <a:solidFill>
                  <a:srgbClr val="073D86"/>
                </a:solidFill>
                <a:latin typeface="Candara"/>
                <a:cs typeface="Candara"/>
              </a:rPr>
              <a:t>s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erver 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节点运行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WEB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服务。</a:t>
            </a:r>
            <a:endParaRPr sz="22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08397" y="3618357"/>
            <a:ext cx="3382645" cy="1703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VIP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：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192.168.1.160/24</a:t>
            </a:r>
            <a:endParaRPr sz="2200">
              <a:latin typeface="Candara"/>
              <a:cs typeface="Candar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6540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DR:	192.168.1.161/24</a:t>
            </a:r>
            <a:endParaRPr sz="2200">
              <a:latin typeface="Candara"/>
              <a:cs typeface="Candar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RealServerA:192.168.1.167/24  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RealServerB:192.168.1.168/24</a:t>
            </a:r>
            <a:endParaRPr sz="2200">
              <a:latin typeface="Candara"/>
              <a:cs typeface="Candar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8397" y="5630367"/>
            <a:ext cx="26828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073D86"/>
                </a:solidFill>
                <a:latin typeface="Candara"/>
                <a:cs typeface="Candara"/>
              </a:rPr>
              <a:t>GATEWAY</a:t>
            </a:r>
            <a:r>
              <a:rPr sz="2200" spc="-15" dirty="0">
                <a:solidFill>
                  <a:srgbClr val="073D86"/>
                </a:solidFill>
                <a:latin typeface="宋体"/>
                <a:cs typeface="宋体"/>
              </a:rPr>
              <a:t>：</a:t>
            </a:r>
            <a:r>
              <a:rPr sz="2200" spc="-15" dirty="0">
                <a:solidFill>
                  <a:srgbClr val="073D86"/>
                </a:solidFill>
                <a:latin typeface="Candara"/>
                <a:cs typeface="Candara"/>
              </a:rPr>
              <a:t>192.168.1.1</a:t>
            </a:r>
            <a:endParaRPr sz="22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DNS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：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192.168.1.1</a:t>
            </a:r>
            <a:endParaRPr sz="2200">
              <a:latin typeface="Candara"/>
              <a:cs typeface="Candar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9709" y="2643898"/>
            <a:ext cx="459105" cy="292100"/>
          </a:xfrm>
          <a:custGeom>
            <a:avLst/>
            <a:gdLst/>
            <a:ahLst/>
            <a:cxnLst/>
            <a:rect l="l" t="t" r="r" b="b"/>
            <a:pathLst>
              <a:path w="459104" h="292100">
                <a:moveTo>
                  <a:pt x="354413" y="0"/>
                </a:moveTo>
                <a:lnTo>
                  <a:pt x="0" y="291395"/>
                </a:lnTo>
                <a:lnTo>
                  <a:pt x="138193" y="291648"/>
                </a:lnTo>
                <a:lnTo>
                  <a:pt x="191063" y="290197"/>
                </a:lnTo>
                <a:lnTo>
                  <a:pt x="242843" y="282694"/>
                </a:lnTo>
                <a:lnTo>
                  <a:pt x="292885" y="269354"/>
                </a:lnTo>
                <a:lnTo>
                  <a:pt x="340541" y="250391"/>
                </a:lnTo>
                <a:lnTo>
                  <a:pt x="385164" y="226021"/>
                </a:lnTo>
                <a:lnTo>
                  <a:pt x="426107" y="196457"/>
                </a:lnTo>
                <a:lnTo>
                  <a:pt x="452790" y="154228"/>
                </a:lnTo>
                <a:lnTo>
                  <a:pt x="458692" y="107928"/>
                </a:lnTo>
                <a:lnTo>
                  <a:pt x="444311" y="63076"/>
                </a:lnTo>
                <a:lnTo>
                  <a:pt x="410147" y="25190"/>
                </a:lnTo>
                <a:lnTo>
                  <a:pt x="369516" y="4167"/>
                </a:lnTo>
                <a:lnTo>
                  <a:pt x="354413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7143" y="2038449"/>
            <a:ext cx="646380" cy="351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7142" y="2038449"/>
            <a:ext cx="646430" cy="351155"/>
          </a:xfrm>
          <a:custGeom>
            <a:avLst/>
            <a:gdLst/>
            <a:ahLst/>
            <a:cxnLst/>
            <a:rect l="l" t="t" r="r" b="b"/>
            <a:pathLst>
              <a:path w="646429" h="351155">
                <a:moveTo>
                  <a:pt x="245226" y="351016"/>
                </a:moveTo>
                <a:lnTo>
                  <a:pt x="646380" y="132912"/>
                </a:lnTo>
                <a:lnTo>
                  <a:pt x="397733" y="0"/>
                </a:lnTo>
                <a:lnTo>
                  <a:pt x="0" y="216457"/>
                </a:lnTo>
                <a:lnTo>
                  <a:pt x="33480" y="249324"/>
                </a:lnTo>
                <a:lnTo>
                  <a:pt x="70454" y="278291"/>
                </a:lnTo>
                <a:lnTo>
                  <a:pt x="110532" y="303151"/>
                </a:lnTo>
                <a:lnTo>
                  <a:pt x="153323" y="323697"/>
                </a:lnTo>
                <a:lnTo>
                  <a:pt x="198435" y="339721"/>
                </a:lnTo>
                <a:lnTo>
                  <a:pt x="245480" y="351016"/>
                </a:lnTo>
              </a:path>
            </a:pathLst>
          </a:custGeom>
          <a:ln w="455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7269" y="2254274"/>
            <a:ext cx="245353" cy="681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47269" y="2254274"/>
            <a:ext cx="245745" cy="681355"/>
          </a:xfrm>
          <a:custGeom>
            <a:avLst/>
            <a:gdLst/>
            <a:ahLst/>
            <a:cxnLst/>
            <a:rect l="l" t="t" r="r" b="b"/>
            <a:pathLst>
              <a:path w="245744" h="681355">
                <a:moveTo>
                  <a:pt x="245353" y="135191"/>
                </a:moveTo>
                <a:lnTo>
                  <a:pt x="198204" y="123972"/>
                </a:lnTo>
                <a:lnTo>
                  <a:pt x="153032" y="107933"/>
                </a:lnTo>
                <a:lnTo>
                  <a:pt x="110231" y="87295"/>
                </a:lnTo>
                <a:lnTo>
                  <a:pt x="70196" y="62279"/>
                </a:lnTo>
                <a:lnTo>
                  <a:pt x="33321" y="33106"/>
                </a:lnTo>
                <a:lnTo>
                  <a:pt x="0" y="0"/>
                </a:lnTo>
                <a:lnTo>
                  <a:pt x="0" y="556841"/>
                </a:lnTo>
                <a:lnTo>
                  <a:pt x="33858" y="588104"/>
                </a:lnTo>
                <a:lnTo>
                  <a:pt x="71069" y="615426"/>
                </a:lnTo>
                <a:lnTo>
                  <a:pt x="111229" y="638598"/>
                </a:lnTo>
                <a:lnTo>
                  <a:pt x="153933" y="657414"/>
                </a:lnTo>
                <a:lnTo>
                  <a:pt x="198776" y="671666"/>
                </a:lnTo>
                <a:lnTo>
                  <a:pt x="245353" y="681146"/>
                </a:lnTo>
                <a:lnTo>
                  <a:pt x="245100" y="135191"/>
                </a:lnTo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92370" y="2171361"/>
            <a:ext cx="401153" cy="76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2369" y="2171361"/>
            <a:ext cx="401320" cy="763905"/>
          </a:xfrm>
          <a:custGeom>
            <a:avLst/>
            <a:gdLst/>
            <a:ahLst/>
            <a:cxnLst/>
            <a:rect l="l" t="t" r="r" b="b"/>
            <a:pathLst>
              <a:path w="401320" h="763905">
                <a:moveTo>
                  <a:pt x="0" y="218103"/>
                </a:moveTo>
                <a:lnTo>
                  <a:pt x="0" y="763425"/>
                </a:lnTo>
                <a:lnTo>
                  <a:pt x="401153" y="547474"/>
                </a:lnTo>
                <a:lnTo>
                  <a:pt x="401153" y="0"/>
                </a:lnTo>
                <a:lnTo>
                  <a:pt x="0" y="218103"/>
                </a:lnTo>
                <a:close/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47142" y="2038449"/>
            <a:ext cx="646430" cy="897255"/>
          </a:xfrm>
          <a:custGeom>
            <a:avLst/>
            <a:gdLst/>
            <a:ahLst/>
            <a:cxnLst/>
            <a:rect l="l" t="t" r="r" b="b"/>
            <a:pathLst>
              <a:path w="646429" h="897255">
                <a:moveTo>
                  <a:pt x="646380" y="132912"/>
                </a:moveTo>
                <a:lnTo>
                  <a:pt x="397733" y="0"/>
                </a:lnTo>
                <a:lnTo>
                  <a:pt x="0" y="216457"/>
                </a:lnTo>
                <a:lnTo>
                  <a:pt x="126" y="772666"/>
                </a:lnTo>
                <a:lnTo>
                  <a:pt x="33984" y="803929"/>
                </a:lnTo>
                <a:lnTo>
                  <a:pt x="71196" y="831251"/>
                </a:lnTo>
                <a:lnTo>
                  <a:pt x="111355" y="854423"/>
                </a:lnTo>
                <a:lnTo>
                  <a:pt x="154059" y="873239"/>
                </a:lnTo>
                <a:lnTo>
                  <a:pt x="198902" y="887491"/>
                </a:lnTo>
                <a:lnTo>
                  <a:pt x="245480" y="896971"/>
                </a:lnTo>
                <a:lnTo>
                  <a:pt x="646380" y="680386"/>
                </a:lnTo>
                <a:lnTo>
                  <a:pt x="646380" y="132912"/>
                </a:lnTo>
                <a:close/>
              </a:path>
            </a:pathLst>
          </a:custGeom>
          <a:ln w="12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40379" y="2592016"/>
            <a:ext cx="39300" cy="49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40379" y="2592016"/>
            <a:ext cx="39370" cy="49530"/>
          </a:xfrm>
          <a:custGeom>
            <a:avLst/>
            <a:gdLst/>
            <a:ahLst/>
            <a:cxnLst/>
            <a:rect l="l" t="t" r="r" b="b"/>
            <a:pathLst>
              <a:path w="39369" h="49530">
                <a:moveTo>
                  <a:pt x="37230" y="18210"/>
                </a:moveTo>
                <a:lnTo>
                  <a:pt x="32454" y="9355"/>
                </a:lnTo>
                <a:lnTo>
                  <a:pt x="25909" y="3099"/>
                </a:lnTo>
                <a:lnTo>
                  <a:pt x="18437" y="0"/>
                </a:lnTo>
                <a:lnTo>
                  <a:pt x="10883" y="615"/>
                </a:lnTo>
                <a:lnTo>
                  <a:pt x="4706" y="5005"/>
                </a:lnTo>
                <a:lnTo>
                  <a:pt x="987" y="12197"/>
                </a:lnTo>
                <a:lnTo>
                  <a:pt x="0" y="21192"/>
                </a:lnTo>
                <a:lnTo>
                  <a:pt x="2016" y="30995"/>
                </a:lnTo>
                <a:lnTo>
                  <a:pt x="6792" y="39850"/>
                </a:lnTo>
                <a:lnTo>
                  <a:pt x="13337" y="46106"/>
                </a:lnTo>
                <a:lnTo>
                  <a:pt x="20808" y="49205"/>
                </a:lnTo>
                <a:lnTo>
                  <a:pt x="28363" y="48590"/>
                </a:lnTo>
                <a:lnTo>
                  <a:pt x="34558" y="44217"/>
                </a:lnTo>
                <a:lnTo>
                  <a:pt x="38306" y="37055"/>
                </a:lnTo>
                <a:lnTo>
                  <a:pt x="39300" y="28065"/>
                </a:lnTo>
                <a:lnTo>
                  <a:pt x="37230" y="18210"/>
                </a:lnTo>
                <a:close/>
              </a:path>
            </a:pathLst>
          </a:custGeom>
          <a:ln w="4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83118" y="2701240"/>
            <a:ext cx="173276" cy="159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80202" y="2359338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5" h="100330">
                <a:moveTo>
                  <a:pt x="7093" y="0"/>
                </a:moveTo>
                <a:lnTo>
                  <a:pt x="3546" y="126"/>
                </a:lnTo>
                <a:lnTo>
                  <a:pt x="1520" y="2151"/>
                </a:lnTo>
                <a:lnTo>
                  <a:pt x="506" y="3291"/>
                </a:lnTo>
                <a:lnTo>
                  <a:pt x="0" y="4810"/>
                </a:lnTo>
                <a:lnTo>
                  <a:pt x="506" y="9873"/>
                </a:lnTo>
                <a:lnTo>
                  <a:pt x="2660" y="13038"/>
                </a:lnTo>
                <a:lnTo>
                  <a:pt x="5953" y="14936"/>
                </a:lnTo>
                <a:lnTo>
                  <a:pt x="43296" y="42718"/>
                </a:lnTo>
                <a:lnTo>
                  <a:pt x="83631" y="66298"/>
                </a:lnTo>
                <a:lnTo>
                  <a:pt x="126579" y="85463"/>
                </a:lnTo>
                <a:lnTo>
                  <a:pt x="171760" y="100001"/>
                </a:lnTo>
                <a:lnTo>
                  <a:pt x="176320" y="98988"/>
                </a:lnTo>
                <a:lnTo>
                  <a:pt x="179233" y="94684"/>
                </a:lnTo>
                <a:lnTo>
                  <a:pt x="178093" y="90507"/>
                </a:lnTo>
                <a:lnTo>
                  <a:pt x="177460" y="87469"/>
                </a:lnTo>
                <a:lnTo>
                  <a:pt x="174926" y="85190"/>
                </a:lnTo>
                <a:lnTo>
                  <a:pt x="171760" y="84431"/>
                </a:lnTo>
                <a:lnTo>
                  <a:pt x="127505" y="70485"/>
                </a:lnTo>
                <a:lnTo>
                  <a:pt x="85436" y="51946"/>
                </a:lnTo>
                <a:lnTo>
                  <a:pt x="45932" y="29017"/>
                </a:lnTo>
                <a:lnTo>
                  <a:pt x="9373" y="1898"/>
                </a:lnTo>
                <a:lnTo>
                  <a:pt x="7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80202" y="2359338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5" h="100330">
                <a:moveTo>
                  <a:pt x="5953" y="14936"/>
                </a:moveTo>
                <a:lnTo>
                  <a:pt x="43296" y="42718"/>
                </a:lnTo>
                <a:lnTo>
                  <a:pt x="83631" y="66298"/>
                </a:lnTo>
                <a:lnTo>
                  <a:pt x="126579" y="85463"/>
                </a:lnTo>
                <a:lnTo>
                  <a:pt x="171760" y="100001"/>
                </a:lnTo>
                <a:lnTo>
                  <a:pt x="176320" y="98988"/>
                </a:lnTo>
                <a:lnTo>
                  <a:pt x="179233" y="94684"/>
                </a:lnTo>
                <a:lnTo>
                  <a:pt x="178093" y="90507"/>
                </a:lnTo>
                <a:lnTo>
                  <a:pt x="177460" y="87469"/>
                </a:lnTo>
                <a:lnTo>
                  <a:pt x="174926" y="85190"/>
                </a:lnTo>
                <a:lnTo>
                  <a:pt x="171760" y="84431"/>
                </a:lnTo>
                <a:lnTo>
                  <a:pt x="127505" y="70485"/>
                </a:lnTo>
                <a:lnTo>
                  <a:pt x="85436" y="51946"/>
                </a:lnTo>
                <a:lnTo>
                  <a:pt x="45932" y="29017"/>
                </a:lnTo>
                <a:lnTo>
                  <a:pt x="9373" y="1898"/>
                </a:lnTo>
                <a:lnTo>
                  <a:pt x="7093" y="0"/>
                </a:lnTo>
                <a:lnTo>
                  <a:pt x="3546" y="126"/>
                </a:lnTo>
                <a:lnTo>
                  <a:pt x="1520" y="2151"/>
                </a:lnTo>
                <a:lnTo>
                  <a:pt x="506" y="3291"/>
                </a:lnTo>
                <a:lnTo>
                  <a:pt x="0" y="4810"/>
                </a:lnTo>
                <a:lnTo>
                  <a:pt x="126" y="6202"/>
                </a:lnTo>
                <a:lnTo>
                  <a:pt x="506" y="9873"/>
                </a:lnTo>
                <a:lnTo>
                  <a:pt x="2660" y="13038"/>
                </a:lnTo>
                <a:lnTo>
                  <a:pt x="5953" y="14936"/>
                </a:lnTo>
                <a:close/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33468" y="2408185"/>
            <a:ext cx="50474" cy="31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33468" y="2408185"/>
            <a:ext cx="50800" cy="32384"/>
          </a:xfrm>
          <a:custGeom>
            <a:avLst/>
            <a:gdLst/>
            <a:ahLst/>
            <a:cxnLst/>
            <a:rect l="l" t="t" r="r" b="b"/>
            <a:pathLst>
              <a:path w="50800" h="32385">
                <a:moveTo>
                  <a:pt x="50474" y="31026"/>
                </a:moveTo>
                <a:lnTo>
                  <a:pt x="40935" y="13105"/>
                </a:lnTo>
                <a:lnTo>
                  <a:pt x="28498" y="2529"/>
                </a:lnTo>
                <a:lnTo>
                  <a:pt x="14635" y="0"/>
                </a:lnTo>
                <a:lnTo>
                  <a:pt x="821" y="6216"/>
                </a:lnTo>
                <a:lnTo>
                  <a:pt x="0" y="14294"/>
                </a:lnTo>
                <a:lnTo>
                  <a:pt x="5270" y="21659"/>
                </a:lnTo>
                <a:lnTo>
                  <a:pt x="15694" y="27506"/>
                </a:lnTo>
                <a:lnTo>
                  <a:pt x="30334" y="31026"/>
                </a:lnTo>
                <a:lnTo>
                  <a:pt x="36921" y="31786"/>
                </a:lnTo>
                <a:lnTo>
                  <a:pt x="43888" y="31786"/>
                </a:lnTo>
                <a:lnTo>
                  <a:pt x="50474" y="31026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86916" y="2419592"/>
            <a:ext cx="165680" cy="1283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86916" y="2428200"/>
            <a:ext cx="165735" cy="95885"/>
          </a:xfrm>
          <a:custGeom>
            <a:avLst/>
            <a:gdLst/>
            <a:ahLst/>
            <a:cxnLst/>
            <a:rect l="l" t="t" r="r" b="b"/>
            <a:pathLst>
              <a:path w="165735" h="95885">
                <a:moveTo>
                  <a:pt x="0" y="0"/>
                </a:moveTo>
                <a:lnTo>
                  <a:pt x="0" y="10759"/>
                </a:lnTo>
                <a:lnTo>
                  <a:pt x="37216" y="38754"/>
                </a:lnTo>
                <a:lnTo>
                  <a:pt x="77520" y="62405"/>
                </a:lnTo>
                <a:lnTo>
                  <a:pt x="120483" y="81500"/>
                </a:lnTo>
                <a:lnTo>
                  <a:pt x="165680" y="95823"/>
                </a:lnTo>
                <a:lnTo>
                  <a:pt x="165680" y="85064"/>
                </a:lnTo>
                <a:lnTo>
                  <a:pt x="120804" y="70046"/>
                </a:lnTo>
                <a:lnTo>
                  <a:pt x="77995" y="50744"/>
                </a:lnTo>
                <a:lnTo>
                  <a:pt x="37608" y="273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86916" y="2418832"/>
            <a:ext cx="165735" cy="128905"/>
          </a:xfrm>
          <a:custGeom>
            <a:avLst/>
            <a:gdLst/>
            <a:ahLst/>
            <a:cxnLst/>
            <a:rect l="l" t="t" r="r" b="b"/>
            <a:pathLst>
              <a:path w="165735" h="128905">
                <a:moveTo>
                  <a:pt x="0" y="0"/>
                </a:moveTo>
                <a:lnTo>
                  <a:pt x="0" y="43291"/>
                </a:lnTo>
                <a:lnTo>
                  <a:pt x="37608" y="70627"/>
                </a:lnTo>
                <a:lnTo>
                  <a:pt x="77995" y="94035"/>
                </a:lnTo>
                <a:lnTo>
                  <a:pt x="120804" y="113337"/>
                </a:lnTo>
                <a:lnTo>
                  <a:pt x="165680" y="128355"/>
                </a:lnTo>
              </a:path>
            </a:pathLst>
          </a:custGeom>
          <a:ln w="45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86916" y="2420351"/>
            <a:ext cx="165735" cy="128905"/>
          </a:xfrm>
          <a:custGeom>
            <a:avLst/>
            <a:gdLst/>
            <a:ahLst/>
            <a:cxnLst/>
            <a:rect l="l" t="t" r="r" b="b"/>
            <a:pathLst>
              <a:path w="165735" h="128905">
                <a:moveTo>
                  <a:pt x="165680" y="128482"/>
                </a:moveTo>
                <a:lnTo>
                  <a:pt x="165680" y="85064"/>
                </a:lnTo>
                <a:lnTo>
                  <a:pt x="120947" y="69903"/>
                </a:lnTo>
                <a:lnTo>
                  <a:pt x="78185" y="50554"/>
                </a:lnTo>
                <a:lnTo>
                  <a:pt x="37750" y="27193"/>
                </a:lnTo>
                <a:lnTo>
                  <a:pt x="0" y="0"/>
                </a:lnTo>
              </a:path>
            </a:pathLst>
          </a:custGeom>
          <a:ln w="4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70523" y="2669341"/>
            <a:ext cx="252320" cy="2450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81036" y="2672886"/>
            <a:ext cx="241586" cy="2388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70523" y="2669468"/>
            <a:ext cx="252729" cy="245110"/>
          </a:xfrm>
          <a:custGeom>
            <a:avLst/>
            <a:gdLst/>
            <a:ahLst/>
            <a:cxnLst/>
            <a:rect l="l" t="t" r="r" b="b"/>
            <a:pathLst>
              <a:path w="252729" h="245110">
                <a:moveTo>
                  <a:pt x="252320" y="122532"/>
                </a:moveTo>
                <a:lnTo>
                  <a:pt x="242404" y="74816"/>
                </a:lnTo>
                <a:lnTo>
                  <a:pt x="215365" y="35870"/>
                </a:lnTo>
                <a:lnTo>
                  <a:pt x="175263" y="9622"/>
                </a:lnTo>
                <a:lnTo>
                  <a:pt x="126160" y="0"/>
                </a:lnTo>
                <a:lnTo>
                  <a:pt x="77056" y="9622"/>
                </a:lnTo>
                <a:lnTo>
                  <a:pt x="36955" y="35870"/>
                </a:lnTo>
                <a:lnTo>
                  <a:pt x="9915" y="74816"/>
                </a:lnTo>
                <a:lnTo>
                  <a:pt x="0" y="122532"/>
                </a:lnTo>
                <a:lnTo>
                  <a:pt x="9915" y="170249"/>
                </a:lnTo>
                <a:lnTo>
                  <a:pt x="36955" y="209195"/>
                </a:lnTo>
                <a:lnTo>
                  <a:pt x="77056" y="235443"/>
                </a:lnTo>
                <a:lnTo>
                  <a:pt x="126160" y="245065"/>
                </a:lnTo>
                <a:lnTo>
                  <a:pt x="175263" y="235443"/>
                </a:lnTo>
                <a:lnTo>
                  <a:pt x="215365" y="209195"/>
                </a:lnTo>
                <a:lnTo>
                  <a:pt x="242404" y="170249"/>
                </a:lnTo>
                <a:lnTo>
                  <a:pt x="252320" y="122532"/>
                </a:lnTo>
                <a:close/>
              </a:path>
            </a:pathLst>
          </a:custGeom>
          <a:ln w="126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61529" y="4429018"/>
            <a:ext cx="459105" cy="292100"/>
          </a:xfrm>
          <a:custGeom>
            <a:avLst/>
            <a:gdLst/>
            <a:ahLst/>
            <a:cxnLst/>
            <a:rect l="l" t="t" r="r" b="b"/>
            <a:pathLst>
              <a:path w="459104" h="292100">
                <a:moveTo>
                  <a:pt x="354287" y="0"/>
                </a:moveTo>
                <a:lnTo>
                  <a:pt x="0" y="291446"/>
                </a:lnTo>
                <a:lnTo>
                  <a:pt x="138193" y="291635"/>
                </a:lnTo>
                <a:lnTo>
                  <a:pt x="191063" y="290210"/>
                </a:lnTo>
                <a:lnTo>
                  <a:pt x="242843" y="282724"/>
                </a:lnTo>
                <a:lnTo>
                  <a:pt x="292885" y="269392"/>
                </a:lnTo>
                <a:lnTo>
                  <a:pt x="340541" y="250428"/>
                </a:lnTo>
                <a:lnTo>
                  <a:pt x="385164" y="226049"/>
                </a:lnTo>
                <a:lnTo>
                  <a:pt x="426107" y="196470"/>
                </a:lnTo>
                <a:lnTo>
                  <a:pt x="452790" y="154251"/>
                </a:lnTo>
                <a:lnTo>
                  <a:pt x="458692" y="107959"/>
                </a:lnTo>
                <a:lnTo>
                  <a:pt x="444311" y="63106"/>
                </a:lnTo>
                <a:lnTo>
                  <a:pt x="410147" y="25202"/>
                </a:lnTo>
                <a:lnTo>
                  <a:pt x="369463" y="4169"/>
                </a:lnTo>
                <a:lnTo>
                  <a:pt x="354287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18963" y="3823531"/>
            <a:ext cx="646254" cy="8970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19089" y="4039432"/>
            <a:ext cx="245745" cy="681355"/>
          </a:xfrm>
          <a:custGeom>
            <a:avLst/>
            <a:gdLst/>
            <a:ahLst/>
            <a:cxnLst/>
            <a:rect l="l" t="t" r="r" b="b"/>
            <a:pathLst>
              <a:path w="245744" h="681354">
                <a:moveTo>
                  <a:pt x="245353" y="135178"/>
                </a:moveTo>
                <a:lnTo>
                  <a:pt x="198204" y="123933"/>
                </a:lnTo>
                <a:lnTo>
                  <a:pt x="153032" y="107879"/>
                </a:lnTo>
                <a:lnTo>
                  <a:pt x="110231" y="87236"/>
                </a:lnTo>
                <a:lnTo>
                  <a:pt x="70196" y="62228"/>
                </a:lnTo>
                <a:lnTo>
                  <a:pt x="33321" y="33075"/>
                </a:lnTo>
                <a:lnTo>
                  <a:pt x="0" y="0"/>
                </a:lnTo>
                <a:lnTo>
                  <a:pt x="0" y="556765"/>
                </a:lnTo>
                <a:lnTo>
                  <a:pt x="33858" y="588069"/>
                </a:lnTo>
                <a:lnTo>
                  <a:pt x="71069" y="615414"/>
                </a:lnTo>
                <a:lnTo>
                  <a:pt x="111229" y="638596"/>
                </a:lnTo>
                <a:lnTo>
                  <a:pt x="153933" y="657413"/>
                </a:lnTo>
                <a:lnTo>
                  <a:pt x="198776" y="671660"/>
                </a:lnTo>
                <a:lnTo>
                  <a:pt x="245353" y="681133"/>
                </a:lnTo>
                <a:lnTo>
                  <a:pt x="245100" y="135178"/>
                </a:lnTo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64190" y="3956532"/>
            <a:ext cx="401027" cy="7634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64190" y="3956532"/>
            <a:ext cx="401320" cy="763905"/>
          </a:xfrm>
          <a:custGeom>
            <a:avLst/>
            <a:gdLst/>
            <a:ahLst/>
            <a:cxnLst/>
            <a:rect l="l" t="t" r="r" b="b"/>
            <a:pathLst>
              <a:path w="401320" h="763904">
                <a:moveTo>
                  <a:pt x="0" y="218078"/>
                </a:moveTo>
                <a:lnTo>
                  <a:pt x="0" y="763413"/>
                </a:lnTo>
                <a:lnTo>
                  <a:pt x="401027" y="547486"/>
                </a:lnTo>
                <a:lnTo>
                  <a:pt x="401027" y="0"/>
                </a:lnTo>
                <a:lnTo>
                  <a:pt x="0" y="218078"/>
                </a:lnTo>
                <a:close/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18963" y="3823530"/>
            <a:ext cx="646430" cy="897255"/>
          </a:xfrm>
          <a:custGeom>
            <a:avLst/>
            <a:gdLst/>
            <a:ahLst/>
            <a:cxnLst/>
            <a:rect l="l" t="t" r="r" b="b"/>
            <a:pathLst>
              <a:path w="646429" h="897254">
                <a:moveTo>
                  <a:pt x="646254" y="132988"/>
                </a:moveTo>
                <a:lnTo>
                  <a:pt x="397733" y="0"/>
                </a:lnTo>
                <a:lnTo>
                  <a:pt x="0" y="216495"/>
                </a:lnTo>
                <a:lnTo>
                  <a:pt x="126" y="772653"/>
                </a:lnTo>
                <a:lnTo>
                  <a:pt x="33984" y="803956"/>
                </a:lnTo>
                <a:lnTo>
                  <a:pt x="71196" y="831299"/>
                </a:lnTo>
                <a:lnTo>
                  <a:pt x="111355" y="854478"/>
                </a:lnTo>
                <a:lnTo>
                  <a:pt x="154059" y="873292"/>
                </a:lnTo>
                <a:lnTo>
                  <a:pt x="198902" y="887536"/>
                </a:lnTo>
                <a:lnTo>
                  <a:pt x="245480" y="897009"/>
                </a:lnTo>
                <a:lnTo>
                  <a:pt x="646254" y="680475"/>
                </a:lnTo>
                <a:lnTo>
                  <a:pt x="646254" y="132988"/>
                </a:lnTo>
                <a:close/>
              </a:path>
            </a:pathLst>
          </a:custGeom>
          <a:ln w="12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12199" y="4377152"/>
            <a:ext cx="39246" cy="492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12199" y="4377152"/>
            <a:ext cx="39370" cy="49530"/>
          </a:xfrm>
          <a:custGeom>
            <a:avLst/>
            <a:gdLst/>
            <a:ahLst/>
            <a:cxnLst/>
            <a:rect l="l" t="t" r="r" b="b"/>
            <a:pathLst>
              <a:path w="39369" h="49529">
                <a:moveTo>
                  <a:pt x="37230" y="18194"/>
                </a:moveTo>
                <a:lnTo>
                  <a:pt x="32454" y="9357"/>
                </a:lnTo>
                <a:lnTo>
                  <a:pt x="25909" y="3103"/>
                </a:lnTo>
                <a:lnTo>
                  <a:pt x="18437" y="0"/>
                </a:lnTo>
                <a:lnTo>
                  <a:pt x="10883" y="611"/>
                </a:lnTo>
                <a:lnTo>
                  <a:pt x="4706" y="4996"/>
                </a:lnTo>
                <a:lnTo>
                  <a:pt x="987" y="12179"/>
                </a:lnTo>
                <a:lnTo>
                  <a:pt x="0" y="21184"/>
                </a:lnTo>
                <a:lnTo>
                  <a:pt x="2016" y="31029"/>
                </a:lnTo>
                <a:lnTo>
                  <a:pt x="6792" y="39868"/>
                </a:lnTo>
                <a:lnTo>
                  <a:pt x="13337" y="46126"/>
                </a:lnTo>
                <a:lnTo>
                  <a:pt x="20808" y="49234"/>
                </a:lnTo>
                <a:lnTo>
                  <a:pt x="28363" y="48624"/>
                </a:lnTo>
                <a:lnTo>
                  <a:pt x="34540" y="44240"/>
                </a:lnTo>
                <a:lnTo>
                  <a:pt x="38259" y="37055"/>
                </a:lnTo>
                <a:lnTo>
                  <a:pt x="39246" y="28047"/>
                </a:lnTo>
                <a:lnTo>
                  <a:pt x="37230" y="18194"/>
                </a:lnTo>
                <a:close/>
              </a:path>
            </a:pathLst>
          </a:custGeom>
          <a:ln w="4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54938" y="4486309"/>
            <a:ext cx="173276" cy="159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52023" y="4144445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5" h="100329">
                <a:moveTo>
                  <a:pt x="7093" y="0"/>
                </a:moveTo>
                <a:lnTo>
                  <a:pt x="3546" y="139"/>
                </a:lnTo>
                <a:lnTo>
                  <a:pt x="1520" y="2227"/>
                </a:lnTo>
                <a:lnTo>
                  <a:pt x="506" y="3316"/>
                </a:lnTo>
                <a:lnTo>
                  <a:pt x="0" y="4797"/>
                </a:lnTo>
                <a:lnTo>
                  <a:pt x="126" y="6278"/>
                </a:lnTo>
                <a:lnTo>
                  <a:pt x="506" y="9873"/>
                </a:lnTo>
                <a:lnTo>
                  <a:pt x="2660" y="13076"/>
                </a:lnTo>
                <a:lnTo>
                  <a:pt x="5953" y="14898"/>
                </a:lnTo>
                <a:lnTo>
                  <a:pt x="43296" y="42706"/>
                </a:lnTo>
                <a:lnTo>
                  <a:pt x="83631" y="66293"/>
                </a:lnTo>
                <a:lnTo>
                  <a:pt x="126579" y="85448"/>
                </a:lnTo>
                <a:lnTo>
                  <a:pt x="171760" y="99963"/>
                </a:lnTo>
                <a:lnTo>
                  <a:pt x="176320" y="99001"/>
                </a:lnTo>
                <a:lnTo>
                  <a:pt x="179233" y="94760"/>
                </a:lnTo>
                <a:lnTo>
                  <a:pt x="178093" y="90494"/>
                </a:lnTo>
                <a:lnTo>
                  <a:pt x="177460" y="87507"/>
                </a:lnTo>
                <a:lnTo>
                  <a:pt x="174926" y="85178"/>
                </a:lnTo>
                <a:lnTo>
                  <a:pt x="171760" y="84494"/>
                </a:lnTo>
                <a:lnTo>
                  <a:pt x="127505" y="70501"/>
                </a:lnTo>
                <a:lnTo>
                  <a:pt x="85436" y="51937"/>
                </a:lnTo>
                <a:lnTo>
                  <a:pt x="45932" y="29005"/>
                </a:lnTo>
                <a:lnTo>
                  <a:pt x="9373" y="1911"/>
                </a:lnTo>
                <a:lnTo>
                  <a:pt x="7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52023" y="4144445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5" h="100329">
                <a:moveTo>
                  <a:pt x="5953" y="14898"/>
                </a:moveTo>
                <a:lnTo>
                  <a:pt x="43296" y="42706"/>
                </a:lnTo>
                <a:lnTo>
                  <a:pt x="83631" y="66293"/>
                </a:lnTo>
                <a:lnTo>
                  <a:pt x="126579" y="85448"/>
                </a:lnTo>
                <a:lnTo>
                  <a:pt x="171760" y="99963"/>
                </a:lnTo>
                <a:lnTo>
                  <a:pt x="176320" y="99001"/>
                </a:lnTo>
                <a:lnTo>
                  <a:pt x="179233" y="94760"/>
                </a:lnTo>
                <a:lnTo>
                  <a:pt x="178093" y="90494"/>
                </a:lnTo>
                <a:lnTo>
                  <a:pt x="177460" y="87507"/>
                </a:lnTo>
                <a:lnTo>
                  <a:pt x="174926" y="85178"/>
                </a:lnTo>
                <a:lnTo>
                  <a:pt x="171760" y="84494"/>
                </a:lnTo>
                <a:lnTo>
                  <a:pt x="127505" y="70501"/>
                </a:lnTo>
                <a:lnTo>
                  <a:pt x="85436" y="51937"/>
                </a:lnTo>
                <a:lnTo>
                  <a:pt x="45932" y="29005"/>
                </a:lnTo>
                <a:lnTo>
                  <a:pt x="9373" y="1911"/>
                </a:lnTo>
                <a:lnTo>
                  <a:pt x="7093" y="0"/>
                </a:lnTo>
                <a:lnTo>
                  <a:pt x="3546" y="139"/>
                </a:lnTo>
                <a:lnTo>
                  <a:pt x="1520" y="2227"/>
                </a:lnTo>
                <a:lnTo>
                  <a:pt x="506" y="3316"/>
                </a:lnTo>
                <a:lnTo>
                  <a:pt x="0" y="4797"/>
                </a:lnTo>
                <a:lnTo>
                  <a:pt x="126" y="6278"/>
                </a:lnTo>
                <a:lnTo>
                  <a:pt x="506" y="9873"/>
                </a:lnTo>
                <a:lnTo>
                  <a:pt x="2660" y="13076"/>
                </a:lnTo>
                <a:lnTo>
                  <a:pt x="5953" y="14898"/>
                </a:lnTo>
                <a:close/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05288" y="4193321"/>
            <a:ext cx="50474" cy="318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05288" y="4193321"/>
            <a:ext cx="50800" cy="32384"/>
          </a:xfrm>
          <a:custGeom>
            <a:avLst/>
            <a:gdLst/>
            <a:ahLst/>
            <a:cxnLst/>
            <a:rect l="l" t="t" r="r" b="b"/>
            <a:pathLst>
              <a:path w="50800" h="32385">
                <a:moveTo>
                  <a:pt x="50474" y="30960"/>
                </a:moveTo>
                <a:lnTo>
                  <a:pt x="40935" y="13101"/>
                </a:lnTo>
                <a:lnTo>
                  <a:pt x="28498" y="2538"/>
                </a:lnTo>
                <a:lnTo>
                  <a:pt x="14635" y="0"/>
                </a:lnTo>
                <a:lnTo>
                  <a:pt x="821" y="6213"/>
                </a:lnTo>
                <a:lnTo>
                  <a:pt x="0" y="14290"/>
                </a:lnTo>
                <a:lnTo>
                  <a:pt x="5270" y="21641"/>
                </a:lnTo>
                <a:lnTo>
                  <a:pt x="15694" y="27468"/>
                </a:lnTo>
                <a:lnTo>
                  <a:pt x="30334" y="30973"/>
                </a:lnTo>
                <a:lnTo>
                  <a:pt x="36921" y="31809"/>
                </a:lnTo>
                <a:lnTo>
                  <a:pt x="43888" y="31809"/>
                </a:lnTo>
                <a:lnTo>
                  <a:pt x="50474" y="3096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58736" y="4204763"/>
            <a:ext cx="165680" cy="1283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58736" y="4213269"/>
            <a:ext cx="165735" cy="95885"/>
          </a:xfrm>
          <a:custGeom>
            <a:avLst/>
            <a:gdLst/>
            <a:ahLst/>
            <a:cxnLst/>
            <a:rect l="l" t="t" r="r" b="b"/>
            <a:pathLst>
              <a:path w="165735" h="95885">
                <a:moveTo>
                  <a:pt x="0" y="0"/>
                </a:moveTo>
                <a:lnTo>
                  <a:pt x="0" y="10822"/>
                </a:lnTo>
                <a:lnTo>
                  <a:pt x="37216" y="38814"/>
                </a:lnTo>
                <a:lnTo>
                  <a:pt x="77520" y="62469"/>
                </a:lnTo>
                <a:lnTo>
                  <a:pt x="120483" y="81566"/>
                </a:lnTo>
                <a:lnTo>
                  <a:pt x="165680" y="95887"/>
                </a:lnTo>
                <a:lnTo>
                  <a:pt x="165680" y="85064"/>
                </a:lnTo>
                <a:lnTo>
                  <a:pt x="120804" y="70051"/>
                </a:lnTo>
                <a:lnTo>
                  <a:pt x="77995" y="50748"/>
                </a:lnTo>
                <a:lnTo>
                  <a:pt x="37608" y="273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58736" y="4203990"/>
            <a:ext cx="165735" cy="128905"/>
          </a:xfrm>
          <a:custGeom>
            <a:avLst/>
            <a:gdLst/>
            <a:ahLst/>
            <a:cxnLst/>
            <a:rect l="l" t="t" r="r" b="b"/>
            <a:pathLst>
              <a:path w="165735" h="128904">
                <a:moveTo>
                  <a:pt x="0" y="0"/>
                </a:moveTo>
                <a:lnTo>
                  <a:pt x="0" y="43304"/>
                </a:lnTo>
                <a:lnTo>
                  <a:pt x="37608" y="70647"/>
                </a:lnTo>
                <a:lnTo>
                  <a:pt x="77995" y="94057"/>
                </a:lnTo>
                <a:lnTo>
                  <a:pt x="120804" y="113357"/>
                </a:lnTo>
                <a:lnTo>
                  <a:pt x="165680" y="128368"/>
                </a:lnTo>
              </a:path>
            </a:pathLst>
          </a:custGeom>
          <a:ln w="45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58736" y="4205535"/>
            <a:ext cx="165735" cy="128905"/>
          </a:xfrm>
          <a:custGeom>
            <a:avLst/>
            <a:gdLst/>
            <a:ahLst/>
            <a:cxnLst/>
            <a:rect l="l" t="t" r="r" b="b"/>
            <a:pathLst>
              <a:path w="165735" h="128904">
                <a:moveTo>
                  <a:pt x="165680" y="128368"/>
                </a:moveTo>
                <a:lnTo>
                  <a:pt x="165680" y="85064"/>
                </a:lnTo>
                <a:lnTo>
                  <a:pt x="120947" y="69850"/>
                </a:lnTo>
                <a:lnTo>
                  <a:pt x="78185" y="50487"/>
                </a:lnTo>
                <a:lnTo>
                  <a:pt x="37750" y="27147"/>
                </a:lnTo>
                <a:lnTo>
                  <a:pt x="0" y="0"/>
                </a:lnTo>
              </a:path>
            </a:pathLst>
          </a:custGeom>
          <a:ln w="4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42343" y="4454487"/>
            <a:ext cx="252193" cy="2451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52856" y="4457993"/>
            <a:ext cx="241588" cy="2388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42343" y="4454588"/>
            <a:ext cx="252729" cy="245110"/>
          </a:xfrm>
          <a:custGeom>
            <a:avLst/>
            <a:gdLst/>
            <a:ahLst/>
            <a:cxnLst/>
            <a:rect l="l" t="t" r="r" b="b"/>
            <a:pathLst>
              <a:path w="252729" h="245110">
                <a:moveTo>
                  <a:pt x="252320" y="122532"/>
                </a:moveTo>
                <a:lnTo>
                  <a:pt x="242404" y="74838"/>
                </a:lnTo>
                <a:lnTo>
                  <a:pt x="215365" y="35889"/>
                </a:lnTo>
                <a:lnTo>
                  <a:pt x="175263" y="9629"/>
                </a:lnTo>
                <a:lnTo>
                  <a:pt x="126160" y="0"/>
                </a:lnTo>
                <a:lnTo>
                  <a:pt x="77056" y="9629"/>
                </a:lnTo>
                <a:lnTo>
                  <a:pt x="36955" y="35889"/>
                </a:lnTo>
                <a:lnTo>
                  <a:pt x="9915" y="74838"/>
                </a:lnTo>
                <a:lnTo>
                  <a:pt x="0" y="122532"/>
                </a:lnTo>
                <a:lnTo>
                  <a:pt x="9915" y="170234"/>
                </a:lnTo>
                <a:lnTo>
                  <a:pt x="36955" y="209187"/>
                </a:lnTo>
                <a:lnTo>
                  <a:pt x="77056" y="235448"/>
                </a:lnTo>
                <a:lnTo>
                  <a:pt x="126160" y="245078"/>
                </a:lnTo>
                <a:lnTo>
                  <a:pt x="175263" y="235448"/>
                </a:lnTo>
                <a:lnTo>
                  <a:pt x="215365" y="209187"/>
                </a:lnTo>
                <a:lnTo>
                  <a:pt x="242404" y="170234"/>
                </a:lnTo>
                <a:lnTo>
                  <a:pt x="252320" y="122532"/>
                </a:lnTo>
                <a:close/>
              </a:path>
            </a:pathLst>
          </a:custGeom>
          <a:ln w="126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27038" y="3576819"/>
            <a:ext cx="459105" cy="292100"/>
          </a:xfrm>
          <a:custGeom>
            <a:avLst/>
            <a:gdLst/>
            <a:ahLst/>
            <a:cxnLst/>
            <a:rect l="l" t="t" r="r" b="b"/>
            <a:pathLst>
              <a:path w="459105" h="292100">
                <a:moveTo>
                  <a:pt x="354363" y="0"/>
                </a:moveTo>
                <a:lnTo>
                  <a:pt x="0" y="291395"/>
                </a:lnTo>
                <a:lnTo>
                  <a:pt x="138218" y="291648"/>
                </a:lnTo>
                <a:lnTo>
                  <a:pt x="191086" y="290197"/>
                </a:lnTo>
                <a:lnTo>
                  <a:pt x="242868" y="282694"/>
                </a:lnTo>
                <a:lnTo>
                  <a:pt x="292912" y="269354"/>
                </a:lnTo>
                <a:lnTo>
                  <a:pt x="340567" y="250391"/>
                </a:lnTo>
                <a:lnTo>
                  <a:pt x="385183" y="226021"/>
                </a:lnTo>
                <a:lnTo>
                  <a:pt x="426107" y="196457"/>
                </a:lnTo>
                <a:lnTo>
                  <a:pt x="452802" y="154228"/>
                </a:lnTo>
                <a:lnTo>
                  <a:pt x="458709" y="107928"/>
                </a:lnTo>
                <a:lnTo>
                  <a:pt x="444341" y="63076"/>
                </a:lnTo>
                <a:lnTo>
                  <a:pt x="410210" y="25190"/>
                </a:lnTo>
                <a:lnTo>
                  <a:pt x="369494" y="4167"/>
                </a:lnTo>
                <a:lnTo>
                  <a:pt x="354363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4509" y="2971370"/>
            <a:ext cx="646292" cy="3510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4509" y="2971370"/>
            <a:ext cx="646430" cy="351155"/>
          </a:xfrm>
          <a:custGeom>
            <a:avLst/>
            <a:gdLst/>
            <a:ahLst/>
            <a:cxnLst/>
            <a:rect l="l" t="t" r="r" b="b"/>
            <a:pathLst>
              <a:path w="646430" h="351154">
                <a:moveTo>
                  <a:pt x="245264" y="351016"/>
                </a:moveTo>
                <a:lnTo>
                  <a:pt x="646292" y="132912"/>
                </a:lnTo>
                <a:lnTo>
                  <a:pt x="397721" y="0"/>
                </a:lnTo>
                <a:lnTo>
                  <a:pt x="0" y="216457"/>
                </a:lnTo>
                <a:lnTo>
                  <a:pt x="33459" y="249333"/>
                </a:lnTo>
                <a:lnTo>
                  <a:pt x="70418" y="278319"/>
                </a:lnTo>
                <a:lnTo>
                  <a:pt x="110486" y="303199"/>
                </a:lnTo>
                <a:lnTo>
                  <a:pt x="153270" y="323753"/>
                </a:lnTo>
                <a:lnTo>
                  <a:pt x="198378" y="339765"/>
                </a:lnTo>
                <a:lnTo>
                  <a:pt x="245416" y="351016"/>
                </a:lnTo>
              </a:path>
            </a:pathLst>
          </a:custGeom>
          <a:ln w="455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4649" y="3187195"/>
            <a:ext cx="245277" cy="6811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4649" y="3187195"/>
            <a:ext cx="245745" cy="681355"/>
          </a:xfrm>
          <a:custGeom>
            <a:avLst/>
            <a:gdLst/>
            <a:ahLst/>
            <a:cxnLst/>
            <a:rect l="l" t="t" r="r" b="b"/>
            <a:pathLst>
              <a:path w="245744" h="681354">
                <a:moveTo>
                  <a:pt x="245277" y="135191"/>
                </a:moveTo>
                <a:lnTo>
                  <a:pt x="198161" y="123972"/>
                </a:lnTo>
                <a:lnTo>
                  <a:pt x="153004" y="107933"/>
                </a:lnTo>
                <a:lnTo>
                  <a:pt x="110208" y="87295"/>
                </a:lnTo>
                <a:lnTo>
                  <a:pt x="70174" y="62279"/>
                </a:lnTo>
                <a:lnTo>
                  <a:pt x="33304" y="33106"/>
                </a:lnTo>
                <a:lnTo>
                  <a:pt x="0" y="0"/>
                </a:lnTo>
                <a:lnTo>
                  <a:pt x="0" y="556841"/>
                </a:lnTo>
                <a:lnTo>
                  <a:pt x="33858" y="588148"/>
                </a:lnTo>
                <a:lnTo>
                  <a:pt x="71061" y="615482"/>
                </a:lnTo>
                <a:lnTo>
                  <a:pt x="111205" y="638645"/>
                </a:lnTo>
                <a:lnTo>
                  <a:pt x="153890" y="657442"/>
                </a:lnTo>
                <a:lnTo>
                  <a:pt x="198715" y="671674"/>
                </a:lnTo>
                <a:lnTo>
                  <a:pt x="245277" y="681146"/>
                </a:lnTo>
                <a:lnTo>
                  <a:pt x="245125" y="135191"/>
                </a:lnTo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29774" y="3104283"/>
            <a:ext cx="401027" cy="7634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9774" y="3104282"/>
            <a:ext cx="401320" cy="763905"/>
          </a:xfrm>
          <a:custGeom>
            <a:avLst/>
            <a:gdLst/>
            <a:ahLst/>
            <a:cxnLst/>
            <a:rect l="l" t="t" r="r" b="b"/>
            <a:pathLst>
              <a:path w="401319" h="763904">
                <a:moveTo>
                  <a:pt x="0" y="218103"/>
                </a:moveTo>
                <a:lnTo>
                  <a:pt x="0" y="763425"/>
                </a:lnTo>
                <a:lnTo>
                  <a:pt x="401027" y="547600"/>
                </a:lnTo>
                <a:lnTo>
                  <a:pt x="401027" y="0"/>
                </a:lnTo>
                <a:lnTo>
                  <a:pt x="0" y="218103"/>
                </a:lnTo>
                <a:close/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4509" y="2971370"/>
            <a:ext cx="646430" cy="897255"/>
          </a:xfrm>
          <a:custGeom>
            <a:avLst/>
            <a:gdLst/>
            <a:ahLst/>
            <a:cxnLst/>
            <a:rect l="l" t="t" r="r" b="b"/>
            <a:pathLst>
              <a:path w="646430" h="897254">
                <a:moveTo>
                  <a:pt x="646292" y="132912"/>
                </a:moveTo>
                <a:lnTo>
                  <a:pt x="397721" y="0"/>
                </a:lnTo>
                <a:lnTo>
                  <a:pt x="0" y="216457"/>
                </a:lnTo>
                <a:lnTo>
                  <a:pt x="139" y="772666"/>
                </a:lnTo>
                <a:lnTo>
                  <a:pt x="33998" y="803929"/>
                </a:lnTo>
                <a:lnTo>
                  <a:pt x="71200" y="831251"/>
                </a:lnTo>
                <a:lnTo>
                  <a:pt x="111344" y="854423"/>
                </a:lnTo>
                <a:lnTo>
                  <a:pt x="154030" y="873239"/>
                </a:lnTo>
                <a:lnTo>
                  <a:pt x="198854" y="887491"/>
                </a:lnTo>
                <a:lnTo>
                  <a:pt x="245416" y="896971"/>
                </a:lnTo>
                <a:lnTo>
                  <a:pt x="646292" y="680386"/>
                </a:lnTo>
                <a:lnTo>
                  <a:pt x="646292" y="132912"/>
                </a:lnTo>
                <a:close/>
              </a:path>
            </a:pathLst>
          </a:custGeom>
          <a:ln w="126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7709" y="3524938"/>
            <a:ext cx="39314" cy="4920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7708" y="3524938"/>
            <a:ext cx="39370" cy="49530"/>
          </a:xfrm>
          <a:custGeom>
            <a:avLst/>
            <a:gdLst/>
            <a:ahLst/>
            <a:cxnLst/>
            <a:rect l="l" t="t" r="r" b="b"/>
            <a:pathLst>
              <a:path w="39369" h="49529">
                <a:moveTo>
                  <a:pt x="37292" y="18210"/>
                </a:moveTo>
                <a:lnTo>
                  <a:pt x="32506" y="9355"/>
                </a:lnTo>
                <a:lnTo>
                  <a:pt x="25949" y="3099"/>
                </a:lnTo>
                <a:lnTo>
                  <a:pt x="18472" y="0"/>
                </a:lnTo>
                <a:lnTo>
                  <a:pt x="10920" y="615"/>
                </a:lnTo>
                <a:lnTo>
                  <a:pt x="4736" y="5005"/>
                </a:lnTo>
                <a:lnTo>
                  <a:pt x="1001" y="12197"/>
                </a:lnTo>
                <a:lnTo>
                  <a:pt x="0" y="21192"/>
                </a:lnTo>
                <a:lnTo>
                  <a:pt x="2016" y="30995"/>
                </a:lnTo>
                <a:lnTo>
                  <a:pt x="6804" y="39850"/>
                </a:lnTo>
                <a:lnTo>
                  <a:pt x="13365" y="46106"/>
                </a:lnTo>
                <a:lnTo>
                  <a:pt x="20847" y="49205"/>
                </a:lnTo>
                <a:lnTo>
                  <a:pt x="28400" y="48590"/>
                </a:lnTo>
                <a:lnTo>
                  <a:pt x="34580" y="44217"/>
                </a:lnTo>
                <a:lnTo>
                  <a:pt x="38314" y="37055"/>
                </a:lnTo>
                <a:lnTo>
                  <a:pt x="39314" y="28065"/>
                </a:lnTo>
                <a:lnTo>
                  <a:pt x="37292" y="18210"/>
                </a:lnTo>
                <a:close/>
              </a:path>
            </a:pathLst>
          </a:custGeom>
          <a:ln w="4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0485" y="3634161"/>
            <a:ext cx="173314" cy="1591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7506" y="3292259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5" h="100329">
                <a:moveTo>
                  <a:pt x="7131" y="0"/>
                </a:moveTo>
                <a:lnTo>
                  <a:pt x="3648" y="126"/>
                </a:lnTo>
                <a:lnTo>
                  <a:pt x="1596" y="2278"/>
                </a:lnTo>
                <a:lnTo>
                  <a:pt x="519" y="3291"/>
                </a:lnTo>
                <a:lnTo>
                  <a:pt x="0" y="4810"/>
                </a:lnTo>
                <a:lnTo>
                  <a:pt x="177" y="6329"/>
                </a:lnTo>
                <a:lnTo>
                  <a:pt x="532" y="9873"/>
                </a:lnTo>
                <a:lnTo>
                  <a:pt x="2723" y="13038"/>
                </a:lnTo>
                <a:lnTo>
                  <a:pt x="6054" y="14936"/>
                </a:lnTo>
                <a:lnTo>
                  <a:pt x="43362" y="42718"/>
                </a:lnTo>
                <a:lnTo>
                  <a:pt x="83688" y="66298"/>
                </a:lnTo>
                <a:lnTo>
                  <a:pt x="126627" y="85463"/>
                </a:lnTo>
                <a:lnTo>
                  <a:pt x="171772" y="100001"/>
                </a:lnTo>
                <a:lnTo>
                  <a:pt x="176345" y="98988"/>
                </a:lnTo>
                <a:lnTo>
                  <a:pt x="179220" y="94811"/>
                </a:lnTo>
                <a:lnTo>
                  <a:pt x="177472" y="87469"/>
                </a:lnTo>
                <a:lnTo>
                  <a:pt x="174964" y="85190"/>
                </a:lnTo>
                <a:lnTo>
                  <a:pt x="171772" y="84431"/>
                </a:lnTo>
                <a:lnTo>
                  <a:pt x="127548" y="70485"/>
                </a:lnTo>
                <a:lnTo>
                  <a:pt x="85470" y="51946"/>
                </a:lnTo>
                <a:lnTo>
                  <a:pt x="45939" y="29017"/>
                </a:lnTo>
                <a:lnTo>
                  <a:pt x="9360" y="1898"/>
                </a:lnTo>
                <a:lnTo>
                  <a:pt x="71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7506" y="3292259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5" h="100329">
                <a:moveTo>
                  <a:pt x="6054" y="14936"/>
                </a:moveTo>
                <a:lnTo>
                  <a:pt x="43362" y="42718"/>
                </a:lnTo>
                <a:lnTo>
                  <a:pt x="83688" y="66298"/>
                </a:lnTo>
                <a:lnTo>
                  <a:pt x="126627" y="85463"/>
                </a:lnTo>
                <a:lnTo>
                  <a:pt x="171772" y="100001"/>
                </a:lnTo>
                <a:lnTo>
                  <a:pt x="176345" y="98988"/>
                </a:lnTo>
                <a:lnTo>
                  <a:pt x="179220" y="94811"/>
                </a:lnTo>
                <a:lnTo>
                  <a:pt x="178194" y="90507"/>
                </a:lnTo>
                <a:lnTo>
                  <a:pt x="177472" y="87469"/>
                </a:lnTo>
                <a:lnTo>
                  <a:pt x="174964" y="85190"/>
                </a:lnTo>
                <a:lnTo>
                  <a:pt x="171772" y="84431"/>
                </a:lnTo>
                <a:lnTo>
                  <a:pt x="127548" y="70485"/>
                </a:lnTo>
                <a:lnTo>
                  <a:pt x="85470" y="51946"/>
                </a:lnTo>
                <a:lnTo>
                  <a:pt x="45939" y="29017"/>
                </a:lnTo>
                <a:lnTo>
                  <a:pt x="9360" y="1898"/>
                </a:lnTo>
                <a:lnTo>
                  <a:pt x="7131" y="0"/>
                </a:lnTo>
                <a:lnTo>
                  <a:pt x="3648" y="126"/>
                </a:lnTo>
                <a:lnTo>
                  <a:pt x="1596" y="2278"/>
                </a:lnTo>
                <a:lnTo>
                  <a:pt x="519" y="3291"/>
                </a:lnTo>
                <a:lnTo>
                  <a:pt x="0" y="4810"/>
                </a:lnTo>
                <a:lnTo>
                  <a:pt x="177" y="6329"/>
                </a:lnTo>
                <a:lnTo>
                  <a:pt x="532" y="9873"/>
                </a:lnTo>
                <a:lnTo>
                  <a:pt x="2723" y="13038"/>
                </a:lnTo>
                <a:lnTo>
                  <a:pt x="6054" y="14936"/>
                </a:lnTo>
                <a:close/>
              </a:path>
            </a:pathLst>
          </a:custGeom>
          <a:ln w="45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70809" y="3341125"/>
            <a:ext cx="50525" cy="317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0809" y="3341124"/>
            <a:ext cx="50800" cy="32384"/>
          </a:xfrm>
          <a:custGeom>
            <a:avLst/>
            <a:gdLst/>
            <a:ahLst/>
            <a:cxnLst/>
            <a:rect l="l" t="t" r="r" b="b"/>
            <a:pathLst>
              <a:path w="50800" h="32385">
                <a:moveTo>
                  <a:pt x="50525" y="31009"/>
                </a:moveTo>
                <a:lnTo>
                  <a:pt x="40940" y="13140"/>
                </a:lnTo>
                <a:lnTo>
                  <a:pt x="28488" y="2559"/>
                </a:lnTo>
                <a:lnTo>
                  <a:pt x="14626" y="0"/>
                </a:lnTo>
                <a:lnTo>
                  <a:pt x="808" y="6198"/>
                </a:lnTo>
                <a:lnTo>
                  <a:pt x="0" y="14276"/>
                </a:lnTo>
                <a:lnTo>
                  <a:pt x="5283" y="21641"/>
                </a:lnTo>
                <a:lnTo>
                  <a:pt x="15710" y="27488"/>
                </a:lnTo>
                <a:lnTo>
                  <a:pt x="30334" y="31009"/>
                </a:lnTo>
                <a:lnTo>
                  <a:pt x="36959" y="31768"/>
                </a:lnTo>
                <a:lnTo>
                  <a:pt x="43900" y="31768"/>
                </a:lnTo>
                <a:lnTo>
                  <a:pt x="50525" y="31009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4283" y="3352513"/>
            <a:ext cx="165718" cy="1283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24283" y="3361121"/>
            <a:ext cx="165735" cy="95885"/>
          </a:xfrm>
          <a:custGeom>
            <a:avLst/>
            <a:gdLst/>
            <a:ahLst/>
            <a:cxnLst/>
            <a:rect l="l" t="t" r="r" b="b"/>
            <a:pathLst>
              <a:path w="165734" h="95885">
                <a:moveTo>
                  <a:pt x="0" y="0"/>
                </a:moveTo>
                <a:lnTo>
                  <a:pt x="0" y="10759"/>
                </a:lnTo>
                <a:lnTo>
                  <a:pt x="37184" y="38754"/>
                </a:lnTo>
                <a:lnTo>
                  <a:pt x="77486" y="62405"/>
                </a:lnTo>
                <a:lnTo>
                  <a:pt x="120474" y="81500"/>
                </a:lnTo>
                <a:lnTo>
                  <a:pt x="165718" y="95823"/>
                </a:lnTo>
                <a:lnTo>
                  <a:pt x="165718" y="85064"/>
                </a:lnTo>
                <a:lnTo>
                  <a:pt x="120827" y="70046"/>
                </a:lnTo>
                <a:lnTo>
                  <a:pt x="78009" y="50744"/>
                </a:lnTo>
                <a:lnTo>
                  <a:pt x="37615" y="273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4283" y="3351753"/>
            <a:ext cx="165735" cy="128905"/>
          </a:xfrm>
          <a:custGeom>
            <a:avLst/>
            <a:gdLst/>
            <a:ahLst/>
            <a:cxnLst/>
            <a:rect l="l" t="t" r="r" b="b"/>
            <a:pathLst>
              <a:path w="165734" h="128904">
                <a:moveTo>
                  <a:pt x="0" y="0"/>
                </a:moveTo>
                <a:lnTo>
                  <a:pt x="0" y="43291"/>
                </a:lnTo>
                <a:lnTo>
                  <a:pt x="37615" y="70645"/>
                </a:lnTo>
                <a:lnTo>
                  <a:pt x="78009" y="94083"/>
                </a:lnTo>
                <a:lnTo>
                  <a:pt x="120827" y="113391"/>
                </a:lnTo>
                <a:lnTo>
                  <a:pt x="165718" y="128355"/>
                </a:lnTo>
              </a:path>
            </a:pathLst>
          </a:custGeom>
          <a:ln w="45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4283" y="3353399"/>
            <a:ext cx="165735" cy="128905"/>
          </a:xfrm>
          <a:custGeom>
            <a:avLst/>
            <a:gdLst/>
            <a:ahLst/>
            <a:cxnLst/>
            <a:rect l="l" t="t" r="r" b="b"/>
            <a:pathLst>
              <a:path w="165734" h="128904">
                <a:moveTo>
                  <a:pt x="165718" y="128355"/>
                </a:moveTo>
                <a:lnTo>
                  <a:pt x="165718" y="84937"/>
                </a:lnTo>
                <a:lnTo>
                  <a:pt x="120932" y="69779"/>
                </a:lnTo>
                <a:lnTo>
                  <a:pt x="78166" y="50443"/>
                </a:lnTo>
                <a:lnTo>
                  <a:pt x="37745" y="27120"/>
                </a:lnTo>
                <a:lnTo>
                  <a:pt x="0" y="0"/>
                </a:lnTo>
              </a:path>
            </a:pathLst>
          </a:custGeom>
          <a:ln w="4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75960" y="3914329"/>
            <a:ext cx="89535" cy="43815"/>
          </a:xfrm>
          <a:custGeom>
            <a:avLst/>
            <a:gdLst/>
            <a:ahLst/>
            <a:cxnLst/>
            <a:rect l="l" t="t" r="r" b="b"/>
            <a:pathLst>
              <a:path w="89534" h="43814">
                <a:moveTo>
                  <a:pt x="64587" y="0"/>
                </a:moveTo>
                <a:lnTo>
                  <a:pt x="0" y="36747"/>
                </a:lnTo>
                <a:lnTo>
                  <a:pt x="19513" y="42251"/>
                </a:lnTo>
                <a:lnTo>
                  <a:pt x="39550" y="43701"/>
                </a:lnTo>
                <a:lnTo>
                  <a:pt x="59413" y="41113"/>
                </a:lnTo>
                <a:lnTo>
                  <a:pt x="78406" y="34506"/>
                </a:lnTo>
                <a:lnTo>
                  <a:pt x="85943" y="30797"/>
                </a:lnTo>
                <a:lnTo>
                  <a:pt x="88932" y="22038"/>
                </a:lnTo>
                <a:lnTo>
                  <a:pt x="84524" y="13924"/>
                </a:lnTo>
                <a:lnTo>
                  <a:pt x="83828" y="12962"/>
                </a:lnTo>
                <a:lnTo>
                  <a:pt x="83017" y="12076"/>
                </a:lnTo>
                <a:lnTo>
                  <a:pt x="64587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72252" y="3808721"/>
            <a:ext cx="158319" cy="841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75960" y="3893658"/>
            <a:ext cx="64587" cy="574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75960" y="3893658"/>
            <a:ext cx="64769" cy="57785"/>
          </a:xfrm>
          <a:custGeom>
            <a:avLst/>
            <a:gdLst/>
            <a:ahLst/>
            <a:cxnLst/>
            <a:rect l="l" t="t" r="r" b="b"/>
            <a:pathLst>
              <a:path w="64769" h="57785">
                <a:moveTo>
                  <a:pt x="0" y="57418"/>
                </a:moveTo>
                <a:lnTo>
                  <a:pt x="0" y="41494"/>
                </a:lnTo>
                <a:lnTo>
                  <a:pt x="64587" y="0"/>
                </a:lnTo>
                <a:lnTo>
                  <a:pt x="64587" y="20671"/>
                </a:lnTo>
                <a:lnTo>
                  <a:pt x="0" y="57418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7400" y="3814417"/>
            <a:ext cx="203148" cy="12073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37400" y="3814417"/>
            <a:ext cx="203200" cy="121285"/>
          </a:xfrm>
          <a:custGeom>
            <a:avLst/>
            <a:gdLst/>
            <a:ahLst/>
            <a:cxnLst/>
            <a:rect l="l" t="t" r="r" b="b"/>
            <a:pathLst>
              <a:path w="203200" h="121285">
                <a:moveTo>
                  <a:pt x="0" y="42532"/>
                </a:moveTo>
                <a:lnTo>
                  <a:pt x="62231" y="0"/>
                </a:lnTo>
                <a:lnTo>
                  <a:pt x="203148" y="79241"/>
                </a:lnTo>
                <a:lnTo>
                  <a:pt x="138560" y="120735"/>
                </a:lnTo>
                <a:lnTo>
                  <a:pt x="0" y="4253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35452" y="3675428"/>
            <a:ext cx="264796" cy="15038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35452" y="3675428"/>
            <a:ext cx="264795" cy="150495"/>
          </a:xfrm>
          <a:custGeom>
            <a:avLst/>
            <a:gdLst/>
            <a:ahLst/>
            <a:cxnLst/>
            <a:rect l="l" t="t" r="r" b="b"/>
            <a:pathLst>
              <a:path w="264794" h="150495">
                <a:moveTo>
                  <a:pt x="136800" y="150381"/>
                </a:moveTo>
                <a:lnTo>
                  <a:pt x="264796" y="78102"/>
                </a:lnTo>
                <a:lnTo>
                  <a:pt x="127401" y="0"/>
                </a:lnTo>
                <a:lnTo>
                  <a:pt x="0" y="73545"/>
                </a:lnTo>
                <a:lnTo>
                  <a:pt x="30343" y="98883"/>
                </a:lnTo>
                <a:lnTo>
                  <a:pt x="63521" y="120270"/>
                </a:lnTo>
                <a:lnTo>
                  <a:pt x="99139" y="137503"/>
                </a:lnTo>
                <a:lnTo>
                  <a:pt x="136800" y="150381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81639" y="3660238"/>
            <a:ext cx="26891" cy="1437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81638" y="3660238"/>
            <a:ext cx="27305" cy="144145"/>
          </a:xfrm>
          <a:custGeom>
            <a:avLst/>
            <a:gdLst/>
            <a:ahLst/>
            <a:cxnLst/>
            <a:rect l="l" t="t" r="r" b="b"/>
            <a:pathLst>
              <a:path w="27305" h="144145">
                <a:moveTo>
                  <a:pt x="0" y="143798"/>
                </a:moveTo>
                <a:lnTo>
                  <a:pt x="0" y="15190"/>
                </a:lnTo>
                <a:lnTo>
                  <a:pt x="26891" y="0"/>
                </a:lnTo>
                <a:lnTo>
                  <a:pt x="25840" y="122026"/>
                </a:lnTo>
                <a:lnTo>
                  <a:pt x="0" y="143798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07479" y="3653656"/>
            <a:ext cx="50489" cy="11595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07479" y="3653656"/>
            <a:ext cx="50800" cy="116205"/>
          </a:xfrm>
          <a:custGeom>
            <a:avLst/>
            <a:gdLst/>
            <a:ahLst/>
            <a:cxnLst/>
            <a:rect l="l" t="t" r="r" b="b"/>
            <a:pathLst>
              <a:path w="50800" h="116204">
                <a:moveTo>
                  <a:pt x="950" y="18607"/>
                </a:moveTo>
                <a:lnTo>
                  <a:pt x="50489" y="0"/>
                </a:lnTo>
                <a:lnTo>
                  <a:pt x="50489" y="75823"/>
                </a:lnTo>
                <a:lnTo>
                  <a:pt x="0" y="115950"/>
                </a:lnTo>
                <a:lnTo>
                  <a:pt x="950" y="18607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27628" y="3603149"/>
            <a:ext cx="130340" cy="691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27628" y="3603149"/>
            <a:ext cx="130810" cy="69215"/>
          </a:xfrm>
          <a:custGeom>
            <a:avLst/>
            <a:gdLst/>
            <a:ahLst/>
            <a:cxnLst/>
            <a:rect l="l" t="t" r="r" b="b"/>
            <a:pathLst>
              <a:path w="130809" h="69214">
                <a:moveTo>
                  <a:pt x="80800" y="69114"/>
                </a:moveTo>
                <a:lnTo>
                  <a:pt x="80902" y="57089"/>
                </a:lnTo>
                <a:lnTo>
                  <a:pt x="0" y="11519"/>
                </a:lnTo>
                <a:lnTo>
                  <a:pt x="41103" y="0"/>
                </a:lnTo>
                <a:lnTo>
                  <a:pt x="130340" y="50506"/>
                </a:lnTo>
                <a:lnTo>
                  <a:pt x="80800" y="69114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72253" y="3753530"/>
            <a:ext cx="127996" cy="12746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72252" y="3753530"/>
            <a:ext cx="128270" cy="127635"/>
          </a:xfrm>
          <a:custGeom>
            <a:avLst/>
            <a:gdLst/>
            <a:ahLst/>
            <a:cxnLst/>
            <a:rect l="l" t="t" r="r" b="b"/>
            <a:pathLst>
              <a:path w="128269" h="127635">
                <a:moveTo>
                  <a:pt x="0" y="72279"/>
                </a:moveTo>
                <a:lnTo>
                  <a:pt x="127996" y="0"/>
                </a:lnTo>
                <a:lnTo>
                  <a:pt x="127996" y="55190"/>
                </a:lnTo>
                <a:lnTo>
                  <a:pt x="0" y="127469"/>
                </a:lnTo>
                <a:lnTo>
                  <a:pt x="0" y="72279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66562" y="3598591"/>
            <a:ext cx="141968" cy="768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66562" y="3598591"/>
            <a:ext cx="142240" cy="76835"/>
          </a:xfrm>
          <a:custGeom>
            <a:avLst/>
            <a:gdLst/>
            <a:ahLst/>
            <a:cxnLst/>
            <a:rect l="l" t="t" r="r" b="b"/>
            <a:pathLst>
              <a:path w="142240" h="76835">
                <a:moveTo>
                  <a:pt x="0" y="12531"/>
                </a:moveTo>
                <a:lnTo>
                  <a:pt x="32882" y="0"/>
                </a:lnTo>
                <a:lnTo>
                  <a:pt x="61142" y="16076"/>
                </a:lnTo>
                <a:lnTo>
                  <a:pt x="141968" y="61646"/>
                </a:lnTo>
                <a:lnTo>
                  <a:pt x="115076" y="76836"/>
                </a:lnTo>
                <a:lnTo>
                  <a:pt x="83863" y="65204"/>
                </a:lnTo>
                <a:lnTo>
                  <a:pt x="54123" y="50522"/>
                </a:lnTo>
                <a:lnTo>
                  <a:pt x="26090" y="32921"/>
                </a:lnTo>
                <a:lnTo>
                  <a:pt x="0" y="12531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37400" y="3856949"/>
            <a:ext cx="138560" cy="941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37400" y="3856949"/>
            <a:ext cx="139065" cy="94615"/>
          </a:xfrm>
          <a:custGeom>
            <a:avLst/>
            <a:gdLst/>
            <a:ahLst/>
            <a:cxnLst/>
            <a:rect l="l" t="t" r="r" b="b"/>
            <a:pathLst>
              <a:path w="139065" h="94614">
                <a:moveTo>
                  <a:pt x="0" y="0"/>
                </a:moveTo>
                <a:lnTo>
                  <a:pt x="138560" y="78203"/>
                </a:lnTo>
                <a:lnTo>
                  <a:pt x="138560" y="94127"/>
                </a:lnTo>
                <a:lnTo>
                  <a:pt x="0" y="160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52486" y="3822391"/>
            <a:ext cx="170180" cy="102235"/>
          </a:xfrm>
          <a:custGeom>
            <a:avLst/>
            <a:gdLst/>
            <a:ahLst/>
            <a:cxnLst/>
            <a:rect l="l" t="t" r="r" b="b"/>
            <a:pathLst>
              <a:path w="170180" h="102235">
                <a:moveTo>
                  <a:pt x="121676" y="90937"/>
                </a:moveTo>
                <a:lnTo>
                  <a:pt x="113202" y="96342"/>
                </a:lnTo>
                <a:lnTo>
                  <a:pt x="123360" y="102216"/>
                </a:lnTo>
                <a:lnTo>
                  <a:pt x="131834" y="96811"/>
                </a:lnTo>
                <a:lnTo>
                  <a:pt x="121676" y="90937"/>
                </a:lnTo>
                <a:close/>
              </a:path>
              <a:path w="170180" h="102235">
                <a:moveTo>
                  <a:pt x="134254" y="82709"/>
                </a:moveTo>
                <a:lnTo>
                  <a:pt x="125792" y="88114"/>
                </a:lnTo>
                <a:lnTo>
                  <a:pt x="135951" y="93988"/>
                </a:lnTo>
                <a:lnTo>
                  <a:pt x="144412" y="88583"/>
                </a:lnTo>
                <a:lnTo>
                  <a:pt x="134254" y="82709"/>
                </a:lnTo>
                <a:close/>
              </a:path>
              <a:path w="170180" h="102235">
                <a:moveTo>
                  <a:pt x="102802" y="79886"/>
                </a:moveTo>
                <a:lnTo>
                  <a:pt x="94341" y="85292"/>
                </a:lnTo>
                <a:lnTo>
                  <a:pt x="104500" y="91165"/>
                </a:lnTo>
                <a:lnTo>
                  <a:pt x="112961" y="85773"/>
                </a:lnTo>
                <a:lnTo>
                  <a:pt x="102802" y="79886"/>
                </a:lnTo>
                <a:close/>
              </a:path>
              <a:path w="170180" h="102235">
                <a:moveTo>
                  <a:pt x="146832" y="74481"/>
                </a:moveTo>
                <a:lnTo>
                  <a:pt x="138370" y="79886"/>
                </a:lnTo>
                <a:lnTo>
                  <a:pt x="148529" y="85760"/>
                </a:lnTo>
                <a:lnTo>
                  <a:pt x="156990" y="80355"/>
                </a:lnTo>
                <a:lnTo>
                  <a:pt x="146832" y="74481"/>
                </a:lnTo>
                <a:close/>
              </a:path>
              <a:path w="170180" h="102235">
                <a:moveTo>
                  <a:pt x="115380" y="71658"/>
                </a:moveTo>
                <a:lnTo>
                  <a:pt x="106919" y="77076"/>
                </a:lnTo>
                <a:lnTo>
                  <a:pt x="117078" y="82950"/>
                </a:lnTo>
                <a:lnTo>
                  <a:pt x="125539" y="77545"/>
                </a:lnTo>
                <a:lnTo>
                  <a:pt x="115380" y="71658"/>
                </a:lnTo>
                <a:close/>
              </a:path>
              <a:path w="170180" h="102235">
                <a:moveTo>
                  <a:pt x="46195" y="46709"/>
                </a:moveTo>
                <a:lnTo>
                  <a:pt x="37734" y="52152"/>
                </a:lnTo>
                <a:lnTo>
                  <a:pt x="85626" y="80127"/>
                </a:lnTo>
                <a:lnTo>
                  <a:pt x="94100" y="74722"/>
                </a:lnTo>
                <a:lnTo>
                  <a:pt x="46195" y="46709"/>
                </a:lnTo>
                <a:close/>
              </a:path>
              <a:path w="170180" h="102235">
                <a:moveTo>
                  <a:pt x="159410" y="66203"/>
                </a:moveTo>
                <a:lnTo>
                  <a:pt x="150948" y="71658"/>
                </a:lnTo>
                <a:lnTo>
                  <a:pt x="161107" y="77532"/>
                </a:lnTo>
                <a:lnTo>
                  <a:pt x="169568" y="72127"/>
                </a:lnTo>
                <a:lnTo>
                  <a:pt x="159410" y="66203"/>
                </a:lnTo>
                <a:close/>
              </a:path>
              <a:path w="170180" h="102235">
                <a:moveTo>
                  <a:pt x="127971" y="63418"/>
                </a:moveTo>
                <a:lnTo>
                  <a:pt x="119497" y="68861"/>
                </a:lnTo>
                <a:lnTo>
                  <a:pt x="129656" y="74722"/>
                </a:lnTo>
                <a:lnTo>
                  <a:pt x="138130" y="69317"/>
                </a:lnTo>
                <a:lnTo>
                  <a:pt x="127971" y="63418"/>
                </a:lnTo>
                <a:close/>
              </a:path>
              <a:path w="170180" h="102235">
                <a:moveTo>
                  <a:pt x="96520" y="60633"/>
                </a:moveTo>
                <a:lnTo>
                  <a:pt x="88046" y="66076"/>
                </a:lnTo>
                <a:lnTo>
                  <a:pt x="98204" y="71899"/>
                </a:lnTo>
                <a:lnTo>
                  <a:pt x="106678" y="66456"/>
                </a:lnTo>
                <a:lnTo>
                  <a:pt x="96520" y="60633"/>
                </a:lnTo>
                <a:close/>
              </a:path>
              <a:path w="170180" h="102235">
                <a:moveTo>
                  <a:pt x="140549" y="55190"/>
                </a:moveTo>
                <a:lnTo>
                  <a:pt x="132075" y="60633"/>
                </a:lnTo>
                <a:lnTo>
                  <a:pt x="142234" y="66456"/>
                </a:lnTo>
                <a:lnTo>
                  <a:pt x="150708" y="61139"/>
                </a:lnTo>
                <a:lnTo>
                  <a:pt x="140549" y="55190"/>
                </a:lnTo>
                <a:close/>
              </a:path>
              <a:path w="170180" h="102235">
                <a:moveTo>
                  <a:pt x="109098" y="52405"/>
                </a:moveTo>
                <a:lnTo>
                  <a:pt x="100636" y="57848"/>
                </a:lnTo>
                <a:lnTo>
                  <a:pt x="110795" y="63671"/>
                </a:lnTo>
                <a:lnTo>
                  <a:pt x="119256" y="58228"/>
                </a:lnTo>
                <a:lnTo>
                  <a:pt x="109098" y="52405"/>
                </a:lnTo>
                <a:close/>
              </a:path>
              <a:path w="170180" h="102235">
                <a:moveTo>
                  <a:pt x="77646" y="49620"/>
                </a:moveTo>
                <a:lnTo>
                  <a:pt x="69185" y="54937"/>
                </a:lnTo>
                <a:lnTo>
                  <a:pt x="79344" y="60886"/>
                </a:lnTo>
                <a:lnTo>
                  <a:pt x="87805" y="55443"/>
                </a:lnTo>
                <a:lnTo>
                  <a:pt x="77646" y="49620"/>
                </a:lnTo>
                <a:close/>
              </a:path>
              <a:path w="170180" h="102235">
                <a:moveTo>
                  <a:pt x="121676" y="44177"/>
                </a:moveTo>
                <a:lnTo>
                  <a:pt x="113214" y="49620"/>
                </a:lnTo>
                <a:lnTo>
                  <a:pt x="123373" y="55443"/>
                </a:lnTo>
                <a:lnTo>
                  <a:pt x="131834" y="50000"/>
                </a:lnTo>
                <a:lnTo>
                  <a:pt x="121676" y="44177"/>
                </a:lnTo>
                <a:close/>
              </a:path>
              <a:path w="170180" h="102235">
                <a:moveTo>
                  <a:pt x="90224" y="41392"/>
                </a:moveTo>
                <a:lnTo>
                  <a:pt x="81763" y="46709"/>
                </a:lnTo>
                <a:lnTo>
                  <a:pt x="91922" y="52658"/>
                </a:lnTo>
                <a:lnTo>
                  <a:pt x="100383" y="47215"/>
                </a:lnTo>
                <a:lnTo>
                  <a:pt x="90224" y="41392"/>
                </a:lnTo>
                <a:close/>
              </a:path>
              <a:path w="170180" h="102235">
                <a:moveTo>
                  <a:pt x="58786" y="38481"/>
                </a:moveTo>
                <a:lnTo>
                  <a:pt x="50312" y="43924"/>
                </a:lnTo>
                <a:lnTo>
                  <a:pt x="60470" y="49747"/>
                </a:lnTo>
                <a:lnTo>
                  <a:pt x="68944" y="44430"/>
                </a:lnTo>
                <a:lnTo>
                  <a:pt x="58786" y="38481"/>
                </a:lnTo>
                <a:close/>
              </a:path>
              <a:path w="170180" h="102235">
                <a:moveTo>
                  <a:pt x="27334" y="35696"/>
                </a:moveTo>
                <a:lnTo>
                  <a:pt x="18873" y="41139"/>
                </a:lnTo>
                <a:lnTo>
                  <a:pt x="29032" y="46962"/>
                </a:lnTo>
                <a:lnTo>
                  <a:pt x="37493" y="41646"/>
                </a:lnTo>
                <a:lnTo>
                  <a:pt x="27334" y="35696"/>
                </a:lnTo>
                <a:close/>
              </a:path>
              <a:path w="170180" h="102235">
                <a:moveTo>
                  <a:pt x="102815" y="33164"/>
                </a:moveTo>
                <a:lnTo>
                  <a:pt x="94341" y="38481"/>
                </a:lnTo>
                <a:lnTo>
                  <a:pt x="104500" y="44430"/>
                </a:lnTo>
                <a:lnTo>
                  <a:pt x="112974" y="38987"/>
                </a:lnTo>
                <a:lnTo>
                  <a:pt x="102815" y="33164"/>
                </a:lnTo>
                <a:close/>
              </a:path>
              <a:path w="170180" h="102235">
                <a:moveTo>
                  <a:pt x="71364" y="30253"/>
                </a:moveTo>
                <a:lnTo>
                  <a:pt x="62890" y="35696"/>
                </a:lnTo>
                <a:lnTo>
                  <a:pt x="73048" y="41519"/>
                </a:lnTo>
                <a:lnTo>
                  <a:pt x="81522" y="36202"/>
                </a:lnTo>
                <a:lnTo>
                  <a:pt x="71364" y="30253"/>
                </a:lnTo>
                <a:close/>
              </a:path>
              <a:path w="170180" h="102235">
                <a:moveTo>
                  <a:pt x="39912" y="27468"/>
                </a:moveTo>
                <a:lnTo>
                  <a:pt x="31451" y="32911"/>
                </a:lnTo>
                <a:lnTo>
                  <a:pt x="41610" y="38734"/>
                </a:lnTo>
                <a:lnTo>
                  <a:pt x="50071" y="33418"/>
                </a:lnTo>
                <a:lnTo>
                  <a:pt x="39912" y="27468"/>
                </a:lnTo>
                <a:close/>
              </a:path>
              <a:path w="170180" h="102235">
                <a:moveTo>
                  <a:pt x="8461" y="24683"/>
                </a:moveTo>
                <a:lnTo>
                  <a:pt x="0" y="30126"/>
                </a:lnTo>
                <a:lnTo>
                  <a:pt x="10158" y="35949"/>
                </a:lnTo>
                <a:lnTo>
                  <a:pt x="18620" y="30506"/>
                </a:lnTo>
                <a:lnTo>
                  <a:pt x="8461" y="24683"/>
                </a:lnTo>
                <a:close/>
              </a:path>
              <a:path w="170180" h="102235">
                <a:moveTo>
                  <a:pt x="83942" y="22025"/>
                </a:moveTo>
                <a:lnTo>
                  <a:pt x="75480" y="27468"/>
                </a:lnTo>
                <a:lnTo>
                  <a:pt x="85639" y="33291"/>
                </a:lnTo>
                <a:lnTo>
                  <a:pt x="94100" y="27974"/>
                </a:lnTo>
                <a:lnTo>
                  <a:pt x="83942" y="22025"/>
                </a:lnTo>
                <a:close/>
              </a:path>
              <a:path w="170180" h="102235">
                <a:moveTo>
                  <a:pt x="52490" y="19240"/>
                </a:moveTo>
                <a:lnTo>
                  <a:pt x="44029" y="24683"/>
                </a:lnTo>
                <a:lnTo>
                  <a:pt x="54188" y="30506"/>
                </a:lnTo>
                <a:lnTo>
                  <a:pt x="62649" y="25190"/>
                </a:lnTo>
                <a:lnTo>
                  <a:pt x="52490" y="19240"/>
                </a:lnTo>
                <a:close/>
              </a:path>
              <a:path w="170180" h="102235">
                <a:moveTo>
                  <a:pt x="21039" y="16455"/>
                </a:moveTo>
                <a:lnTo>
                  <a:pt x="12578" y="21898"/>
                </a:lnTo>
                <a:lnTo>
                  <a:pt x="22736" y="27721"/>
                </a:lnTo>
                <a:lnTo>
                  <a:pt x="31210" y="22278"/>
                </a:lnTo>
                <a:lnTo>
                  <a:pt x="21039" y="16455"/>
                </a:lnTo>
                <a:close/>
              </a:path>
              <a:path w="170180" h="102235">
                <a:moveTo>
                  <a:pt x="65068" y="11012"/>
                </a:moveTo>
                <a:lnTo>
                  <a:pt x="56607" y="16455"/>
                </a:lnTo>
                <a:lnTo>
                  <a:pt x="66766" y="22278"/>
                </a:lnTo>
                <a:lnTo>
                  <a:pt x="75227" y="16962"/>
                </a:lnTo>
                <a:lnTo>
                  <a:pt x="65068" y="11012"/>
                </a:lnTo>
                <a:close/>
              </a:path>
              <a:path w="170180" h="102235">
                <a:moveTo>
                  <a:pt x="33630" y="8227"/>
                </a:moveTo>
                <a:lnTo>
                  <a:pt x="25156" y="13671"/>
                </a:lnTo>
                <a:lnTo>
                  <a:pt x="35314" y="19493"/>
                </a:lnTo>
                <a:lnTo>
                  <a:pt x="43788" y="14050"/>
                </a:lnTo>
                <a:lnTo>
                  <a:pt x="33630" y="8227"/>
                </a:lnTo>
                <a:close/>
              </a:path>
              <a:path w="170180" h="102235">
                <a:moveTo>
                  <a:pt x="46208" y="0"/>
                </a:moveTo>
                <a:lnTo>
                  <a:pt x="37734" y="5443"/>
                </a:lnTo>
                <a:lnTo>
                  <a:pt x="47892" y="11265"/>
                </a:lnTo>
                <a:lnTo>
                  <a:pt x="56366" y="5822"/>
                </a:lnTo>
                <a:lnTo>
                  <a:pt x="462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52486" y="3827708"/>
            <a:ext cx="170180" cy="99695"/>
          </a:xfrm>
          <a:custGeom>
            <a:avLst/>
            <a:gdLst/>
            <a:ahLst/>
            <a:cxnLst/>
            <a:rect l="l" t="t" r="r" b="b"/>
            <a:pathLst>
              <a:path w="170180" h="99695">
                <a:moveTo>
                  <a:pt x="37746" y="0"/>
                </a:moveTo>
                <a:lnTo>
                  <a:pt x="37746" y="2405"/>
                </a:lnTo>
                <a:lnTo>
                  <a:pt x="47905" y="8354"/>
                </a:lnTo>
                <a:lnTo>
                  <a:pt x="47898" y="5945"/>
                </a:lnTo>
                <a:lnTo>
                  <a:pt x="37746" y="0"/>
                </a:lnTo>
                <a:close/>
              </a:path>
              <a:path w="170180" h="99695">
                <a:moveTo>
                  <a:pt x="47905" y="8219"/>
                </a:moveTo>
                <a:close/>
              </a:path>
              <a:path w="170180" h="99695">
                <a:moveTo>
                  <a:pt x="56366" y="506"/>
                </a:moveTo>
                <a:lnTo>
                  <a:pt x="47898" y="5945"/>
                </a:lnTo>
                <a:lnTo>
                  <a:pt x="47905" y="8219"/>
                </a:lnTo>
                <a:lnTo>
                  <a:pt x="56366" y="2911"/>
                </a:lnTo>
                <a:lnTo>
                  <a:pt x="56366" y="506"/>
                </a:lnTo>
                <a:close/>
              </a:path>
              <a:path w="170180" h="99695">
                <a:moveTo>
                  <a:pt x="56607" y="11139"/>
                </a:moveTo>
                <a:lnTo>
                  <a:pt x="56607" y="13417"/>
                </a:lnTo>
                <a:lnTo>
                  <a:pt x="66766" y="19367"/>
                </a:lnTo>
                <a:lnTo>
                  <a:pt x="66766" y="16962"/>
                </a:lnTo>
                <a:lnTo>
                  <a:pt x="56607" y="11139"/>
                </a:lnTo>
                <a:close/>
              </a:path>
              <a:path w="170180" h="99695">
                <a:moveTo>
                  <a:pt x="75227" y="11519"/>
                </a:moveTo>
                <a:lnTo>
                  <a:pt x="66766" y="16962"/>
                </a:lnTo>
                <a:lnTo>
                  <a:pt x="66766" y="19367"/>
                </a:lnTo>
                <a:lnTo>
                  <a:pt x="75227" y="13924"/>
                </a:lnTo>
                <a:lnTo>
                  <a:pt x="75227" y="11519"/>
                </a:lnTo>
                <a:close/>
              </a:path>
              <a:path w="170180" h="99695">
                <a:moveTo>
                  <a:pt x="75480" y="22152"/>
                </a:moveTo>
                <a:lnTo>
                  <a:pt x="75480" y="24557"/>
                </a:lnTo>
                <a:lnTo>
                  <a:pt x="85639" y="30380"/>
                </a:lnTo>
                <a:lnTo>
                  <a:pt x="85639" y="27974"/>
                </a:lnTo>
                <a:lnTo>
                  <a:pt x="75480" y="22152"/>
                </a:lnTo>
                <a:close/>
              </a:path>
              <a:path w="170180" h="99695">
                <a:moveTo>
                  <a:pt x="94100" y="22658"/>
                </a:moveTo>
                <a:lnTo>
                  <a:pt x="85639" y="27974"/>
                </a:lnTo>
                <a:lnTo>
                  <a:pt x="85639" y="30380"/>
                </a:lnTo>
                <a:lnTo>
                  <a:pt x="94100" y="24936"/>
                </a:lnTo>
                <a:lnTo>
                  <a:pt x="94100" y="22658"/>
                </a:lnTo>
                <a:close/>
              </a:path>
              <a:path w="170180" h="99695">
                <a:moveTo>
                  <a:pt x="94341" y="33164"/>
                </a:moveTo>
                <a:lnTo>
                  <a:pt x="94341" y="35569"/>
                </a:lnTo>
                <a:lnTo>
                  <a:pt x="104500" y="41392"/>
                </a:lnTo>
                <a:lnTo>
                  <a:pt x="104500" y="39114"/>
                </a:lnTo>
                <a:lnTo>
                  <a:pt x="94341" y="33164"/>
                </a:lnTo>
                <a:close/>
              </a:path>
              <a:path w="170180" h="99695">
                <a:moveTo>
                  <a:pt x="112974" y="33671"/>
                </a:moveTo>
                <a:lnTo>
                  <a:pt x="104500" y="39114"/>
                </a:lnTo>
                <a:lnTo>
                  <a:pt x="104500" y="41392"/>
                </a:lnTo>
                <a:lnTo>
                  <a:pt x="112974" y="36076"/>
                </a:lnTo>
                <a:lnTo>
                  <a:pt x="112974" y="33671"/>
                </a:lnTo>
                <a:close/>
              </a:path>
              <a:path w="170180" h="99695">
                <a:moveTo>
                  <a:pt x="113214" y="44304"/>
                </a:moveTo>
                <a:lnTo>
                  <a:pt x="113214" y="46582"/>
                </a:lnTo>
                <a:lnTo>
                  <a:pt x="123373" y="52532"/>
                </a:lnTo>
                <a:lnTo>
                  <a:pt x="123373" y="50127"/>
                </a:lnTo>
                <a:lnTo>
                  <a:pt x="113214" y="44304"/>
                </a:lnTo>
                <a:close/>
              </a:path>
              <a:path w="170180" h="99695">
                <a:moveTo>
                  <a:pt x="131834" y="44684"/>
                </a:moveTo>
                <a:lnTo>
                  <a:pt x="123373" y="50127"/>
                </a:lnTo>
                <a:lnTo>
                  <a:pt x="123373" y="52532"/>
                </a:lnTo>
                <a:lnTo>
                  <a:pt x="131834" y="47089"/>
                </a:lnTo>
                <a:lnTo>
                  <a:pt x="131834" y="44684"/>
                </a:lnTo>
                <a:close/>
              </a:path>
              <a:path w="170180" h="99695">
                <a:moveTo>
                  <a:pt x="132075" y="55317"/>
                </a:moveTo>
                <a:lnTo>
                  <a:pt x="132075" y="57595"/>
                </a:lnTo>
                <a:lnTo>
                  <a:pt x="142234" y="63544"/>
                </a:lnTo>
                <a:lnTo>
                  <a:pt x="142234" y="61139"/>
                </a:lnTo>
                <a:lnTo>
                  <a:pt x="132075" y="55317"/>
                </a:lnTo>
                <a:close/>
              </a:path>
              <a:path w="170180" h="99695">
                <a:moveTo>
                  <a:pt x="150708" y="55823"/>
                </a:moveTo>
                <a:lnTo>
                  <a:pt x="142234" y="61139"/>
                </a:lnTo>
                <a:lnTo>
                  <a:pt x="142234" y="63544"/>
                </a:lnTo>
                <a:lnTo>
                  <a:pt x="150708" y="58101"/>
                </a:lnTo>
                <a:lnTo>
                  <a:pt x="150708" y="55823"/>
                </a:lnTo>
                <a:close/>
              </a:path>
              <a:path w="170180" h="99695">
                <a:moveTo>
                  <a:pt x="150948" y="66342"/>
                </a:moveTo>
                <a:lnTo>
                  <a:pt x="150948" y="68696"/>
                </a:lnTo>
                <a:lnTo>
                  <a:pt x="161107" y="74570"/>
                </a:lnTo>
                <a:lnTo>
                  <a:pt x="161107" y="72215"/>
                </a:lnTo>
                <a:lnTo>
                  <a:pt x="150948" y="66342"/>
                </a:lnTo>
                <a:close/>
              </a:path>
              <a:path w="170180" h="99695">
                <a:moveTo>
                  <a:pt x="169568" y="66810"/>
                </a:moveTo>
                <a:lnTo>
                  <a:pt x="161107" y="72215"/>
                </a:lnTo>
                <a:lnTo>
                  <a:pt x="161107" y="74570"/>
                </a:lnTo>
                <a:lnTo>
                  <a:pt x="169568" y="69165"/>
                </a:lnTo>
                <a:lnTo>
                  <a:pt x="169568" y="66810"/>
                </a:lnTo>
                <a:close/>
              </a:path>
              <a:path w="170180" h="99695">
                <a:moveTo>
                  <a:pt x="25168" y="8227"/>
                </a:moveTo>
                <a:lnTo>
                  <a:pt x="25168" y="10633"/>
                </a:lnTo>
                <a:lnTo>
                  <a:pt x="35327" y="16582"/>
                </a:lnTo>
                <a:lnTo>
                  <a:pt x="35320" y="14173"/>
                </a:lnTo>
                <a:lnTo>
                  <a:pt x="25168" y="8227"/>
                </a:lnTo>
                <a:close/>
              </a:path>
              <a:path w="170180" h="99695">
                <a:moveTo>
                  <a:pt x="35327" y="16447"/>
                </a:moveTo>
                <a:close/>
              </a:path>
              <a:path w="170180" h="99695">
                <a:moveTo>
                  <a:pt x="43788" y="8734"/>
                </a:moveTo>
                <a:lnTo>
                  <a:pt x="35320" y="14173"/>
                </a:lnTo>
                <a:lnTo>
                  <a:pt x="35327" y="16447"/>
                </a:lnTo>
                <a:lnTo>
                  <a:pt x="43788" y="11139"/>
                </a:lnTo>
                <a:lnTo>
                  <a:pt x="43788" y="8734"/>
                </a:lnTo>
                <a:close/>
              </a:path>
              <a:path w="170180" h="99695">
                <a:moveTo>
                  <a:pt x="44029" y="19367"/>
                </a:moveTo>
                <a:lnTo>
                  <a:pt x="44029" y="21645"/>
                </a:lnTo>
                <a:lnTo>
                  <a:pt x="54188" y="27595"/>
                </a:lnTo>
                <a:lnTo>
                  <a:pt x="54188" y="25190"/>
                </a:lnTo>
                <a:lnTo>
                  <a:pt x="44029" y="19367"/>
                </a:lnTo>
                <a:close/>
              </a:path>
              <a:path w="170180" h="99695">
                <a:moveTo>
                  <a:pt x="62649" y="19747"/>
                </a:moveTo>
                <a:lnTo>
                  <a:pt x="54188" y="25190"/>
                </a:lnTo>
                <a:lnTo>
                  <a:pt x="54188" y="27595"/>
                </a:lnTo>
                <a:lnTo>
                  <a:pt x="62649" y="22152"/>
                </a:lnTo>
                <a:lnTo>
                  <a:pt x="62649" y="19747"/>
                </a:lnTo>
                <a:close/>
              </a:path>
              <a:path w="170180" h="99695">
                <a:moveTo>
                  <a:pt x="62902" y="30380"/>
                </a:moveTo>
                <a:lnTo>
                  <a:pt x="62902" y="32785"/>
                </a:lnTo>
                <a:lnTo>
                  <a:pt x="73048" y="38600"/>
                </a:lnTo>
                <a:lnTo>
                  <a:pt x="73054" y="36199"/>
                </a:lnTo>
                <a:lnTo>
                  <a:pt x="62902" y="30380"/>
                </a:lnTo>
                <a:close/>
              </a:path>
              <a:path w="170180" h="99695">
                <a:moveTo>
                  <a:pt x="81522" y="30886"/>
                </a:moveTo>
                <a:lnTo>
                  <a:pt x="73054" y="36199"/>
                </a:lnTo>
                <a:lnTo>
                  <a:pt x="73061" y="38599"/>
                </a:lnTo>
                <a:lnTo>
                  <a:pt x="81522" y="33164"/>
                </a:lnTo>
                <a:lnTo>
                  <a:pt x="81522" y="30886"/>
                </a:lnTo>
                <a:close/>
              </a:path>
              <a:path w="170180" h="99695">
                <a:moveTo>
                  <a:pt x="113202" y="91026"/>
                </a:moveTo>
                <a:lnTo>
                  <a:pt x="113202" y="93380"/>
                </a:lnTo>
                <a:lnTo>
                  <a:pt x="123360" y="99254"/>
                </a:lnTo>
                <a:lnTo>
                  <a:pt x="123360" y="96899"/>
                </a:lnTo>
                <a:lnTo>
                  <a:pt x="113202" y="91026"/>
                </a:lnTo>
                <a:close/>
              </a:path>
              <a:path w="170180" h="99695">
                <a:moveTo>
                  <a:pt x="131834" y="91494"/>
                </a:moveTo>
                <a:lnTo>
                  <a:pt x="123360" y="96899"/>
                </a:lnTo>
                <a:lnTo>
                  <a:pt x="123360" y="99254"/>
                </a:lnTo>
                <a:lnTo>
                  <a:pt x="131834" y="93849"/>
                </a:lnTo>
                <a:lnTo>
                  <a:pt x="131834" y="91494"/>
                </a:lnTo>
                <a:close/>
              </a:path>
              <a:path w="170180" h="99695">
                <a:moveTo>
                  <a:pt x="125792" y="82798"/>
                </a:moveTo>
                <a:lnTo>
                  <a:pt x="125792" y="85152"/>
                </a:lnTo>
                <a:lnTo>
                  <a:pt x="135951" y="91026"/>
                </a:lnTo>
                <a:lnTo>
                  <a:pt x="135951" y="88671"/>
                </a:lnTo>
                <a:lnTo>
                  <a:pt x="125792" y="82798"/>
                </a:lnTo>
                <a:close/>
              </a:path>
              <a:path w="170180" h="99695">
                <a:moveTo>
                  <a:pt x="144412" y="83266"/>
                </a:moveTo>
                <a:lnTo>
                  <a:pt x="135951" y="88671"/>
                </a:lnTo>
                <a:lnTo>
                  <a:pt x="135951" y="91026"/>
                </a:lnTo>
                <a:lnTo>
                  <a:pt x="144412" y="85621"/>
                </a:lnTo>
                <a:lnTo>
                  <a:pt x="144412" y="83266"/>
                </a:lnTo>
                <a:close/>
              </a:path>
              <a:path w="170180" h="99695">
                <a:moveTo>
                  <a:pt x="94341" y="79975"/>
                </a:moveTo>
                <a:lnTo>
                  <a:pt x="94341" y="82329"/>
                </a:lnTo>
                <a:lnTo>
                  <a:pt x="104500" y="88203"/>
                </a:lnTo>
                <a:lnTo>
                  <a:pt x="104478" y="85849"/>
                </a:lnTo>
                <a:lnTo>
                  <a:pt x="94341" y="79975"/>
                </a:lnTo>
                <a:close/>
              </a:path>
              <a:path w="170180" h="99695">
                <a:moveTo>
                  <a:pt x="112961" y="80443"/>
                </a:moveTo>
                <a:lnTo>
                  <a:pt x="104500" y="85849"/>
                </a:lnTo>
                <a:lnTo>
                  <a:pt x="104500" y="88203"/>
                </a:lnTo>
                <a:lnTo>
                  <a:pt x="112961" y="82798"/>
                </a:lnTo>
                <a:lnTo>
                  <a:pt x="112961" y="80443"/>
                </a:lnTo>
                <a:close/>
              </a:path>
              <a:path w="170180" h="99695">
                <a:moveTo>
                  <a:pt x="138370" y="74570"/>
                </a:moveTo>
                <a:lnTo>
                  <a:pt x="138370" y="76924"/>
                </a:lnTo>
                <a:lnTo>
                  <a:pt x="148529" y="82798"/>
                </a:lnTo>
                <a:lnTo>
                  <a:pt x="148529" y="80443"/>
                </a:lnTo>
                <a:lnTo>
                  <a:pt x="138370" y="74570"/>
                </a:lnTo>
                <a:close/>
              </a:path>
              <a:path w="170180" h="99695">
                <a:moveTo>
                  <a:pt x="156990" y="75038"/>
                </a:moveTo>
                <a:lnTo>
                  <a:pt x="148529" y="80443"/>
                </a:lnTo>
                <a:lnTo>
                  <a:pt x="148529" y="82798"/>
                </a:lnTo>
                <a:lnTo>
                  <a:pt x="156990" y="77393"/>
                </a:lnTo>
                <a:lnTo>
                  <a:pt x="156990" y="75038"/>
                </a:lnTo>
                <a:close/>
              </a:path>
              <a:path w="170180" h="99695">
                <a:moveTo>
                  <a:pt x="106919" y="71747"/>
                </a:moveTo>
                <a:lnTo>
                  <a:pt x="106919" y="74102"/>
                </a:lnTo>
                <a:lnTo>
                  <a:pt x="117078" y="79988"/>
                </a:lnTo>
                <a:lnTo>
                  <a:pt x="117056" y="77621"/>
                </a:lnTo>
                <a:lnTo>
                  <a:pt x="106919" y="71747"/>
                </a:lnTo>
                <a:close/>
              </a:path>
              <a:path w="170180" h="99695">
                <a:moveTo>
                  <a:pt x="125539" y="72228"/>
                </a:moveTo>
                <a:lnTo>
                  <a:pt x="117078" y="77621"/>
                </a:lnTo>
                <a:lnTo>
                  <a:pt x="117078" y="79975"/>
                </a:lnTo>
                <a:lnTo>
                  <a:pt x="125539" y="74570"/>
                </a:lnTo>
                <a:lnTo>
                  <a:pt x="125539" y="72228"/>
                </a:lnTo>
                <a:close/>
              </a:path>
              <a:path w="170180" h="99695">
                <a:moveTo>
                  <a:pt x="85639" y="77152"/>
                </a:moveTo>
                <a:close/>
              </a:path>
              <a:path w="170180" h="99695">
                <a:moveTo>
                  <a:pt x="37734" y="46835"/>
                </a:moveTo>
                <a:lnTo>
                  <a:pt x="37734" y="49241"/>
                </a:lnTo>
                <a:lnTo>
                  <a:pt x="85617" y="77152"/>
                </a:lnTo>
                <a:lnTo>
                  <a:pt x="85632" y="74807"/>
                </a:lnTo>
                <a:lnTo>
                  <a:pt x="37734" y="46835"/>
                </a:lnTo>
                <a:close/>
              </a:path>
              <a:path w="170180" h="99695">
                <a:moveTo>
                  <a:pt x="85639" y="77144"/>
                </a:moveTo>
                <a:close/>
              </a:path>
              <a:path w="170180" h="99695">
                <a:moveTo>
                  <a:pt x="94100" y="69405"/>
                </a:moveTo>
                <a:lnTo>
                  <a:pt x="85632" y="74807"/>
                </a:lnTo>
                <a:lnTo>
                  <a:pt x="85639" y="77144"/>
                </a:lnTo>
                <a:lnTo>
                  <a:pt x="94080" y="71760"/>
                </a:lnTo>
                <a:lnTo>
                  <a:pt x="94100" y="69405"/>
                </a:lnTo>
                <a:close/>
              </a:path>
              <a:path w="170180" h="99695">
                <a:moveTo>
                  <a:pt x="119497" y="63544"/>
                </a:moveTo>
                <a:lnTo>
                  <a:pt x="119497" y="65874"/>
                </a:lnTo>
                <a:lnTo>
                  <a:pt x="129656" y="71760"/>
                </a:lnTo>
                <a:lnTo>
                  <a:pt x="129634" y="69393"/>
                </a:lnTo>
                <a:lnTo>
                  <a:pt x="119497" y="63544"/>
                </a:lnTo>
                <a:close/>
              </a:path>
              <a:path w="170180" h="99695">
                <a:moveTo>
                  <a:pt x="138130" y="64000"/>
                </a:moveTo>
                <a:lnTo>
                  <a:pt x="129656" y="69393"/>
                </a:lnTo>
                <a:lnTo>
                  <a:pt x="129656" y="71747"/>
                </a:lnTo>
                <a:lnTo>
                  <a:pt x="138130" y="66342"/>
                </a:lnTo>
                <a:lnTo>
                  <a:pt x="138130" y="64000"/>
                </a:lnTo>
                <a:close/>
              </a:path>
              <a:path w="170180" h="99695">
                <a:moveTo>
                  <a:pt x="98217" y="68924"/>
                </a:moveTo>
                <a:close/>
              </a:path>
              <a:path w="170180" h="99695">
                <a:moveTo>
                  <a:pt x="88046" y="60760"/>
                </a:moveTo>
                <a:lnTo>
                  <a:pt x="88058" y="63038"/>
                </a:lnTo>
                <a:lnTo>
                  <a:pt x="98195" y="68924"/>
                </a:lnTo>
                <a:lnTo>
                  <a:pt x="98210" y="66579"/>
                </a:lnTo>
                <a:lnTo>
                  <a:pt x="88046" y="60760"/>
                </a:lnTo>
                <a:close/>
              </a:path>
              <a:path w="170180" h="99695">
                <a:moveTo>
                  <a:pt x="98217" y="68916"/>
                </a:moveTo>
                <a:close/>
              </a:path>
              <a:path w="170180" h="99695">
                <a:moveTo>
                  <a:pt x="106678" y="61139"/>
                </a:moveTo>
                <a:lnTo>
                  <a:pt x="98210" y="66579"/>
                </a:lnTo>
                <a:lnTo>
                  <a:pt x="98217" y="68916"/>
                </a:lnTo>
                <a:lnTo>
                  <a:pt x="106678" y="63544"/>
                </a:lnTo>
                <a:lnTo>
                  <a:pt x="106678" y="61139"/>
                </a:lnTo>
                <a:close/>
              </a:path>
              <a:path w="170180" h="99695">
                <a:moveTo>
                  <a:pt x="100636" y="52532"/>
                </a:moveTo>
                <a:lnTo>
                  <a:pt x="100636" y="54810"/>
                </a:lnTo>
                <a:lnTo>
                  <a:pt x="110795" y="60760"/>
                </a:lnTo>
                <a:lnTo>
                  <a:pt x="110795" y="58355"/>
                </a:lnTo>
                <a:lnTo>
                  <a:pt x="100636" y="52532"/>
                </a:lnTo>
                <a:close/>
              </a:path>
              <a:path w="170180" h="99695">
                <a:moveTo>
                  <a:pt x="119256" y="52911"/>
                </a:moveTo>
                <a:lnTo>
                  <a:pt x="110795" y="58355"/>
                </a:lnTo>
                <a:lnTo>
                  <a:pt x="110795" y="60760"/>
                </a:lnTo>
                <a:lnTo>
                  <a:pt x="119256" y="55317"/>
                </a:lnTo>
                <a:lnTo>
                  <a:pt x="119256" y="52911"/>
                </a:lnTo>
                <a:close/>
              </a:path>
              <a:path w="170180" h="99695">
                <a:moveTo>
                  <a:pt x="69185" y="49620"/>
                </a:moveTo>
                <a:lnTo>
                  <a:pt x="69185" y="52025"/>
                </a:lnTo>
                <a:lnTo>
                  <a:pt x="79344" y="57848"/>
                </a:lnTo>
                <a:lnTo>
                  <a:pt x="79344" y="55570"/>
                </a:lnTo>
                <a:lnTo>
                  <a:pt x="69185" y="49620"/>
                </a:lnTo>
                <a:close/>
              </a:path>
              <a:path w="170180" h="99695">
                <a:moveTo>
                  <a:pt x="87805" y="50127"/>
                </a:moveTo>
                <a:lnTo>
                  <a:pt x="79344" y="55570"/>
                </a:lnTo>
                <a:lnTo>
                  <a:pt x="79344" y="57848"/>
                </a:lnTo>
                <a:lnTo>
                  <a:pt x="87805" y="52532"/>
                </a:lnTo>
                <a:lnTo>
                  <a:pt x="87805" y="50127"/>
                </a:lnTo>
                <a:close/>
              </a:path>
              <a:path w="170180" h="99695">
                <a:moveTo>
                  <a:pt x="81763" y="41392"/>
                </a:moveTo>
                <a:lnTo>
                  <a:pt x="81763" y="43797"/>
                </a:lnTo>
                <a:lnTo>
                  <a:pt x="91922" y="49620"/>
                </a:lnTo>
                <a:lnTo>
                  <a:pt x="91922" y="47342"/>
                </a:lnTo>
                <a:lnTo>
                  <a:pt x="81763" y="41392"/>
                </a:lnTo>
                <a:close/>
              </a:path>
              <a:path w="170180" h="99695">
                <a:moveTo>
                  <a:pt x="100383" y="41899"/>
                </a:moveTo>
                <a:lnTo>
                  <a:pt x="91922" y="47342"/>
                </a:lnTo>
                <a:lnTo>
                  <a:pt x="91922" y="49620"/>
                </a:lnTo>
                <a:lnTo>
                  <a:pt x="100383" y="44304"/>
                </a:lnTo>
                <a:lnTo>
                  <a:pt x="100383" y="41899"/>
                </a:lnTo>
                <a:close/>
              </a:path>
              <a:path w="170180" h="99695">
                <a:moveTo>
                  <a:pt x="50312" y="38608"/>
                </a:moveTo>
                <a:lnTo>
                  <a:pt x="50324" y="41013"/>
                </a:lnTo>
                <a:lnTo>
                  <a:pt x="60470" y="46828"/>
                </a:lnTo>
                <a:lnTo>
                  <a:pt x="60476" y="44427"/>
                </a:lnTo>
                <a:lnTo>
                  <a:pt x="50312" y="38608"/>
                </a:lnTo>
                <a:close/>
              </a:path>
              <a:path w="170180" h="99695">
                <a:moveTo>
                  <a:pt x="68944" y="39114"/>
                </a:moveTo>
                <a:lnTo>
                  <a:pt x="60476" y="44427"/>
                </a:lnTo>
                <a:lnTo>
                  <a:pt x="60483" y="46827"/>
                </a:lnTo>
                <a:lnTo>
                  <a:pt x="68944" y="41392"/>
                </a:lnTo>
                <a:lnTo>
                  <a:pt x="68944" y="39114"/>
                </a:lnTo>
                <a:close/>
              </a:path>
              <a:path w="170180" h="99695">
                <a:moveTo>
                  <a:pt x="12578" y="16455"/>
                </a:moveTo>
                <a:lnTo>
                  <a:pt x="12590" y="18860"/>
                </a:lnTo>
                <a:lnTo>
                  <a:pt x="22749" y="24810"/>
                </a:lnTo>
                <a:lnTo>
                  <a:pt x="22742" y="22401"/>
                </a:lnTo>
                <a:lnTo>
                  <a:pt x="12578" y="16455"/>
                </a:lnTo>
                <a:close/>
              </a:path>
              <a:path w="170180" h="99695">
                <a:moveTo>
                  <a:pt x="22749" y="24675"/>
                </a:moveTo>
                <a:close/>
              </a:path>
              <a:path w="170180" h="99695">
                <a:moveTo>
                  <a:pt x="31210" y="16962"/>
                </a:moveTo>
                <a:lnTo>
                  <a:pt x="22742" y="22401"/>
                </a:lnTo>
                <a:lnTo>
                  <a:pt x="22749" y="24675"/>
                </a:lnTo>
                <a:lnTo>
                  <a:pt x="31210" y="19367"/>
                </a:lnTo>
                <a:lnTo>
                  <a:pt x="31210" y="16962"/>
                </a:lnTo>
                <a:close/>
              </a:path>
              <a:path w="170180" h="99695">
                <a:moveTo>
                  <a:pt x="31451" y="27595"/>
                </a:moveTo>
                <a:lnTo>
                  <a:pt x="31451" y="29873"/>
                </a:lnTo>
                <a:lnTo>
                  <a:pt x="41610" y="35823"/>
                </a:lnTo>
                <a:lnTo>
                  <a:pt x="41610" y="33418"/>
                </a:lnTo>
                <a:lnTo>
                  <a:pt x="31451" y="27595"/>
                </a:lnTo>
                <a:close/>
              </a:path>
              <a:path w="170180" h="99695">
                <a:moveTo>
                  <a:pt x="50071" y="27974"/>
                </a:moveTo>
                <a:lnTo>
                  <a:pt x="41610" y="33418"/>
                </a:lnTo>
                <a:lnTo>
                  <a:pt x="41610" y="35823"/>
                </a:lnTo>
                <a:lnTo>
                  <a:pt x="50071" y="30380"/>
                </a:lnTo>
                <a:lnTo>
                  <a:pt x="50071" y="27974"/>
                </a:lnTo>
                <a:close/>
              </a:path>
              <a:path w="170180" h="99695">
                <a:moveTo>
                  <a:pt x="0" y="24683"/>
                </a:moveTo>
                <a:lnTo>
                  <a:pt x="0" y="27088"/>
                </a:lnTo>
                <a:lnTo>
                  <a:pt x="10158" y="32911"/>
                </a:lnTo>
                <a:lnTo>
                  <a:pt x="10158" y="30633"/>
                </a:lnTo>
                <a:lnTo>
                  <a:pt x="0" y="24683"/>
                </a:lnTo>
                <a:close/>
              </a:path>
              <a:path w="170180" h="99695">
                <a:moveTo>
                  <a:pt x="18620" y="25190"/>
                </a:moveTo>
                <a:lnTo>
                  <a:pt x="10158" y="30633"/>
                </a:lnTo>
                <a:lnTo>
                  <a:pt x="10158" y="32911"/>
                </a:lnTo>
                <a:lnTo>
                  <a:pt x="18620" y="27595"/>
                </a:lnTo>
                <a:lnTo>
                  <a:pt x="18620" y="25190"/>
                </a:lnTo>
                <a:close/>
              </a:path>
              <a:path w="170180" h="99695">
                <a:moveTo>
                  <a:pt x="18873" y="35823"/>
                </a:moveTo>
                <a:lnTo>
                  <a:pt x="18873" y="38101"/>
                </a:lnTo>
                <a:lnTo>
                  <a:pt x="29032" y="44051"/>
                </a:lnTo>
                <a:lnTo>
                  <a:pt x="29032" y="41646"/>
                </a:lnTo>
                <a:lnTo>
                  <a:pt x="18873" y="35823"/>
                </a:lnTo>
                <a:close/>
              </a:path>
              <a:path w="170180" h="99695">
                <a:moveTo>
                  <a:pt x="37493" y="36202"/>
                </a:moveTo>
                <a:lnTo>
                  <a:pt x="29032" y="41646"/>
                </a:lnTo>
                <a:lnTo>
                  <a:pt x="29032" y="44051"/>
                </a:lnTo>
                <a:lnTo>
                  <a:pt x="37493" y="38608"/>
                </a:lnTo>
                <a:lnTo>
                  <a:pt x="37493" y="36202"/>
                </a:lnTo>
                <a:close/>
              </a:path>
            </a:pathLst>
          </a:custGeom>
          <a:solidFill>
            <a:srgbClr val="959595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270394" y="3771378"/>
            <a:ext cx="16510" cy="37465"/>
          </a:xfrm>
          <a:custGeom>
            <a:avLst/>
            <a:gdLst/>
            <a:ahLst/>
            <a:cxnLst/>
            <a:rect l="l" t="t" r="r" b="b"/>
            <a:pathLst>
              <a:path w="16509" h="37464">
                <a:moveTo>
                  <a:pt x="15225" y="0"/>
                </a:moveTo>
                <a:lnTo>
                  <a:pt x="14832" y="253"/>
                </a:lnTo>
                <a:lnTo>
                  <a:pt x="8157" y="3924"/>
                </a:lnTo>
                <a:lnTo>
                  <a:pt x="8043" y="32278"/>
                </a:lnTo>
                <a:lnTo>
                  <a:pt x="8334" y="32785"/>
                </a:lnTo>
                <a:lnTo>
                  <a:pt x="8816" y="32911"/>
                </a:lnTo>
                <a:lnTo>
                  <a:pt x="9208" y="32658"/>
                </a:lnTo>
                <a:lnTo>
                  <a:pt x="15884" y="28987"/>
                </a:lnTo>
                <a:lnTo>
                  <a:pt x="16036" y="28734"/>
                </a:lnTo>
                <a:lnTo>
                  <a:pt x="15998" y="632"/>
                </a:lnTo>
                <a:lnTo>
                  <a:pt x="15719" y="126"/>
                </a:lnTo>
                <a:lnTo>
                  <a:pt x="15225" y="0"/>
                </a:lnTo>
                <a:close/>
              </a:path>
              <a:path w="16509" h="37464">
                <a:moveTo>
                  <a:pt x="4509" y="6076"/>
                </a:moveTo>
                <a:lnTo>
                  <a:pt x="4129" y="6202"/>
                </a:lnTo>
                <a:lnTo>
                  <a:pt x="367" y="8354"/>
                </a:lnTo>
                <a:lnTo>
                  <a:pt x="114" y="8481"/>
                </a:lnTo>
                <a:lnTo>
                  <a:pt x="0" y="36835"/>
                </a:lnTo>
                <a:lnTo>
                  <a:pt x="278" y="37342"/>
                </a:lnTo>
                <a:lnTo>
                  <a:pt x="772" y="37468"/>
                </a:lnTo>
                <a:lnTo>
                  <a:pt x="1152" y="37215"/>
                </a:lnTo>
                <a:lnTo>
                  <a:pt x="4914" y="35190"/>
                </a:lnTo>
                <a:lnTo>
                  <a:pt x="5168" y="34937"/>
                </a:lnTo>
                <a:lnTo>
                  <a:pt x="5320" y="34683"/>
                </a:lnTo>
                <a:lnTo>
                  <a:pt x="5282" y="6708"/>
                </a:lnTo>
                <a:lnTo>
                  <a:pt x="5003" y="6202"/>
                </a:lnTo>
                <a:lnTo>
                  <a:pt x="4509" y="6076"/>
                </a:lnTo>
                <a:close/>
              </a:path>
            </a:pathLst>
          </a:custGeom>
          <a:solidFill>
            <a:srgbClr val="808080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35452" y="3611123"/>
            <a:ext cx="146186" cy="26987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66562" y="3611123"/>
            <a:ext cx="115570" cy="193040"/>
          </a:xfrm>
          <a:custGeom>
            <a:avLst/>
            <a:gdLst/>
            <a:ahLst/>
            <a:cxnLst/>
            <a:rect l="l" t="t" r="r" b="b"/>
            <a:pathLst>
              <a:path w="115569" h="193039">
                <a:moveTo>
                  <a:pt x="115076" y="192913"/>
                </a:moveTo>
                <a:lnTo>
                  <a:pt x="83382" y="182670"/>
                </a:lnTo>
                <a:lnTo>
                  <a:pt x="53401" y="168593"/>
                </a:lnTo>
                <a:lnTo>
                  <a:pt x="25488" y="150885"/>
                </a:lnTo>
                <a:lnTo>
                  <a:pt x="0" y="129748"/>
                </a:lnTo>
                <a:lnTo>
                  <a:pt x="0" y="0"/>
                </a:lnTo>
                <a:lnTo>
                  <a:pt x="26044" y="20478"/>
                </a:lnTo>
                <a:lnTo>
                  <a:pt x="54066" y="38133"/>
                </a:lnTo>
                <a:lnTo>
                  <a:pt x="83823" y="52797"/>
                </a:lnTo>
                <a:lnTo>
                  <a:pt x="115076" y="64304"/>
                </a:lnTo>
                <a:lnTo>
                  <a:pt x="115076" y="19291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35452" y="3748973"/>
            <a:ext cx="137160" cy="132080"/>
          </a:xfrm>
          <a:custGeom>
            <a:avLst/>
            <a:gdLst/>
            <a:ahLst/>
            <a:cxnLst/>
            <a:rect l="l" t="t" r="r" b="b"/>
            <a:pathLst>
              <a:path w="137159" h="132079">
                <a:moveTo>
                  <a:pt x="0" y="55063"/>
                </a:moveTo>
                <a:lnTo>
                  <a:pt x="30245" y="80564"/>
                </a:lnTo>
                <a:lnTo>
                  <a:pt x="63403" y="102042"/>
                </a:lnTo>
                <a:lnTo>
                  <a:pt x="99058" y="119271"/>
                </a:lnTo>
                <a:lnTo>
                  <a:pt x="136800" y="132026"/>
                </a:lnTo>
                <a:lnTo>
                  <a:pt x="136800" y="76836"/>
                </a:lnTo>
                <a:lnTo>
                  <a:pt x="99083" y="64082"/>
                </a:lnTo>
                <a:lnTo>
                  <a:pt x="63441" y="46867"/>
                </a:lnTo>
                <a:lnTo>
                  <a:pt x="30277" y="25427"/>
                </a:lnTo>
                <a:lnTo>
                  <a:pt x="0" y="0"/>
                </a:lnTo>
                <a:lnTo>
                  <a:pt x="0" y="5506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45434" y="3771884"/>
            <a:ext cx="31115" cy="24765"/>
          </a:xfrm>
          <a:custGeom>
            <a:avLst/>
            <a:gdLst/>
            <a:ahLst/>
            <a:cxnLst/>
            <a:rect l="l" t="t" r="r" b="b"/>
            <a:pathLst>
              <a:path w="31115" h="24764">
                <a:moveTo>
                  <a:pt x="0" y="0"/>
                </a:moveTo>
                <a:lnTo>
                  <a:pt x="7131" y="6643"/>
                </a:lnTo>
                <a:lnTo>
                  <a:pt x="14607" y="12895"/>
                </a:lnTo>
                <a:lnTo>
                  <a:pt x="22411" y="18744"/>
                </a:lnTo>
                <a:lnTo>
                  <a:pt x="30526" y="2417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5434" y="3779986"/>
            <a:ext cx="31115" cy="24130"/>
          </a:xfrm>
          <a:custGeom>
            <a:avLst/>
            <a:gdLst/>
            <a:ahLst/>
            <a:cxnLst/>
            <a:rect l="l" t="t" r="r" b="b"/>
            <a:pathLst>
              <a:path w="31115" h="24129">
                <a:moveTo>
                  <a:pt x="0" y="0"/>
                </a:moveTo>
                <a:lnTo>
                  <a:pt x="7131" y="6623"/>
                </a:lnTo>
                <a:lnTo>
                  <a:pt x="14607" y="12832"/>
                </a:lnTo>
                <a:lnTo>
                  <a:pt x="22411" y="18637"/>
                </a:lnTo>
                <a:lnTo>
                  <a:pt x="30526" y="240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45434" y="3787961"/>
            <a:ext cx="31115" cy="24765"/>
          </a:xfrm>
          <a:custGeom>
            <a:avLst/>
            <a:gdLst/>
            <a:ahLst/>
            <a:cxnLst/>
            <a:rect l="l" t="t" r="r" b="b"/>
            <a:pathLst>
              <a:path w="31115" h="24764">
                <a:moveTo>
                  <a:pt x="0" y="0"/>
                </a:moveTo>
                <a:lnTo>
                  <a:pt x="7131" y="6643"/>
                </a:lnTo>
                <a:lnTo>
                  <a:pt x="14607" y="12895"/>
                </a:lnTo>
                <a:lnTo>
                  <a:pt x="22411" y="18744"/>
                </a:lnTo>
                <a:lnTo>
                  <a:pt x="30526" y="2417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45434" y="3796062"/>
            <a:ext cx="31115" cy="24130"/>
          </a:xfrm>
          <a:custGeom>
            <a:avLst/>
            <a:gdLst/>
            <a:ahLst/>
            <a:cxnLst/>
            <a:rect l="l" t="t" r="r" b="b"/>
            <a:pathLst>
              <a:path w="31115" h="24129">
                <a:moveTo>
                  <a:pt x="0" y="0"/>
                </a:moveTo>
                <a:lnTo>
                  <a:pt x="7131" y="6623"/>
                </a:lnTo>
                <a:lnTo>
                  <a:pt x="14607" y="12832"/>
                </a:lnTo>
                <a:lnTo>
                  <a:pt x="22411" y="18637"/>
                </a:lnTo>
                <a:lnTo>
                  <a:pt x="30526" y="2405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55811" y="3624288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10" y="305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62854" y="3622389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23" y="305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69897" y="3620491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23" y="305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76952" y="3618592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10" y="305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80660" y="3639858"/>
            <a:ext cx="83820" cy="141605"/>
          </a:xfrm>
          <a:custGeom>
            <a:avLst/>
            <a:gdLst/>
            <a:ahLst/>
            <a:cxnLst/>
            <a:rect l="l" t="t" r="r" b="b"/>
            <a:pathLst>
              <a:path w="83819" h="141604">
                <a:moveTo>
                  <a:pt x="0" y="0"/>
                </a:moveTo>
                <a:lnTo>
                  <a:pt x="0" y="93038"/>
                </a:lnTo>
                <a:lnTo>
                  <a:pt x="19222" y="107870"/>
                </a:lnTo>
                <a:lnTo>
                  <a:pt x="39583" y="120808"/>
                </a:lnTo>
                <a:lnTo>
                  <a:pt x="61055" y="131917"/>
                </a:lnTo>
                <a:lnTo>
                  <a:pt x="83511" y="14114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35452" y="3598591"/>
            <a:ext cx="264795" cy="282575"/>
          </a:xfrm>
          <a:custGeom>
            <a:avLst/>
            <a:gdLst/>
            <a:ahLst/>
            <a:cxnLst/>
            <a:rect l="l" t="t" r="r" b="b"/>
            <a:pathLst>
              <a:path w="264794" h="282575">
                <a:moveTo>
                  <a:pt x="136800" y="282408"/>
                </a:moveTo>
                <a:lnTo>
                  <a:pt x="264796" y="210128"/>
                </a:lnTo>
                <a:lnTo>
                  <a:pt x="264796" y="154938"/>
                </a:lnTo>
                <a:lnTo>
                  <a:pt x="222515" y="130887"/>
                </a:lnTo>
                <a:lnTo>
                  <a:pt x="222515" y="55063"/>
                </a:lnTo>
                <a:lnTo>
                  <a:pt x="133278" y="4557"/>
                </a:lnTo>
                <a:lnTo>
                  <a:pt x="92175" y="16076"/>
                </a:lnTo>
                <a:lnTo>
                  <a:pt x="63992" y="0"/>
                </a:lnTo>
                <a:lnTo>
                  <a:pt x="31109" y="12531"/>
                </a:lnTo>
                <a:lnTo>
                  <a:pt x="31109" y="133165"/>
                </a:lnTo>
                <a:lnTo>
                  <a:pt x="0" y="150381"/>
                </a:lnTo>
                <a:lnTo>
                  <a:pt x="0" y="205445"/>
                </a:lnTo>
                <a:lnTo>
                  <a:pt x="30316" y="230874"/>
                </a:lnTo>
                <a:lnTo>
                  <a:pt x="63488" y="252328"/>
                </a:lnTo>
                <a:lnTo>
                  <a:pt x="99115" y="269581"/>
                </a:lnTo>
                <a:lnTo>
                  <a:pt x="136800" y="282408"/>
                </a:lnTo>
                <a:close/>
              </a:path>
            </a:pathLst>
          </a:custGeom>
          <a:ln w="126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37400" y="3814417"/>
            <a:ext cx="203200" cy="137160"/>
          </a:xfrm>
          <a:custGeom>
            <a:avLst/>
            <a:gdLst/>
            <a:ahLst/>
            <a:cxnLst/>
            <a:rect l="l" t="t" r="r" b="b"/>
            <a:pathLst>
              <a:path w="203200" h="137160">
                <a:moveTo>
                  <a:pt x="0" y="42532"/>
                </a:moveTo>
                <a:lnTo>
                  <a:pt x="62231" y="0"/>
                </a:lnTo>
                <a:lnTo>
                  <a:pt x="203148" y="79241"/>
                </a:lnTo>
                <a:lnTo>
                  <a:pt x="203148" y="99912"/>
                </a:lnTo>
                <a:lnTo>
                  <a:pt x="138560" y="136659"/>
                </a:lnTo>
                <a:lnTo>
                  <a:pt x="0" y="58608"/>
                </a:lnTo>
                <a:lnTo>
                  <a:pt x="0" y="42532"/>
                </a:lnTo>
                <a:close/>
              </a:path>
            </a:pathLst>
          </a:custGeom>
          <a:ln w="126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18634" y="3837455"/>
            <a:ext cx="47625" cy="24130"/>
          </a:xfrm>
          <a:custGeom>
            <a:avLst/>
            <a:gdLst/>
            <a:ahLst/>
            <a:cxnLst/>
            <a:rect l="l" t="t" r="r" b="b"/>
            <a:pathLst>
              <a:path w="47625" h="24129">
                <a:moveTo>
                  <a:pt x="4294" y="0"/>
                </a:moveTo>
                <a:lnTo>
                  <a:pt x="2368" y="253"/>
                </a:lnTo>
                <a:lnTo>
                  <a:pt x="861" y="1772"/>
                </a:lnTo>
                <a:lnTo>
                  <a:pt x="0" y="6202"/>
                </a:lnTo>
                <a:lnTo>
                  <a:pt x="1697" y="8607"/>
                </a:lnTo>
                <a:lnTo>
                  <a:pt x="4294" y="9114"/>
                </a:lnTo>
                <a:lnTo>
                  <a:pt x="43041" y="24050"/>
                </a:lnTo>
                <a:lnTo>
                  <a:pt x="44612" y="23797"/>
                </a:lnTo>
                <a:lnTo>
                  <a:pt x="45942" y="22785"/>
                </a:lnTo>
                <a:lnTo>
                  <a:pt x="47614" y="19114"/>
                </a:lnTo>
                <a:lnTo>
                  <a:pt x="46562" y="16455"/>
                </a:lnTo>
                <a:lnTo>
                  <a:pt x="44219" y="15443"/>
                </a:lnTo>
                <a:lnTo>
                  <a:pt x="42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07665" y="3810999"/>
            <a:ext cx="57785" cy="34925"/>
          </a:xfrm>
          <a:custGeom>
            <a:avLst/>
            <a:gdLst/>
            <a:ahLst/>
            <a:cxnLst/>
            <a:rect l="l" t="t" r="r" b="b"/>
            <a:pathLst>
              <a:path w="57784" h="34925">
                <a:moveTo>
                  <a:pt x="0" y="0"/>
                </a:moveTo>
                <a:lnTo>
                  <a:pt x="0" y="12658"/>
                </a:lnTo>
                <a:lnTo>
                  <a:pt x="57544" y="34430"/>
                </a:lnTo>
                <a:lnTo>
                  <a:pt x="57544" y="229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07665" y="3810999"/>
            <a:ext cx="57785" cy="34925"/>
          </a:xfrm>
          <a:custGeom>
            <a:avLst/>
            <a:gdLst/>
            <a:ahLst/>
            <a:cxnLst/>
            <a:rect l="l" t="t" r="r" b="b"/>
            <a:pathLst>
              <a:path w="57784" h="34925">
                <a:moveTo>
                  <a:pt x="0" y="0"/>
                </a:moveTo>
                <a:lnTo>
                  <a:pt x="57544" y="22911"/>
                </a:lnTo>
                <a:lnTo>
                  <a:pt x="57544" y="3443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07665" y="3815556"/>
            <a:ext cx="57785" cy="23495"/>
          </a:xfrm>
          <a:custGeom>
            <a:avLst/>
            <a:gdLst/>
            <a:ahLst/>
            <a:cxnLst/>
            <a:rect l="l" t="t" r="r" b="b"/>
            <a:pathLst>
              <a:path w="57784" h="23495">
                <a:moveTo>
                  <a:pt x="0" y="0"/>
                </a:moveTo>
                <a:lnTo>
                  <a:pt x="57544" y="2303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07665" y="3810999"/>
            <a:ext cx="57785" cy="34925"/>
          </a:xfrm>
          <a:custGeom>
            <a:avLst/>
            <a:gdLst/>
            <a:ahLst/>
            <a:cxnLst/>
            <a:rect l="l" t="t" r="r" b="b"/>
            <a:pathLst>
              <a:path w="57784" h="34925">
                <a:moveTo>
                  <a:pt x="0" y="0"/>
                </a:moveTo>
                <a:lnTo>
                  <a:pt x="0" y="12658"/>
                </a:lnTo>
                <a:lnTo>
                  <a:pt x="57544" y="3443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80660" y="3639858"/>
            <a:ext cx="83372" cy="13696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80660" y="3639858"/>
            <a:ext cx="83820" cy="141605"/>
          </a:xfrm>
          <a:custGeom>
            <a:avLst/>
            <a:gdLst/>
            <a:ahLst/>
            <a:cxnLst/>
            <a:rect l="l" t="t" r="r" b="b"/>
            <a:pathLst>
              <a:path w="83819" h="141604">
                <a:moveTo>
                  <a:pt x="3534" y="90887"/>
                </a:moveTo>
                <a:lnTo>
                  <a:pt x="3534" y="3417"/>
                </a:lnTo>
                <a:lnTo>
                  <a:pt x="0" y="0"/>
                </a:lnTo>
                <a:lnTo>
                  <a:pt x="18484" y="15688"/>
                </a:lnTo>
                <a:lnTo>
                  <a:pt x="38693" y="29050"/>
                </a:lnTo>
                <a:lnTo>
                  <a:pt x="60398" y="39945"/>
                </a:lnTo>
                <a:lnTo>
                  <a:pt x="83372" y="48228"/>
                </a:lnTo>
                <a:lnTo>
                  <a:pt x="83372" y="141014"/>
                </a:lnTo>
                <a:lnTo>
                  <a:pt x="83372" y="136963"/>
                </a:lnTo>
                <a:lnTo>
                  <a:pt x="61861" y="128144"/>
                </a:lnTo>
                <a:lnTo>
                  <a:pt x="41301" y="117485"/>
                </a:lnTo>
                <a:lnTo>
                  <a:pt x="21817" y="105046"/>
                </a:lnTo>
                <a:lnTo>
                  <a:pt x="3534" y="9088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75090" y="3417577"/>
            <a:ext cx="265430" cy="128270"/>
          </a:xfrm>
          <a:custGeom>
            <a:avLst/>
            <a:gdLst/>
            <a:ahLst/>
            <a:cxnLst/>
            <a:rect l="l" t="t" r="r" b="b"/>
            <a:pathLst>
              <a:path w="265430" h="128270">
                <a:moveTo>
                  <a:pt x="219880" y="0"/>
                </a:moveTo>
                <a:lnTo>
                  <a:pt x="0" y="123292"/>
                </a:lnTo>
                <a:lnTo>
                  <a:pt x="54542" y="127821"/>
                </a:lnTo>
                <a:lnTo>
                  <a:pt x="108533" y="123521"/>
                </a:lnTo>
                <a:lnTo>
                  <a:pt x="160809" y="110678"/>
                </a:lnTo>
                <a:lnTo>
                  <a:pt x="210206" y="89578"/>
                </a:lnTo>
                <a:lnTo>
                  <a:pt x="255562" y="60506"/>
                </a:lnTo>
                <a:lnTo>
                  <a:pt x="265262" y="39604"/>
                </a:lnTo>
                <a:lnTo>
                  <a:pt x="263314" y="28447"/>
                </a:lnTo>
                <a:lnTo>
                  <a:pt x="219880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60828" y="3353272"/>
            <a:ext cx="233179" cy="19367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12690" y="3265044"/>
            <a:ext cx="379797" cy="21316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12690" y="3265044"/>
            <a:ext cx="380365" cy="213360"/>
          </a:xfrm>
          <a:custGeom>
            <a:avLst/>
            <a:gdLst/>
            <a:ahLst/>
            <a:cxnLst/>
            <a:rect l="l" t="t" r="r" b="b"/>
            <a:pathLst>
              <a:path w="380365" h="213360">
                <a:moveTo>
                  <a:pt x="159916" y="213166"/>
                </a:moveTo>
                <a:lnTo>
                  <a:pt x="379797" y="89747"/>
                </a:lnTo>
                <a:lnTo>
                  <a:pt x="219880" y="0"/>
                </a:lnTo>
                <a:lnTo>
                  <a:pt x="0" y="123419"/>
                </a:lnTo>
                <a:lnTo>
                  <a:pt x="159916" y="21316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07655" y="3388463"/>
            <a:ext cx="164951" cy="15696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06136" y="3305929"/>
            <a:ext cx="325030" cy="24101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12690" y="3218714"/>
            <a:ext cx="398253" cy="16974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12690" y="3218714"/>
            <a:ext cx="398780" cy="170180"/>
          </a:xfrm>
          <a:custGeom>
            <a:avLst/>
            <a:gdLst/>
            <a:ahLst/>
            <a:cxnLst/>
            <a:rect l="l" t="t" r="r" b="b"/>
            <a:pathLst>
              <a:path w="398780" h="170179">
                <a:moveTo>
                  <a:pt x="178359" y="123292"/>
                </a:moveTo>
                <a:lnTo>
                  <a:pt x="398253" y="0"/>
                </a:lnTo>
                <a:lnTo>
                  <a:pt x="355891" y="18845"/>
                </a:lnTo>
                <a:lnTo>
                  <a:pt x="311760" y="32943"/>
                </a:lnTo>
                <a:lnTo>
                  <a:pt x="266281" y="42152"/>
                </a:lnTo>
                <a:lnTo>
                  <a:pt x="219880" y="46329"/>
                </a:lnTo>
                <a:lnTo>
                  <a:pt x="0" y="169748"/>
                </a:lnTo>
                <a:lnTo>
                  <a:pt x="46393" y="165515"/>
                </a:lnTo>
                <a:lnTo>
                  <a:pt x="91868" y="156299"/>
                </a:lnTo>
                <a:lnTo>
                  <a:pt x="135998" y="142192"/>
                </a:lnTo>
                <a:lnTo>
                  <a:pt x="178359" y="12329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45897" y="3462767"/>
            <a:ext cx="34290" cy="19685"/>
          </a:xfrm>
          <a:custGeom>
            <a:avLst/>
            <a:gdLst/>
            <a:ahLst/>
            <a:cxnLst/>
            <a:rect l="l" t="t" r="r" b="b"/>
            <a:pathLst>
              <a:path w="34290" h="19685">
                <a:moveTo>
                  <a:pt x="33984" y="0"/>
                </a:moveTo>
                <a:lnTo>
                  <a:pt x="0" y="19114"/>
                </a:lnTo>
              </a:path>
            </a:pathLst>
          </a:custGeom>
          <a:ln w="91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289875" y="3426944"/>
            <a:ext cx="34290" cy="19685"/>
          </a:xfrm>
          <a:custGeom>
            <a:avLst/>
            <a:gdLst/>
            <a:ahLst/>
            <a:cxnLst/>
            <a:rect l="l" t="t" r="r" b="b"/>
            <a:pathLst>
              <a:path w="34290" h="19685">
                <a:moveTo>
                  <a:pt x="0" y="19114"/>
                </a:moveTo>
                <a:lnTo>
                  <a:pt x="33984" y="0"/>
                </a:lnTo>
              </a:path>
            </a:pathLst>
          </a:custGeom>
          <a:ln w="91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33854" y="3391121"/>
            <a:ext cx="34290" cy="19050"/>
          </a:xfrm>
          <a:custGeom>
            <a:avLst/>
            <a:gdLst/>
            <a:ahLst/>
            <a:cxnLst/>
            <a:rect l="l" t="t" r="r" b="b"/>
            <a:pathLst>
              <a:path w="34290" h="19050">
                <a:moveTo>
                  <a:pt x="0" y="18987"/>
                </a:moveTo>
                <a:lnTo>
                  <a:pt x="33984" y="0"/>
                </a:lnTo>
              </a:path>
            </a:pathLst>
          </a:custGeom>
          <a:ln w="91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07655" y="3218714"/>
            <a:ext cx="403860" cy="327025"/>
          </a:xfrm>
          <a:custGeom>
            <a:avLst/>
            <a:gdLst/>
            <a:ahLst/>
            <a:cxnLst/>
            <a:rect l="l" t="t" r="r" b="b"/>
            <a:pathLst>
              <a:path w="403859" h="327025">
                <a:moveTo>
                  <a:pt x="5035" y="236964"/>
                </a:moveTo>
                <a:lnTo>
                  <a:pt x="164951" y="326712"/>
                </a:lnTo>
                <a:lnTo>
                  <a:pt x="384832" y="203419"/>
                </a:lnTo>
                <a:lnTo>
                  <a:pt x="377144" y="187130"/>
                </a:lnTo>
                <a:lnTo>
                  <a:pt x="374582" y="169748"/>
                </a:lnTo>
                <a:lnTo>
                  <a:pt x="377144" y="152367"/>
                </a:lnTo>
                <a:lnTo>
                  <a:pt x="384832" y="136077"/>
                </a:lnTo>
                <a:lnTo>
                  <a:pt x="272783" y="73291"/>
                </a:lnTo>
                <a:lnTo>
                  <a:pt x="403288" y="0"/>
                </a:lnTo>
                <a:lnTo>
                  <a:pt x="360926" y="18845"/>
                </a:lnTo>
                <a:lnTo>
                  <a:pt x="316795" y="32943"/>
                </a:lnTo>
                <a:lnTo>
                  <a:pt x="271316" y="42152"/>
                </a:lnTo>
                <a:lnTo>
                  <a:pt x="224915" y="46329"/>
                </a:lnTo>
                <a:lnTo>
                  <a:pt x="5035" y="169748"/>
                </a:lnTo>
                <a:lnTo>
                  <a:pt x="1258" y="186410"/>
                </a:lnTo>
                <a:lnTo>
                  <a:pt x="0" y="203356"/>
                </a:lnTo>
                <a:lnTo>
                  <a:pt x="1258" y="220302"/>
                </a:lnTo>
                <a:lnTo>
                  <a:pt x="5035" y="236964"/>
                </a:lnTo>
                <a:close/>
              </a:path>
            </a:pathLst>
          </a:custGeom>
          <a:ln w="126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34985" y="2578581"/>
            <a:ext cx="1250950" cy="861694"/>
          </a:xfrm>
          <a:custGeom>
            <a:avLst/>
            <a:gdLst/>
            <a:ahLst/>
            <a:cxnLst/>
            <a:rect l="l" t="t" r="r" b="b"/>
            <a:pathLst>
              <a:path w="1250950" h="861695">
                <a:moveTo>
                  <a:pt x="0" y="861274"/>
                </a:moveTo>
                <a:lnTo>
                  <a:pt x="1250530" y="0"/>
                </a:lnTo>
              </a:path>
            </a:pathLst>
          </a:custGeom>
          <a:ln w="39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630162" y="2467187"/>
            <a:ext cx="217170" cy="180340"/>
          </a:xfrm>
          <a:custGeom>
            <a:avLst/>
            <a:gdLst/>
            <a:ahLst/>
            <a:cxnLst/>
            <a:rect l="l" t="t" r="r" b="b"/>
            <a:pathLst>
              <a:path w="217169" h="180339">
                <a:moveTo>
                  <a:pt x="217106" y="0"/>
                </a:moveTo>
                <a:lnTo>
                  <a:pt x="0" y="62785"/>
                </a:lnTo>
                <a:lnTo>
                  <a:pt x="81193" y="180255"/>
                </a:lnTo>
                <a:lnTo>
                  <a:pt x="2171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414908" y="3489476"/>
            <a:ext cx="1332230" cy="734695"/>
          </a:xfrm>
          <a:custGeom>
            <a:avLst/>
            <a:gdLst/>
            <a:ahLst/>
            <a:cxnLst/>
            <a:rect l="l" t="t" r="r" b="b"/>
            <a:pathLst>
              <a:path w="1332230" h="734695">
                <a:moveTo>
                  <a:pt x="0" y="0"/>
                </a:moveTo>
                <a:lnTo>
                  <a:pt x="1332167" y="734349"/>
                </a:lnTo>
              </a:path>
            </a:pathLst>
          </a:custGeom>
          <a:ln w="39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96916" y="4152699"/>
            <a:ext cx="222250" cy="166370"/>
          </a:xfrm>
          <a:custGeom>
            <a:avLst/>
            <a:gdLst/>
            <a:ahLst/>
            <a:cxnLst/>
            <a:rect l="l" t="t" r="r" b="b"/>
            <a:pathLst>
              <a:path w="222250" h="166370">
                <a:moveTo>
                  <a:pt x="69033" y="0"/>
                </a:moveTo>
                <a:lnTo>
                  <a:pt x="0" y="125026"/>
                </a:lnTo>
                <a:lnTo>
                  <a:pt x="222173" y="165963"/>
                </a:lnTo>
                <a:lnTo>
                  <a:pt x="690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2480535" y="3030316"/>
            <a:ext cx="179260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latin typeface="宋体"/>
                <a:cs typeface="宋体"/>
              </a:rPr>
              <a:t>真实服务器节点</a:t>
            </a:r>
            <a:r>
              <a:rPr sz="1800" b="1" spc="-5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109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129" name="object 129"/>
          <p:cNvSpPr txBox="1"/>
          <p:nvPr/>
        </p:nvSpPr>
        <p:spPr>
          <a:xfrm>
            <a:off x="2415175" y="4824389"/>
            <a:ext cx="177990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latin typeface="宋体"/>
                <a:cs typeface="宋体"/>
              </a:rPr>
              <a:t>真实服务器节点</a:t>
            </a:r>
            <a:r>
              <a:rPr sz="1800" b="1" spc="-5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603183" y="4099846"/>
            <a:ext cx="519430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b="1" spc="-5" dirty="0">
                <a:latin typeface="Times New Roman"/>
                <a:cs typeface="Times New Roman"/>
              </a:rPr>
              <a:t>www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585323" y="2305752"/>
            <a:ext cx="519430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b="1" spc="-5" dirty="0">
                <a:latin typeface="Times New Roman"/>
                <a:cs typeface="Times New Roman"/>
              </a:rPr>
              <a:t>www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59690" y="3847654"/>
            <a:ext cx="1383665" cy="7321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1800" b="1" spc="-5" dirty="0">
                <a:latin typeface="Times New Roman"/>
                <a:cs typeface="Times New Roman"/>
              </a:rPr>
              <a:t>LVS</a:t>
            </a:r>
            <a:r>
              <a:rPr sz="1800" dirty="0">
                <a:latin typeface="宋体"/>
                <a:cs typeface="宋体"/>
              </a:rPr>
              <a:t>调度节</a:t>
            </a:r>
            <a:r>
              <a:rPr sz="1800" spc="-5" dirty="0">
                <a:latin typeface="宋体"/>
                <a:cs typeface="宋体"/>
              </a:rPr>
              <a:t>点</a:t>
            </a:r>
            <a:endParaRPr sz="1800">
              <a:latin typeface="宋体"/>
              <a:cs typeface="宋体"/>
            </a:endParaRPr>
          </a:p>
          <a:p>
            <a:pPr marL="44450" algn="ctr">
              <a:lnSpc>
                <a:spcPct val="100000"/>
              </a:lnSpc>
              <a:spcBef>
                <a:spcPts val="620"/>
              </a:spcBef>
            </a:pPr>
            <a:r>
              <a:rPr sz="1800" b="1" spc="-5" dirty="0">
                <a:latin typeface="Arial"/>
                <a:cs typeface="Arial"/>
              </a:rPr>
              <a:t>VS/DR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14033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1500" y="583690"/>
            <a:ext cx="7616952" cy="6202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262" y="3214877"/>
            <a:ext cx="7644765" cy="628015"/>
          </a:xfrm>
          <a:custGeom>
            <a:avLst/>
            <a:gdLst/>
            <a:ahLst/>
            <a:cxnLst/>
            <a:rect l="l" t="t" r="r" b="b"/>
            <a:pathLst>
              <a:path w="7644765" h="628014">
                <a:moveTo>
                  <a:pt x="0" y="104648"/>
                </a:moveTo>
                <a:lnTo>
                  <a:pt x="8223" y="63918"/>
                </a:lnTo>
                <a:lnTo>
                  <a:pt x="30649" y="30654"/>
                </a:lnTo>
                <a:lnTo>
                  <a:pt x="63913" y="8225"/>
                </a:lnTo>
                <a:lnTo>
                  <a:pt x="104647" y="0"/>
                </a:lnTo>
                <a:lnTo>
                  <a:pt x="7539736" y="0"/>
                </a:lnTo>
                <a:lnTo>
                  <a:pt x="7580465" y="8225"/>
                </a:lnTo>
                <a:lnTo>
                  <a:pt x="7613729" y="30654"/>
                </a:lnTo>
                <a:lnTo>
                  <a:pt x="7636158" y="63918"/>
                </a:lnTo>
                <a:lnTo>
                  <a:pt x="7644384" y="104648"/>
                </a:lnTo>
                <a:lnTo>
                  <a:pt x="7644384" y="523240"/>
                </a:lnTo>
                <a:lnTo>
                  <a:pt x="7636158" y="563969"/>
                </a:lnTo>
                <a:lnTo>
                  <a:pt x="7613729" y="597233"/>
                </a:lnTo>
                <a:lnTo>
                  <a:pt x="7580465" y="619662"/>
                </a:lnTo>
                <a:lnTo>
                  <a:pt x="7539736" y="627888"/>
                </a:lnTo>
                <a:lnTo>
                  <a:pt x="104647" y="627888"/>
                </a:lnTo>
                <a:lnTo>
                  <a:pt x="63913" y="619662"/>
                </a:lnTo>
                <a:lnTo>
                  <a:pt x="30649" y="597233"/>
                </a:lnTo>
                <a:lnTo>
                  <a:pt x="8223" y="563969"/>
                </a:lnTo>
                <a:lnTo>
                  <a:pt x="0" y="523240"/>
                </a:lnTo>
                <a:lnTo>
                  <a:pt x="0" y="104648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2262" y="6072378"/>
            <a:ext cx="7644765" cy="628015"/>
          </a:xfrm>
          <a:custGeom>
            <a:avLst/>
            <a:gdLst/>
            <a:ahLst/>
            <a:cxnLst/>
            <a:rect l="l" t="t" r="r" b="b"/>
            <a:pathLst>
              <a:path w="7644765" h="628015">
                <a:moveTo>
                  <a:pt x="0" y="104648"/>
                </a:moveTo>
                <a:lnTo>
                  <a:pt x="8223" y="63913"/>
                </a:lnTo>
                <a:lnTo>
                  <a:pt x="30649" y="30649"/>
                </a:lnTo>
                <a:lnTo>
                  <a:pt x="63913" y="8223"/>
                </a:lnTo>
                <a:lnTo>
                  <a:pt x="104647" y="0"/>
                </a:lnTo>
                <a:lnTo>
                  <a:pt x="7539736" y="0"/>
                </a:lnTo>
                <a:lnTo>
                  <a:pt x="7580465" y="8223"/>
                </a:lnTo>
                <a:lnTo>
                  <a:pt x="7613729" y="30649"/>
                </a:lnTo>
                <a:lnTo>
                  <a:pt x="7636158" y="63913"/>
                </a:lnTo>
                <a:lnTo>
                  <a:pt x="7644384" y="104648"/>
                </a:lnTo>
                <a:lnTo>
                  <a:pt x="7644384" y="523240"/>
                </a:lnTo>
                <a:lnTo>
                  <a:pt x="7636158" y="563974"/>
                </a:lnTo>
                <a:lnTo>
                  <a:pt x="7613729" y="597238"/>
                </a:lnTo>
                <a:lnTo>
                  <a:pt x="7580465" y="619664"/>
                </a:lnTo>
                <a:lnTo>
                  <a:pt x="7539736" y="627888"/>
                </a:lnTo>
                <a:lnTo>
                  <a:pt x="104647" y="627888"/>
                </a:lnTo>
                <a:lnTo>
                  <a:pt x="63913" y="619664"/>
                </a:lnTo>
                <a:lnTo>
                  <a:pt x="30649" y="597238"/>
                </a:lnTo>
                <a:lnTo>
                  <a:pt x="8223" y="563974"/>
                </a:lnTo>
                <a:lnTo>
                  <a:pt x="0" y="523240"/>
                </a:lnTo>
                <a:lnTo>
                  <a:pt x="0" y="104648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0883" y="118871"/>
            <a:ext cx="3878579" cy="520065"/>
          </a:xfrm>
          <a:custGeom>
            <a:avLst/>
            <a:gdLst/>
            <a:ahLst/>
            <a:cxnLst/>
            <a:rect l="l" t="t" r="r" b="b"/>
            <a:pathLst>
              <a:path w="3878579" h="520065">
                <a:moveTo>
                  <a:pt x="0" y="519683"/>
                </a:moveTo>
                <a:lnTo>
                  <a:pt x="3878579" y="519683"/>
                </a:lnTo>
                <a:lnTo>
                  <a:pt x="3878579" y="0"/>
                </a:lnTo>
                <a:lnTo>
                  <a:pt x="0" y="0"/>
                </a:lnTo>
                <a:lnTo>
                  <a:pt x="0" y="5196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79623" y="144525"/>
            <a:ext cx="3730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DDF0FC"/>
                </a:solidFill>
                <a:latin typeface="Times New Roman"/>
                <a:cs typeface="Times New Roman"/>
              </a:rPr>
              <a:t>2012</a:t>
            </a:r>
            <a:r>
              <a:rPr sz="2800" b="1" spc="5" dirty="0">
                <a:solidFill>
                  <a:srgbClr val="DDF0FC"/>
                </a:solidFill>
                <a:latin typeface="Microsoft JhengHei"/>
                <a:cs typeface="Microsoft JhengHei"/>
              </a:rPr>
              <a:t>年</a:t>
            </a:r>
            <a:r>
              <a:rPr sz="2800" b="1" dirty="0">
                <a:solidFill>
                  <a:srgbClr val="DDF0FC"/>
                </a:solidFill>
                <a:latin typeface="Times New Roman"/>
                <a:cs typeface="Times New Roman"/>
              </a:rPr>
              <a:t>6</a:t>
            </a:r>
            <a:r>
              <a:rPr sz="2800" b="1" spc="5" dirty="0">
                <a:solidFill>
                  <a:srgbClr val="DDF0FC"/>
                </a:solidFill>
                <a:latin typeface="Microsoft JhengHei"/>
                <a:cs typeface="Microsoft JhengHei"/>
              </a:rPr>
              <a:t>月的</a:t>
            </a:r>
            <a:r>
              <a:rPr sz="2800" b="1" dirty="0">
                <a:solidFill>
                  <a:srgbClr val="DDF0FC"/>
                </a:solidFill>
                <a:latin typeface="Times New Roman"/>
                <a:cs typeface="Times New Roman"/>
              </a:rPr>
              <a:t>top500</a:t>
            </a:r>
            <a:r>
              <a:rPr sz="2800" b="1" spc="5" dirty="0">
                <a:solidFill>
                  <a:srgbClr val="DDF0FC"/>
                </a:solidFill>
                <a:latin typeface="Microsoft JhengHei"/>
                <a:cs typeface="Microsoft JhengHei"/>
              </a:rPr>
              <a:t>排名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9738" y="574039"/>
            <a:ext cx="11449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问题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5967" y="2431796"/>
            <a:ext cx="5915660" cy="302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配置脚本问题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0B6FC"/>
              </a:buClr>
              <a:buFont typeface="Symbol"/>
              <a:buChar char=""/>
            </a:pPr>
            <a:endParaRPr sz="3500">
              <a:latin typeface="Times New Roman"/>
              <a:cs typeface="Times New Roman"/>
            </a:endParaRPr>
          </a:p>
          <a:p>
            <a:pPr marL="285115" indent="-272415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DR</a:t>
            </a: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节点成为单点故障源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0B6FC"/>
              </a:buClr>
              <a:buFont typeface="Symbol"/>
              <a:buChar char=""/>
            </a:pPr>
            <a:endParaRPr sz="3500">
              <a:latin typeface="Times New Roman"/>
              <a:cs typeface="Times New Roman"/>
            </a:endParaRPr>
          </a:p>
          <a:p>
            <a:pPr marL="285115" indent="-272415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无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RealServer</a:t>
            </a: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的监控状态检测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343025">
              <a:lnSpc>
                <a:spcPct val="100000"/>
              </a:lnSpc>
              <a:spcBef>
                <a:spcPts val="5"/>
              </a:spcBef>
            </a:pPr>
            <a:r>
              <a:rPr sz="2400" spc="-30" dirty="0">
                <a:solidFill>
                  <a:srgbClr val="073D86"/>
                </a:solidFill>
                <a:latin typeface="Candara"/>
                <a:cs typeface="Candara"/>
              </a:rPr>
              <a:t>LVS</a:t>
            </a: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需要高可用性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(High</a:t>
            </a:r>
            <a:r>
              <a:rPr sz="2400" spc="-6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Availability)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8695944" cy="4736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7232" y="4203191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5"/>
                </a:lnTo>
                <a:lnTo>
                  <a:pt x="2624963" y="42417"/>
                </a:lnTo>
                <a:lnTo>
                  <a:pt x="2369946" y="91566"/>
                </a:lnTo>
                <a:lnTo>
                  <a:pt x="2102103" y="149605"/>
                </a:lnTo>
                <a:lnTo>
                  <a:pt x="1821561" y="216661"/>
                </a:lnTo>
                <a:lnTo>
                  <a:pt x="1564386" y="281431"/>
                </a:lnTo>
                <a:lnTo>
                  <a:pt x="841756" y="444499"/>
                </a:lnTo>
                <a:lnTo>
                  <a:pt x="620648" y="489203"/>
                </a:lnTo>
                <a:lnTo>
                  <a:pt x="199770" y="567308"/>
                </a:lnTo>
                <a:lnTo>
                  <a:pt x="0" y="600836"/>
                </a:lnTo>
                <a:lnTo>
                  <a:pt x="269875" y="638809"/>
                </a:lnTo>
                <a:lnTo>
                  <a:pt x="397509" y="654430"/>
                </a:lnTo>
                <a:lnTo>
                  <a:pt x="644016" y="681227"/>
                </a:lnTo>
                <a:lnTo>
                  <a:pt x="873633" y="699134"/>
                </a:lnTo>
                <a:lnTo>
                  <a:pt x="984122" y="705865"/>
                </a:lnTo>
                <a:lnTo>
                  <a:pt x="1092453" y="710310"/>
                </a:lnTo>
                <a:lnTo>
                  <a:pt x="1296542" y="714755"/>
                </a:lnTo>
                <a:lnTo>
                  <a:pt x="1394333" y="714755"/>
                </a:lnTo>
                <a:lnTo>
                  <a:pt x="1583436" y="710310"/>
                </a:lnTo>
                <a:lnTo>
                  <a:pt x="1672716" y="705865"/>
                </a:lnTo>
                <a:lnTo>
                  <a:pt x="1842769" y="692403"/>
                </a:lnTo>
                <a:lnTo>
                  <a:pt x="1925700" y="683513"/>
                </a:lnTo>
                <a:lnTo>
                  <a:pt x="2082926" y="661161"/>
                </a:lnTo>
                <a:lnTo>
                  <a:pt x="2231770" y="634364"/>
                </a:lnTo>
                <a:lnTo>
                  <a:pt x="2372106" y="603122"/>
                </a:lnTo>
                <a:lnTo>
                  <a:pt x="2505964" y="567308"/>
                </a:lnTo>
                <a:lnTo>
                  <a:pt x="2633471" y="527176"/>
                </a:lnTo>
                <a:lnTo>
                  <a:pt x="2754629" y="482472"/>
                </a:lnTo>
                <a:lnTo>
                  <a:pt x="2871596" y="435609"/>
                </a:lnTo>
                <a:lnTo>
                  <a:pt x="2875788" y="433323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755" y="4075176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4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5"/>
                </a:lnTo>
                <a:lnTo>
                  <a:pt x="1281938" y="279019"/>
                </a:lnTo>
                <a:lnTo>
                  <a:pt x="1866519" y="421894"/>
                </a:lnTo>
                <a:lnTo>
                  <a:pt x="2559558" y="575818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815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2"/>
                </a:lnTo>
                <a:lnTo>
                  <a:pt x="4857623" y="850392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6"/>
                </a:lnTo>
                <a:lnTo>
                  <a:pt x="5036185" y="727582"/>
                </a:lnTo>
                <a:lnTo>
                  <a:pt x="4468622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7"/>
                </a:lnTo>
                <a:lnTo>
                  <a:pt x="2083308" y="113792"/>
                </a:lnTo>
                <a:lnTo>
                  <a:pt x="1966468" y="96012"/>
                </a:lnTo>
                <a:lnTo>
                  <a:pt x="1628394" y="51307"/>
                </a:lnTo>
                <a:lnTo>
                  <a:pt x="1417955" y="31242"/>
                </a:lnTo>
                <a:lnTo>
                  <a:pt x="1220216" y="15621"/>
                </a:lnTo>
                <a:lnTo>
                  <a:pt x="1031113" y="4444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305" y="4088129"/>
            <a:ext cx="5468620" cy="775970"/>
          </a:xfrm>
          <a:custGeom>
            <a:avLst/>
            <a:gdLst/>
            <a:ahLst/>
            <a:cxnLst/>
            <a:rect l="l" t="t" r="r" b="b"/>
            <a:pathLst>
              <a:path w="5468620" h="775970">
                <a:moveTo>
                  <a:pt x="0" y="78232"/>
                </a:moveTo>
                <a:lnTo>
                  <a:pt x="19176" y="73787"/>
                </a:lnTo>
                <a:lnTo>
                  <a:pt x="76581" y="62611"/>
                </a:lnTo>
                <a:lnTo>
                  <a:pt x="174370" y="46990"/>
                </a:lnTo>
                <a:lnTo>
                  <a:pt x="238125" y="37973"/>
                </a:lnTo>
                <a:lnTo>
                  <a:pt x="312546" y="29083"/>
                </a:lnTo>
                <a:lnTo>
                  <a:pt x="395477" y="22352"/>
                </a:lnTo>
                <a:lnTo>
                  <a:pt x="491108" y="15621"/>
                </a:lnTo>
                <a:lnTo>
                  <a:pt x="595248" y="8890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704"/>
                </a:lnTo>
                <a:lnTo>
                  <a:pt x="2041017" y="64770"/>
                </a:lnTo>
                <a:lnTo>
                  <a:pt x="2259965" y="89408"/>
                </a:lnTo>
                <a:lnTo>
                  <a:pt x="2489581" y="118491"/>
                </a:lnTo>
                <a:lnTo>
                  <a:pt x="2731897" y="154305"/>
                </a:lnTo>
                <a:lnTo>
                  <a:pt x="2984881" y="194437"/>
                </a:lnTo>
                <a:lnTo>
                  <a:pt x="3250692" y="241427"/>
                </a:lnTo>
                <a:lnTo>
                  <a:pt x="3529203" y="297307"/>
                </a:lnTo>
                <a:lnTo>
                  <a:pt x="3820414" y="357632"/>
                </a:lnTo>
                <a:lnTo>
                  <a:pt x="4124452" y="424688"/>
                </a:lnTo>
                <a:lnTo>
                  <a:pt x="4441190" y="500761"/>
                </a:lnTo>
                <a:lnTo>
                  <a:pt x="4770755" y="583438"/>
                </a:lnTo>
                <a:lnTo>
                  <a:pt x="5113020" y="675132"/>
                </a:lnTo>
                <a:lnTo>
                  <a:pt x="5468112" y="775716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0605" y="4074414"/>
            <a:ext cx="3307079" cy="652780"/>
          </a:xfrm>
          <a:custGeom>
            <a:avLst/>
            <a:gdLst/>
            <a:ahLst/>
            <a:cxnLst/>
            <a:rect l="l" t="t" r="r" b="b"/>
            <a:pathLst>
              <a:path w="3307079" h="652779">
                <a:moveTo>
                  <a:pt x="0" y="652272"/>
                </a:moveTo>
                <a:lnTo>
                  <a:pt x="95631" y="625475"/>
                </a:lnTo>
                <a:lnTo>
                  <a:pt x="357124" y="556260"/>
                </a:lnTo>
                <a:lnTo>
                  <a:pt x="537718" y="509269"/>
                </a:lnTo>
                <a:lnTo>
                  <a:pt x="745998" y="457962"/>
                </a:lnTo>
                <a:lnTo>
                  <a:pt x="977646" y="402081"/>
                </a:lnTo>
                <a:lnTo>
                  <a:pt x="1226312" y="341756"/>
                </a:lnTo>
                <a:lnTo>
                  <a:pt x="1489837" y="283718"/>
                </a:lnTo>
                <a:lnTo>
                  <a:pt x="1759839" y="225552"/>
                </a:lnTo>
                <a:lnTo>
                  <a:pt x="2036064" y="171958"/>
                </a:lnTo>
                <a:lnTo>
                  <a:pt x="2310257" y="120650"/>
                </a:lnTo>
                <a:lnTo>
                  <a:pt x="2446274" y="98298"/>
                </a:lnTo>
                <a:lnTo>
                  <a:pt x="2578100" y="75946"/>
                </a:lnTo>
                <a:lnTo>
                  <a:pt x="2709799" y="58038"/>
                </a:lnTo>
                <a:lnTo>
                  <a:pt x="2837434" y="40259"/>
                </a:lnTo>
                <a:lnTo>
                  <a:pt x="2962783" y="26797"/>
                </a:lnTo>
                <a:lnTo>
                  <a:pt x="3081782" y="15621"/>
                </a:lnTo>
                <a:lnTo>
                  <a:pt x="3196590" y="6731"/>
                </a:lnTo>
                <a:lnTo>
                  <a:pt x="3307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836" y="4059935"/>
            <a:ext cx="8723630" cy="1327785"/>
          </a:xfrm>
          <a:custGeom>
            <a:avLst/>
            <a:gdLst/>
            <a:ahLst/>
            <a:cxnLst/>
            <a:rect l="l" t="t" r="r" b="b"/>
            <a:pathLst>
              <a:path w="8723630" h="1327785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400"/>
                </a:lnTo>
                <a:lnTo>
                  <a:pt x="762076" y="49021"/>
                </a:lnTo>
                <a:lnTo>
                  <a:pt x="659892" y="64643"/>
                </a:lnTo>
                <a:lnTo>
                  <a:pt x="564108" y="82422"/>
                </a:lnTo>
                <a:lnTo>
                  <a:pt x="478955" y="102488"/>
                </a:lnTo>
                <a:lnTo>
                  <a:pt x="398068" y="120268"/>
                </a:lnTo>
                <a:lnTo>
                  <a:pt x="327812" y="140334"/>
                </a:lnTo>
                <a:lnTo>
                  <a:pt x="206489" y="178181"/>
                </a:lnTo>
                <a:lnTo>
                  <a:pt x="157518" y="195961"/>
                </a:lnTo>
                <a:lnTo>
                  <a:pt x="51092" y="240537"/>
                </a:lnTo>
                <a:lnTo>
                  <a:pt x="0" y="267207"/>
                </a:lnTo>
                <a:lnTo>
                  <a:pt x="0" y="1327404"/>
                </a:lnTo>
                <a:lnTo>
                  <a:pt x="8719058" y="1327404"/>
                </a:lnTo>
                <a:lnTo>
                  <a:pt x="8723376" y="1320673"/>
                </a:lnTo>
                <a:lnTo>
                  <a:pt x="8723376" y="848613"/>
                </a:lnTo>
                <a:lnTo>
                  <a:pt x="7182231" y="848613"/>
                </a:lnTo>
                <a:lnTo>
                  <a:pt x="7043801" y="846327"/>
                </a:lnTo>
                <a:lnTo>
                  <a:pt x="6899148" y="841882"/>
                </a:lnTo>
                <a:lnTo>
                  <a:pt x="6750050" y="835151"/>
                </a:lnTo>
                <a:lnTo>
                  <a:pt x="6594729" y="824102"/>
                </a:lnTo>
                <a:lnTo>
                  <a:pt x="6260465" y="790701"/>
                </a:lnTo>
                <a:lnTo>
                  <a:pt x="5900674" y="743838"/>
                </a:lnTo>
                <a:lnTo>
                  <a:pt x="5709158" y="714882"/>
                </a:lnTo>
                <a:lnTo>
                  <a:pt x="5509006" y="681482"/>
                </a:lnTo>
                <a:lnTo>
                  <a:pt x="5302631" y="643636"/>
                </a:lnTo>
                <a:lnTo>
                  <a:pt x="4861941" y="556768"/>
                </a:lnTo>
                <a:lnTo>
                  <a:pt x="4387215" y="452119"/>
                </a:lnTo>
                <a:lnTo>
                  <a:pt x="4136009" y="394207"/>
                </a:lnTo>
                <a:lnTo>
                  <a:pt x="3614547" y="267207"/>
                </a:lnTo>
                <a:lnTo>
                  <a:pt x="3122803" y="164845"/>
                </a:lnTo>
                <a:lnTo>
                  <a:pt x="2892933" y="124713"/>
                </a:lnTo>
                <a:lnTo>
                  <a:pt x="2673604" y="91312"/>
                </a:lnTo>
                <a:lnTo>
                  <a:pt x="2462911" y="62356"/>
                </a:lnTo>
                <a:lnTo>
                  <a:pt x="2262759" y="40131"/>
                </a:lnTo>
                <a:lnTo>
                  <a:pt x="2073402" y="22225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27785">
                <a:moveTo>
                  <a:pt x="8723376" y="567944"/>
                </a:moveTo>
                <a:lnTo>
                  <a:pt x="8638286" y="603631"/>
                </a:lnTo>
                <a:lnTo>
                  <a:pt x="8557387" y="634745"/>
                </a:lnTo>
                <a:lnTo>
                  <a:pt x="8472170" y="663701"/>
                </a:lnTo>
                <a:lnTo>
                  <a:pt x="8295513" y="717169"/>
                </a:lnTo>
                <a:lnTo>
                  <a:pt x="8201787" y="741680"/>
                </a:lnTo>
                <a:lnTo>
                  <a:pt x="8106029" y="761745"/>
                </a:lnTo>
                <a:lnTo>
                  <a:pt x="8005953" y="781684"/>
                </a:lnTo>
                <a:lnTo>
                  <a:pt x="7901686" y="799591"/>
                </a:lnTo>
                <a:lnTo>
                  <a:pt x="7680325" y="826262"/>
                </a:lnTo>
                <a:lnTo>
                  <a:pt x="7441946" y="844041"/>
                </a:lnTo>
                <a:lnTo>
                  <a:pt x="7314184" y="848613"/>
                </a:lnTo>
                <a:lnTo>
                  <a:pt x="8723376" y="848613"/>
                </a:lnTo>
                <a:lnTo>
                  <a:pt x="8723376" y="567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6155" y="2081022"/>
            <a:ext cx="32353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spc="-85" dirty="0">
                <a:latin typeface="Candara"/>
                <a:cs typeface="Candara"/>
              </a:rPr>
              <a:t> </a:t>
            </a:r>
            <a:r>
              <a:rPr sz="4400" dirty="0"/>
              <a:t>高可用性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111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4401" y="574039"/>
            <a:ext cx="42348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dirty="0"/>
              <a:t>需要高可用性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112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467" y="3054095"/>
            <a:ext cx="3432810" cy="134302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6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25" dirty="0">
                <a:solidFill>
                  <a:srgbClr val="073D86"/>
                </a:solidFill>
                <a:latin typeface="Candara"/>
                <a:cs typeface="Candara"/>
              </a:rPr>
              <a:t>LVS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 Piranha</a:t>
            </a:r>
            <a:endParaRPr sz="24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25" dirty="0">
                <a:solidFill>
                  <a:srgbClr val="073D86"/>
                </a:solidFill>
                <a:latin typeface="Candara"/>
                <a:cs typeface="Candara"/>
              </a:rPr>
              <a:t>LVS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heartbeat</a:t>
            </a:r>
            <a:r>
              <a:rPr sz="2400" spc="-2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ldirectord</a:t>
            </a:r>
            <a:endParaRPr sz="24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5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  <a:tab pos="882650" algn="l"/>
              </a:tabLst>
            </a:pPr>
            <a:r>
              <a:rPr sz="2400" spc="-25" dirty="0">
                <a:solidFill>
                  <a:srgbClr val="073D86"/>
                </a:solidFill>
                <a:latin typeface="Candara"/>
                <a:cs typeface="Candara"/>
              </a:rPr>
              <a:t>LVS	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Keepalived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1350" y="580136"/>
            <a:ext cx="27832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spc="-90" dirty="0">
                <a:latin typeface="Candara"/>
                <a:cs typeface="Candara"/>
              </a:rPr>
              <a:t> </a:t>
            </a:r>
            <a:r>
              <a:rPr sz="4400" dirty="0">
                <a:latin typeface="Candara"/>
                <a:cs typeface="Candara"/>
              </a:rPr>
              <a:t>Piranha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113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6440" y="2545842"/>
            <a:ext cx="7494905" cy="3381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750" marR="104139" indent="-273050">
              <a:lnSpc>
                <a:spcPct val="100000"/>
              </a:lnSpc>
              <a:spcBef>
                <a:spcPts val="9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6385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piranha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为</a:t>
            </a:r>
            <a:r>
              <a:rPr sz="2200" spc="-15" dirty="0">
                <a:solidFill>
                  <a:srgbClr val="073D86"/>
                </a:solidFill>
                <a:latin typeface="Candara"/>
                <a:cs typeface="Candara"/>
              </a:rPr>
              <a:t>REDHAT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开发的一个</a:t>
            </a:r>
            <a:r>
              <a:rPr sz="2200" spc="-25" dirty="0">
                <a:solidFill>
                  <a:srgbClr val="073D86"/>
                </a:solidFill>
                <a:latin typeface="Candara"/>
                <a:cs typeface="Candara"/>
              </a:rPr>
              <a:t>LVS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集群管理工具叫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Piranha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，  用于控</a:t>
            </a:r>
            <a:r>
              <a:rPr sz="2200" spc="-10" dirty="0">
                <a:solidFill>
                  <a:srgbClr val="073D86"/>
                </a:solidFill>
                <a:latin typeface="宋体"/>
                <a:cs typeface="宋体"/>
              </a:rPr>
              <a:t>制</a:t>
            </a:r>
            <a:r>
              <a:rPr sz="2200" spc="-25" dirty="0">
                <a:solidFill>
                  <a:srgbClr val="073D86"/>
                </a:solidFill>
                <a:latin typeface="Candara"/>
                <a:cs typeface="Candara"/>
              </a:rPr>
              <a:t>LVS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集群，并提供了一个图形化的配</a:t>
            </a:r>
            <a:r>
              <a:rPr sz="2200" spc="5" dirty="0">
                <a:solidFill>
                  <a:srgbClr val="073D86"/>
                </a:solidFill>
                <a:latin typeface="宋体"/>
                <a:cs typeface="宋体"/>
              </a:rPr>
              <a:t>置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界面。</a:t>
            </a:r>
            <a:endParaRPr sz="2200">
              <a:latin typeface="宋体"/>
              <a:cs typeface="宋体"/>
            </a:endParaRPr>
          </a:p>
          <a:p>
            <a:pPr marL="588645" lvl="1" indent="-272415">
              <a:lnSpc>
                <a:spcPct val="100000"/>
              </a:lnSpc>
              <a:spcBef>
                <a:spcPts val="55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Piranha - Load-balanced </a:t>
            </a:r>
            <a:r>
              <a:rPr sz="2200" spc="-30" dirty="0">
                <a:solidFill>
                  <a:srgbClr val="073D86"/>
                </a:solidFill>
                <a:latin typeface="Candara"/>
                <a:cs typeface="Candara"/>
              </a:rPr>
              <a:t>Web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and 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FTP</a:t>
            </a:r>
            <a:r>
              <a:rPr sz="2200" spc="-2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Clusters</a:t>
            </a:r>
            <a:endParaRPr sz="2200">
              <a:latin typeface="Candara"/>
              <a:cs typeface="Candara"/>
            </a:endParaRPr>
          </a:p>
          <a:p>
            <a:pPr marL="869315" lvl="2" indent="-228600">
              <a:lnSpc>
                <a:spcPct val="100000"/>
              </a:lnSpc>
              <a:spcBef>
                <a:spcPts val="525"/>
              </a:spcBef>
              <a:buClr>
                <a:srgbClr val="30B6FC"/>
              </a:buClr>
              <a:buFont typeface="Symbol"/>
              <a:buChar char=""/>
              <a:tabLst>
                <a:tab pos="8699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piranha-gui</a:t>
            </a:r>
            <a:r>
              <a:rPr sz="2200" spc="-3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service</a:t>
            </a:r>
            <a:endParaRPr sz="2200">
              <a:latin typeface="Candara"/>
              <a:cs typeface="Candara"/>
            </a:endParaRPr>
          </a:p>
          <a:p>
            <a:pPr marL="869315" lvl="2" indent="-22860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8699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pulse</a:t>
            </a:r>
            <a:r>
              <a:rPr sz="2200" spc="-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service</a:t>
            </a:r>
            <a:endParaRPr sz="2200">
              <a:latin typeface="Candara"/>
              <a:cs typeface="Candara"/>
            </a:endParaRPr>
          </a:p>
          <a:p>
            <a:pPr marL="285750" indent="-273050">
              <a:lnSpc>
                <a:spcPct val="100000"/>
              </a:lnSpc>
              <a:spcBef>
                <a:spcPts val="52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6385" algn="l"/>
              </a:tabLst>
            </a:pPr>
            <a:r>
              <a:rPr sz="2200" u="sng" spc="-5" dirty="0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Candara"/>
                <a:cs typeface="Candara"/>
                <a:hlinkClick r:id="rId2"/>
              </a:rPr>
              <a:t>Linux Virtual Server</a:t>
            </a:r>
            <a:r>
              <a:rPr sz="2200" u="sng" spc="-55" dirty="0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Candara"/>
                <a:cs typeface="Candara"/>
                <a:hlinkClick r:id="rId2"/>
              </a:rPr>
              <a:t> </a:t>
            </a:r>
            <a:r>
              <a:rPr sz="2200" u="sng" spc="-5" dirty="0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Candara"/>
                <a:cs typeface="Candara"/>
                <a:hlinkClick r:id="rId2"/>
              </a:rPr>
              <a:t>Administration</a:t>
            </a:r>
            <a:endParaRPr sz="2200">
              <a:latin typeface="Candara"/>
              <a:cs typeface="Candara"/>
            </a:endParaRPr>
          </a:p>
          <a:p>
            <a:pPr marL="588645" marR="5080" lvl="1" indent="-272415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  <a:hlinkClick r:id="rId3"/>
              </a:rPr>
              <a:t>http://www.redhat.com/docs/en-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 US/Red_Hat_Enterprise_Linux/5/html/Virtual_Server_Admi  nistration/index.html</a:t>
            </a:r>
            <a:endParaRPr sz="22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7505" y="580136"/>
            <a:ext cx="18103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Piranha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276" y="1267967"/>
            <a:ext cx="7632192" cy="5006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114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0467" y="5469128"/>
            <a:ext cx="2995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GET /</a:t>
            </a:r>
            <a:r>
              <a:rPr sz="2400" spc="-4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HTTP/1.0\r\n\r\n</a:t>
            </a:r>
            <a:endParaRPr sz="2400">
              <a:latin typeface="Candara"/>
              <a:cs typeface="Candar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495" y="260604"/>
            <a:ext cx="4788408" cy="3374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79364" y="115823"/>
            <a:ext cx="310896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6444" y="2491739"/>
            <a:ext cx="3745992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4276" y="1557527"/>
            <a:ext cx="4680204" cy="3835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115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8198" y="574039"/>
            <a:ext cx="29292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Piranha</a:t>
            </a:r>
            <a:r>
              <a:rPr sz="4400" dirty="0"/>
              <a:t>安装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116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540" y="2599181"/>
            <a:ext cx="7764145" cy="3713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9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Piranha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是调度节点的配置，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RealServer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节点的配置仍不能缺少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rs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节点设置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VIP</a:t>
            </a:r>
            <a:endParaRPr sz="22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rs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节点禁用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ARP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10" dirty="0">
                <a:solidFill>
                  <a:srgbClr val="073D86"/>
                </a:solidFill>
                <a:latin typeface="宋体"/>
                <a:cs typeface="宋体"/>
              </a:rPr>
              <a:t>对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于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centos</a:t>
            </a:r>
            <a:endParaRPr sz="22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yum -y install piranha</a:t>
            </a:r>
            <a:r>
              <a:rPr sz="2200" spc="-4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ipvsadm</a:t>
            </a:r>
            <a:endParaRPr sz="2200">
              <a:latin typeface="Candara"/>
              <a:cs typeface="Candara"/>
            </a:endParaRPr>
          </a:p>
          <a:p>
            <a:pPr marL="869315" lvl="2" indent="-22860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86995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不能使用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yum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需要安装如下包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(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具体版本因</a:t>
            </a:r>
            <a:r>
              <a:rPr sz="2200" dirty="0">
                <a:solidFill>
                  <a:srgbClr val="073D86"/>
                </a:solidFill>
                <a:latin typeface="Candara"/>
                <a:cs typeface="Candara"/>
              </a:rPr>
              <a:t>OS</a:t>
            </a:r>
            <a:r>
              <a:rPr sz="2200" spc="5" dirty="0">
                <a:solidFill>
                  <a:srgbClr val="073D86"/>
                </a:solidFill>
                <a:latin typeface="宋体"/>
                <a:cs typeface="宋体"/>
              </a:rPr>
              <a:t>不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同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)</a:t>
            </a:r>
            <a:endParaRPr sz="2200">
              <a:latin typeface="Candara"/>
              <a:cs typeface="Candara"/>
            </a:endParaRPr>
          </a:p>
          <a:p>
            <a:pPr marL="869315" lvl="2" indent="-22860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8699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php-common</a:t>
            </a:r>
            <a:endParaRPr sz="2200">
              <a:latin typeface="Candara"/>
              <a:cs typeface="Candara"/>
            </a:endParaRPr>
          </a:p>
          <a:p>
            <a:pPr marL="869315" lvl="2" indent="-22860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8699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php-cli</a:t>
            </a:r>
            <a:endParaRPr sz="2200">
              <a:latin typeface="Candara"/>
              <a:cs typeface="Candara"/>
            </a:endParaRPr>
          </a:p>
          <a:p>
            <a:pPr marL="869315" lvl="2" indent="-22860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8699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php</a:t>
            </a:r>
            <a:endParaRPr sz="2200">
              <a:latin typeface="Candara"/>
              <a:cs typeface="Candara"/>
            </a:endParaRPr>
          </a:p>
          <a:p>
            <a:pPr marL="869315" lvl="2" indent="-228600">
              <a:lnSpc>
                <a:spcPct val="100000"/>
              </a:lnSpc>
              <a:spcBef>
                <a:spcPts val="5"/>
              </a:spcBef>
              <a:buClr>
                <a:srgbClr val="30B6FC"/>
              </a:buClr>
              <a:buFont typeface="Symbol"/>
              <a:buChar char=""/>
              <a:tabLst>
                <a:tab pos="8699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ipvsadm</a:t>
            </a:r>
            <a:endParaRPr sz="2200">
              <a:latin typeface="Candara"/>
              <a:cs typeface="Candara"/>
            </a:endParaRPr>
          </a:p>
          <a:p>
            <a:pPr marL="869315" lvl="2" indent="-228600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8699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piranha</a:t>
            </a:r>
            <a:endParaRPr sz="22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06624" y="634177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4179" y="6366452"/>
            <a:ext cx="17526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5033" y="6341770"/>
            <a:ext cx="236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117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48889" y="412750"/>
            <a:ext cx="40474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Piranha</a:t>
            </a:r>
            <a:r>
              <a:rPr sz="4400" dirty="0"/>
              <a:t>配置文件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742" y="2145405"/>
            <a:ext cx="3205480" cy="20739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6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/etc/sysconfig/ha/lvs.cf</a:t>
            </a:r>
            <a:endParaRPr sz="24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spcBef>
                <a:spcPts val="52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添加删除节点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更改调度服务定义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更改参数设置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2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更改后重新启动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pulse</a:t>
            </a:r>
            <a:endParaRPr sz="2200">
              <a:latin typeface="Candara"/>
              <a:cs typeface="Candar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48071" y="1126236"/>
            <a:ext cx="3601212" cy="5471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67733" y="6366452"/>
            <a:ext cx="439229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76065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11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8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04569" y="574039"/>
            <a:ext cx="61360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Piranha</a:t>
            </a:r>
            <a:r>
              <a:rPr sz="4400" dirty="0"/>
              <a:t>结合</a:t>
            </a:r>
            <a:r>
              <a:rPr sz="4400" dirty="0">
                <a:latin typeface="Candara"/>
                <a:cs typeface="Candara"/>
              </a:rPr>
              <a:t>Kickstart</a:t>
            </a:r>
            <a:r>
              <a:rPr sz="4400" dirty="0"/>
              <a:t>定制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742" y="2067778"/>
            <a:ext cx="4130040" cy="16776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7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  <a:tab pos="2166620" algn="l"/>
              </a:tabLst>
            </a:pP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结</a:t>
            </a:r>
            <a:r>
              <a:rPr sz="2400" spc="-5" dirty="0">
                <a:solidFill>
                  <a:srgbClr val="073D86"/>
                </a:solidFill>
                <a:latin typeface="宋体"/>
                <a:cs typeface="宋体"/>
              </a:rPr>
              <a:t>合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Kickstart	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%pos</a:t>
            </a:r>
            <a:r>
              <a:rPr sz="2400" spc="5" dirty="0">
                <a:solidFill>
                  <a:srgbClr val="073D86"/>
                </a:solidFill>
                <a:latin typeface="Candara"/>
                <a:cs typeface="Candara"/>
              </a:rPr>
              <a:t>t</a:t>
            </a: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脚本定制</a:t>
            </a:r>
            <a:endParaRPr sz="24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5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预定义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修</a:t>
            </a:r>
            <a:r>
              <a:rPr sz="2200" spc="-10" dirty="0">
                <a:solidFill>
                  <a:srgbClr val="073D86"/>
                </a:solidFill>
                <a:latin typeface="宋体"/>
                <a:cs typeface="宋体"/>
              </a:rPr>
              <a:t>改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lvs.cf</a:t>
            </a:r>
            <a:endParaRPr sz="22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spcBef>
                <a:spcPts val="52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10" dirty="0">
                <a:solidFill>
                  <a:srgbClr val="073D86"/>
                </a:solidFill>
                <a:latin typeface="宋体"/>
                <a:cs typeface="宋体"/>
              </a:rPr>
              <a:t>快速</a:t>
            </a:r>
            <a:endParaRPr sz="22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31820" y="1411224"/>
            <a:ext cx="5832348" cy="504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4635" y="2564892"/>
            <a:ext cx="5398008" cy="4136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95928" y="1557527"/>
            <a:ext cx="4907280" cy="4526280"/>
          </a:xfrm>
          <a:custGeom>
            <a:avLst/>
            <a:gdLst/>
            <a:ahLst/>
            <a:cxnLst/>
            <a:rect l="l" t="t" r="r" b="b"/>
            <a:pathLst>
              <a:path w="4907280" h="4526280">
                <a:moveTo>
                  <a:pt x="0" y="4526280"/>
                </a:moveTo>
                <a:lnTo>
                  <a:pt x="4907280" y="4526280"/>
                </a:lnTo>
                <a:lnTo>
                  <a:pt x="4907280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8098" y="1542033"/>
            <a:ext cx="4325620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4445" algn="just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采用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VS/DR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模式，通过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Piranha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方式建立 演示一个典型的环境：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一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个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d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r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节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点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、两 个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realserver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节点运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行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WEB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服务。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8098" y="4439234"/>
            <a:ext cx="3332479" cy="1671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RealServerB:192.168.1.168/24</a:t>
            </a:r>
            <a:endParaRPr sz="2000">
              <a:latin typeface="Candara"/>
              <a:cs typeface="Candar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 marR="889000">
              <a:lnSpc>
                <a:spcPct val="110000"/>
              </a:lnSpc>
              <a:spcBef>
                <a:spcPts val="5"/>
              </a:spcBef>
            </a:pP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G</a:t>
            </a:r>
            <a:r>
              <a:rPr sz="2000" spc="-45" dirty="0">
                <a:solidFill>
                  <a:srgbClr val="073D86"/>
                </a:solidFill>
                <a:latin typeface="Candara"/>
                <a:cs typeface="Candara"/>
              </a:rPr>
              <a:t>A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TE</a:t>
            </a:r>
            <a:r>
              <a:rPr sz="2000" spc="-40" dirty="0">
                <a:solidFill>
                  <a:srgbClr val="073D86"/>
                </a:solidFill>
                <a:latin typeface="Candara"/>
                <a:cs typeface="Candara"/>
              </a:rPr>
              <a:t>W</a:t>
            </a:r>
            <a:r>
              <a:rPr sz="2000" spc="-50" dirty="0">
                <a:solidFill>
                  <a:srgbClr val="073D86"/>
                </a:solidFill>
                <a:latin typeface="Candara"/>
                <a:cs typeface="Candara"/>
              </a:rPr>
              <a:t>A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Y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：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192.168</a:t>
            </a:r>
            <a:r>
              <a:rPr sz="2000" spc="-15" dirty="0">
                <a:solidFill>
                  <a:srgbClr val="073D86"/>
                </a:solidFill>
                <a:latin typeface="Candara"/>
                <a:cs typeface="Candara"/>
              </a:rPr>
              <a:t>.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1</a:t>
            </a:r>
            <a:r>
              <a:rPr sz="2000" spc="-10" dirty="0">
                <a:solidFill>
                  <a:srgbClr val="073D86"/>
                </a:solidFill>
                <a:latin typeface="Candara"/>
                <a:cs typeface="Candara"/>
              </a:rPr>
              <a:t>.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1  DNS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：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192.168.1.1</a:t>
            </a:r>
            <a:endParaRPr sz="200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配置监控检测，测试节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点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移除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2042" y="2031389"/>
            <a:ext cx="459105" cy="292100"/>
          </a:xfrm>
          <a:custGeom>
            <a:avLst/>
            <a:gdLst/>
            <a:ahLst/>
            <a:cxnLst/>
            <a:rect l="l" t="t" r="r" b="b"/>
            <a:pathLst>
              <a:path w="459104" h="292100">
                <a:moveTo>
                  <a:pt x="354530" y="0"/>
                </a:moveTo>
                <a:lnTo>
                  <a:pt x="0" y="291480"/>
                </a:lnTo>
                <a:lnTo>
                  <a:pt x="138238" y="291733"/>
                </a:lnTo>
                <a:lnTo>
                  <a:pt x="191126" y="290281"/>
                </a:lnTo>
                <a:lnTo>
                  <a:pt x="242923" y="282776"/>
                </a:lnTo>
                <a:lnTo>
                  <a:pt x="292981" y="269432"/>
                </a:lnTo>
                <a:lnTo>
                  <a:pt x="340653" y="250464"/>
                </a:lnTo>
                <a:lnTo>
                  <a:pt x="385290" y="226087"/>
                </a:lnTo>
                <a:lnTo>
                  <a:pt x="426246" y="196514"/>
                </a:lnTo>
                <a:lnTo>
                  <a:pt x="452938" y="154273"/>
                </a:lnTo>
                <a:lnTo>
                  <a:pt x="458842" y="107959"/>
                </a:lnTo>
                <a:lnTo>
                  <a:pt x="444457" y="63094"/>
                </a:lnTo>
                <a:lnTo>
                  <a:pt x="410281" y="25197"/>
                </a:lnTo>
                <a:lnTo>
                  <a:pt x="369638" y="4168"/>
                </a:lnTo>
                <a:lnTo>
                  <a:pt x="354530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9395" y="1425764"/>
            <a:ext cx="646592" cy="351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9395" y="1425764"/>
            <a:ext cx="647065" cy="351155"/>
          </a:xfrm>
          <a:custGeom>
            <a:avLst/>
            <a:gdLst/>
            <a:ahLst/>
            <a:cxnLst/>
            <a:rect l="l" t="t" r="r" b="b"/>
            <a:pathLst>
              <a:path w="647064" h="351155">
                <a:moveTo>
                  <a:pt x="245434" y="351118"/>
                </a:moveTo>
                <a:lnTo>
                  <a:pt x="646592" y="132951"/>
                </a:lnTo>
                <a:lnTo>
                  <a:pt x="397864" y="0"/>
                </a:lnTo>
                <a:lnTo>
                  <a:pt x="0" y="216520"/>
                </a:lnTo>
                <a:lnTo>
                  <a:pt x="33491" y="249396"/>
                </a:lnTo>
                <a:lnTo>
                  <a:pt x="70478" y="278372"/>
                </a:lnTo>
                <a:lnTo>
                  <a:pt x="110568" y="303239"/>
                </a:lnTo>
                <a:lnTo>
                  <a:pt x="153373" y="323791"/>
                </a:lnTo>
                <a:lnTo>
                  <a:pt x="198500" y="339820"/>
                </a:lnTo>
                <a:lnTo>
                  <a:pt x="245560" y="351118"/>
                </a:lnTo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9522" y="1641651"/>
            <a:ext cx="245434" cy="68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59522" y="1641652"/>
            <a:ext cx="245745" cy="681355"/>
          </a:xfrm>
          <a:custGeom>
            <a:avLst/>
            <a:gdLst/>
            <a:ahLst/>
            <a:cxnLst/>
            <a:rect l="l" t="t" r="r" b="b"/>
            <a:pathLst>
              <a:path w="245744" h="681355">
                <a:moveTo>
                  <a:pt x="245434" y="135230"/>
                </a:moveTo>
                <a:lnTo>
                  <a:pt x="198269" y="124008"/>
                </a:lnTo>
                <a:lnTo>
                  <a:pt x="153082" y="107964"/>
                </a:lnTo>
                <a:lnTo>
                  <a:pt x="110267" y="87320"/>
                </a:lnTo>
                <a:lnTo>
                  <a:pt x="70219" y="62297"/>
                </a:lnTo>
                <a:lnTo>
                  <a:pt x="33332" y="33116"/>
                </a:lnTo>
                <a:lnTo>
                  <a:pt x="0" y="0"/>
                </a:lnTo>
                <a:lnTo>
                  <a:pt x="0" y="557002"/>
                </a:lnTo>
                <a:lnTo>
                  <a:pt x="33869" y="588275"/>
                </a:lnTo>
                <a:lnTo>
                  <a:pt x="71092" y="615604"/>
                </a:lnTo>
                <a:lnTo>
                  <a:pt x="111265" y="638783"/>
                </a:lnTo>
                <a:lnTo>
                  <a:pt x="153983" y="657605"/>
                </a:lnTo>
                <a:lnTo>
                  <a:pt x="198841" y="671861"/>
                </a:lnTo>
                <a:lnTo>
                  <a:pt x="245434" y="681344"/>
                </a:lnTo>
                <a:lnTo>
                  <a:pt x="245307" y="135230"/>
                </a:lnTo>
              </a:path>
            </a:pathLst>
          </a:custGeom>
          <a:ln w="45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4829" y="1558715"/>
            <a:ext cx="401158" cy="763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4829" y="1558715"/>
            <a:ext cx="401320" cy="763905"/>
          </a:xfrm>
          <a:custGeom>
            <a:avLst/>
            <a:gdLst/>
            <a:ahLst/>
            <a:cxnLst/>
            <a:rect l="l" t="t" r="r" b="b"/>
            <a:pathLst>
              <a:path w="401320" h="763905">
                <a:moveTo>
                  <a:pt x="0" y="218166"/>
                </a:moveTo>
                <a:lnTo>
                  <a:pt x="0" y="763647"/>
                </a:lnTo>
                <a:lnTo>
                  <a:pt x="401158" y="547633"/>
                </a:lnTo>
                <a:lnTo>
                  <a:pt x="401158" y="0"/>
                </a:lnTo>
                <a:lnTo>
                  <a:pt x="0" y="218166"/>
                </a:lnTo>
                <a:close/>
              </a:path>
            </a:pathLst>
          </a:custGeom>
          <a:ln w="45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59395" y="1425764"/>
            <a:ext cx="647065" cy="897255"/>
          </a:xfrm>
          <a:custGeom>
            <a:avLst/>
            <a:gdLst/>
            <a:ahLst/>
            <a:cxnLst/>
            <a:rect l="l" t="t" r="r" b="b"/>
            <a:pathLst>
              <a:path w="647064" h="897255">
                <a:moveTo>
                  <a:pt x="646592" y="132951"/>
                </a:moveTo>
                <a:lnTo>
                  <a:pt x="397864" y="0"/>
                </a:lnTo>
                <a:lnTo>
                  <a:pt x="0" y="216520"/>
                </a:lnTo>
                <a:lnTo>
                  <a:pt x="126" y="772890"/>
                </a:lnTo>
                <a:lnTo>
                  <a:pt x="33995" y="804163"/>
                </a:lnTo>
                <a:lnTo>
                  <a:pt x="71219" y="831492"/>
                </a:lnTo>
                <a:lnTo>
                  <a:pt x="111392" y="854671"/>
                </a:lnTo>
                <a:lnTo>
                  <a:pt x="154110" y="873492"/>
                </a:lnTo>
                <a:lnTo>
                  <a:pt x="198967" y="887748"/>
                </a:lnTo>
                <a:lnTo>
                  <a:pt x="245560" y="897231"/>
                </a:lnTo>
                <a:lnTo>
                  <a:pt x="646592" y="680584"/>
                </a:lnTo>
                <a:lnTo>
                  <a:pt x="646592" y="132951"/>
                </a:lnTo>
                <a:close/>
              </a:path>
            </a:pathLst>
          </a:custGeom>
          <a:ln w="12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2663" y="1979492"/>
            <a:ext cx="39366" cy="49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52663" y="1979493"/>
            <a:ext cx="39370" cy="49530"/>
          </a:xfrm>
          <a:custGeom>
            <a:avLst/>
            <a:gdLst/>
            <a:ahLst/>
            <a:cxnLst/>
            <a:rect l="l" t="t" r="r" b="b"/>
            <a:pathLst>
              <a:path w="39369" h="49530">
                <a:moveTo>
                  <a:pt x="37369" y="18215"/>
                </a:moveTo>
                <a:lnTo>
                  <a:pt x="32518" y="9358"/>
                </a:lnTo>
                <a:lnTo>
                  <a:pt x="25933" y="3100"/>
                </a:lnTo>
                <a:lnTo>
                  <a:pt x="18445" y="0"/>
                </a:lnTo>
                <a:lnTo>
                  <a:pt x="10887" y="615"/>
                </a:lnTo>
                <a:lnTo>
                  <a:pt x="4708" y="5007"/>
                </a:lnTo>
                <a:lnTo>
                  <a:pt x="987" y="12201"/>
                </a:lnTo>
                <a:lnTo>
                  <a:pt x="0" y="21199"/>
                </a:lnTo>
                <a:lnTo>
                  <a:pt x="2017" y="31004"/>
                </a:lnTo>
                <a:lnTo>
                  <a:pt x="6794" y="39861"/>
                </a:lnTo>
                <a:lnTo>
                  <a:pt x="13341" y="46119"/>
                </a:lnTo>
                <a:lnTo>
                  <a:pt x="20815" y="49219"/>
                </a:lnTo>
                <a:lnTo>
                  <a:pt x="28372" y="48604"/>
                </a:lnTo>
                <a:lnTo>
                  <a:pt x="34571" y="44230"/>
                </a:lnTo>
                <a:lnTo>
                  <a:pt x="38335" y="37066"/>
                </a:lnTo>
                <a:lnTo>
                  <a:pt x="39366" y="28074"/>
                </a:lnTo>
                <a:lnTo>
                  <a:pt x="37369" y="18215"/>
                </a:lnTo>
                <a:close/>
              </a:path>
            </a:pathLst>
          </a:custGeom>
          <a:ln w="4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5383" y="2088748"/>
            <a:ext cx="173459" cy="159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92466" y="1746747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5" h="100330">
                <a:moveTo>
                  <a:pt x="7095" y="0"/>
                </a:moveTo>
                <a:lnTo>
                  <a:pt x="3674" y="126"/>
                </a:lnTo>
                <a:lnTo>
                  <a:pt x="1520" y="2152"/>
                </a:lnTo>
                <a:lnTo>
                  <a:pt x="506" y="3292"/>
                </a:lnTo>
                <a:lnTo>
                  <a:pt x="0" y="4811"/>
                </a:lnTo>
                <a:lnTo>
                  <a:pt x="506" y="9876"/>
                </a:lnTo>
                <a:lnTo>
                  <a:pt x="2660" y="13041"/>
                </a:lnTo>
                <a:lnTo>
                  <a:pt x="6082" y="14941"/>
                </a:lnTo>
                <a:lnTo>
                  <a:pt x="43363" y="42730"/>
                </a:lnTo>
                <a:lnTo>
                  <a:pt x="83675" y="66317"/>
                </a:lnTo>
                <a:lnTo>
                  <a:pt x="126623" y="85488"/>
                </a:lnTo>
                <a:lnTo>
                  <a:pt x="171816" y="100030"/>
                </a:lnTo>
                <a:lnTo>
                  <a:pt x="176378" y="99017"/>
                </a:lnTo>
                <a:lnTo>
                  <a:pt x="179292" y="94712"/>
                </a:lnTo>
                <a:lnTo>
                  <a:pt x="178278" y="90533"/>
                </a:lnTo>
                <a:lnTo>
                  <a:pt x="177518" y="87494"/>
                </a:lnTo>
                <a:lnTo>
                  <a:pt x="174984" y="85215"/>
                </a:lnTo>
                <a:lnTo>
                  <a:pt x="171816" y="84455"/>
                </a:lnTo>
                <a:lnTo>
                  <a:pt x="127547" y="70505"/>
                </a:lnTo>
                <a:lnTo>
                  <a:pt x="85464" y="51961"/>
                </a:lnTo>
                <a:lnTo>
                  <a:pt x="45947" y="29025"/>
                </a:lnTo>
                <a:lnTo>
                  <a:pt x="9376" y="1899"/>
                </a:lnTo>
                <a:lnTo>
                  <a:pt x="7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92466" y="1746747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5" h="100330">
                <a:moveTo>
                  <a:pt x="6082" y="14941"/>
                </a:moveTo>
                <a:lnTo>
                  <a:pt x="43363" y="42730"/>
                </a:lnTo>
                <a:lnTo>
                  <a:pt x="83675" y="66317"/>
                </a:lnTo>
                <a:lnTo>
                  <a:pt x="126623" y="85488"/>
                </a:lnTo>
                <a:lnTo>
                  <a:pt x="171816" y="100030"/>
                </a:lnTo>
                <a:lnTo>
                  <a:pt x="176378" y="99017"/>
                </a:lnTo>
                <a:lnTo>
                  <a:pt x="179292" y="94712"/>
                </a:lnTo>
                <a:lnTo>
                  <a:pt x="178278" y="90533"/>
                </a:lnTo>
                <a:lnTo>
                  <a:pt x="177518" y="87494"/>
                </a:lnTo>
                <a:lnTo>
                  <a:pt x="174984" y="85215"/>
                </a:lnTo>
                <a:lnTo>
                  <a:pt x="171816" y="84455"/>
                </a:lnTo>
                <a:lnTo>
                  <a:pt x="127547" y="70505"/>
                </a:lnTo>
                <a:lnTo>
                  <a:pt x="85464" y="51961"/>
                </a:lnTo>
                <a:lnTo>
                  <a:pt x="45947" y="29025"/>
                </a:lnTo>
                <a:lnTo>
                  <a:pt x="9376" y="1899"/>
                </a:lnTo>
                <a:lnTo>
                  <a:pt x="7095" y="0"/>
                </a:lnTo>
                <a:lnTo>
                  <a:pt x="3674" y="126"/>
                </a:lnTo>
                <a:lnTo>
                  <a:pt x="1520" y="2152"/>
                </a:lnTo>
                <a:lnTo>
                  <a:pt x="506" y="3292"/>
                </a:lnTo>
                <a:lnTo>
                  <a:pt x="0" y="4811"/>
                </a:lnTo>
                <a:lnTo>
                  <a:pt x="126" y="6204"/>
                </a:lnTo>
                <a:lnTo>
                  <a:pt x="506" y="9876"/>
                </a:lnTo>
                <a:lnTo>
                  <a:pt x="2660" y="13041"/>
                </a:lnTo>
                <a:lnTo>
                  <a:pt x="6082" y="14941"/>
                </a:lnTo>
                <a:close/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45749" y="1795608"/>
            <a:ext cx="50491" cy="317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45749" y="1795608"/>
            <a:ext cx="50800" cy="32384"/>
          </a:xfrm>
          <a:custGeom>
            <a:avLst/>
            <a:gdLst/>
            <a:ahLst/>
            <a:cxnLst/>
            <a:rect l="l" t="t" r="r" b="b"/>
            <a:pathLst>
              <a:path w="50800" h="32385">
                <a:moveTo>
                  <a:pt x="50491" y="31035"/>
                </a:moveTo>
                <a:lnTo>
                  <a:pt x="40948" y="13109"/>
                </a:lnTo>
                <a:lnTo>
                  <a:pt x="28507" y="2530"/>
                </a:lnTo>
                <a:lnTo>
                  <a:pt x="14640" y="0"/>
                </a:lnTo>
                <a:lnTo>
                  <a:pt x="821" y="6218"/>
                </a:lnTo>
                <a:lnTo>
                  <a:pt x="0" y="14298"/>
                </a:lnTo>
                <a:lnTo>
                  <a:pt x="5272" y="21665"/>
                </a:lnTo>
                <a:lnTo>
                  <a:pt x="15699" y="27514"/>
                </a:lnTo>
                <a:lnTo>
                  <a:pt x="30344" y="31035"/>
                </a:lnTo>
                <a:lnTo>
                  <a:pt x="36933" y="31795"/>
                </a:lnTo>
                <a:lnTo>
                  <a:pt x="43902" y="31795"/>
                </a:lnTo>
                <a:lnTo>
                  <a:pt x="50491" y="31035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99182" y="1807018"/>
            <a:ext cx="165861" cy="1283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99182" y="1815628"/>
            <a:ext cx="166370" cy="95885"/>
          </a:xfrm>
          <a:custGeom>
            <a:avLst/>
            <a:gdLst/>
            <a:ahLst/>
            <a:cxnLst/>
            <a:rect l="l" t="t" r="r" b="b"/>
            <a:pathLst>
              <a:path w="166369" h="95885">
                <a:moveTo>
                  <a:pt x="0" y="0"/>
                </a:moveTo>
                <a:lnTo>
                  <a:pt x="0" y="10762"/>
                </a:lnTo>
                <a:lnTo>
                  <a:pt x="37230" y="38765"/>
                </a:lnTo>
                <a:lnTo>
                  <a:pt x="77561" y="62423"/>
                </a:lnTo>
                <a:lnTo>
                  <a:pt x="120576" y="81523"/>
                </a:lnTo>
                <a:lnTo>
                  <a:pt x="165861" y="95851"/>
                </a:lnTo>
                <a:lnTo>
                  <a:pt x="165861" y="85088"/>
                </a:lnTo>
                <a:lnTo>
                  <a:pt x="120897" y="70066"/>
                </a:lnTo>
                <a:lnTo>
                  <a:pt x="78036" y="50758"/>
                </a:lnTo>
                <a:lnTo>
                  <a:pt x="37622" y="273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99182" y="1806258"/>
            <a:ext cx="166370" cy="128905"/>
          </a:xfrm>
          <a:custGeom>
            <a:avLst/>
            <a:gdLst/>
            <a:ahLst/>
            <a:cxnLst/>
            <a:rect l="l" t="t" r="r" b="b"/>
            <a:pathLst>
              <a:path w="166369" h="128905">
                <a:moveTo>
                  <a:pt x="0" y="0"/>
                </a:moveTo>
                <a:lnTo>
                  <a:pt x="0" y="43304"/>
                </a:lnTo>
                <a:lnTo>
                  <a:pt x="37622" y="70648"/>
                </a:lnTo>
                <a:lnTo>
                  <a:pt x="78036" y="94063"/>
                </a:lnTo>
                <a:lnTo>
                  <a:pt x="120897" y="113370"/>
                </a:lnTo>
                <a:lnTo>
                  <a:pt x="165861" y="128393"/>
                </a:lnTo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99182" y="1807778"/>
            <a:ext cx="166370" cy="128905"/>
          </a:xfrm>
          <a:custGeom>
            <a:avLst/>
            <a:gdLst/>
            <a:ahLst/>
            <a:cxnLst/>
            <a:rect l="l" t="t" r="r" b="b"/>
            <a:pathLst>
              <a:path w="166369" h="128905">
                <a:moveTo>
                  <a:pt x="165861" y="128519"/>
                </a:moveTo>
                <a:lnTo>
                  <a:pt x="165861" y="85088"/>
                </a:lnTo>
                <a:lnTo>
                  <a:pt x="121040" y="69924"/>
                </a:lnTo>
                <a:lnTo>
                  <a:pt x="78226" y="50569"/>
                </a:lnTo>
                <a:lnTo>
                  <a:pt x="37765" y="27201"/>
                </a:lnTo>
                <a:lnTo>
                  <a:pt x="0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82882" y="2056840"/>
            <a:ext cx="252403" cy="2451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93398" y="2060385"/>
            <a:ext cx="241665" cy="2389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82882" y="2056966"/>
            <a:ext cx="252729" cy="245745"/>
          </a:xfrm>
          <a:custGeom>
            <a:avLst/>
            <a:gdLst/>
            <a:ahLst/>
            <a:cxnLst/>
            <a:rect l="l" t="t" r="r" b="b"/>
            <a:pathLst>
              <a:path w="252729" h="245744">
                <a:moveTo>
                  <a:pt x="252403" y="122568"/>
                </a:moveTo>
                <a:lnTo>
                  <a:pt x="242484" y="74838"/>
                </a:lnTo>
                <a:lnTo>
                  <a:pt x="215435" y="35881"/>
                </a:lnTo>
                <a:lnTo>
                  <a:pt x="175320" y="9625"/>
                </a:lnTo>
                <a:lnTo>
                  <a:pt x="126201" y="0"/>
                </a:lnTo>
                <a:lnTo>
                  <a:pt x="77082" y="9625"/>
                </a:lnTo>
                <a:lnTo>
                  <a:pt x="36967" y="35881"/>
                </a:lnTo>
                <a:lnTo>
                  <a:pt x="9918" y="74838"/>
                </a:lnTo>
                <a:lnTo>
                  <a:pt x="0" y="122568"/>
                </a:lnTo>
                <a:lnTo>
                  <a:pt x="9918" y="170298"/>
                </a:lnTo>
                <a:lnTo>
                  <a:pt x="36967" y="209255"/>
                </a:lnTo>
                <a:lnTo>
                  <a:pt x="77082" y="235511"/>
                </a:lnTo>
                <a:lnTo>
                  <a:pt x="126201" y="245137"/>
                </a:lnTo>
                <a:lnTo>
                  <a:pt x="175320" y="235511"/>
                </a:lnTo>
                <a:lnTo>
                  <a:pt x="215435" y="209255"/>
                </a:lnTo>
                <a:lnTo>
                  <a:pt x="242484" y="170298"/>
                </a:lnTo>
                <a:lnTo>
                  <a:pt x="252403" y="122568"/>
                </a:lnTo>
                <a:close/>
              </a:path>
            </a:pathLst>
          </a:custGeom>
          <a:ln w="126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3885" y="3817028"/>
            <a:ext cx="459105" cy="292100"/>
          </a:xfrm>
          <a:custGeom>
            <a:avLst/>
            <a:gdLst/>
            <a:ahLst/>
            <a:cxnLst/>
            <a:rect l="l" t="t" r="r" b="b"/>
            <a:pathLst>
              <a:path w="459104" h="292100">
                <a:moveTo>
                  <a:pt x="354530" y="0"/>
                </a:moveTo>
                <a:lnTo>
                  <a:pt x="0" y="291530"/>
                </a:lnTo>
                <a:lnTo>
                  <a:pt x="138238" y="291720"/>
                </a:lnTo>
                <a:lnTo>
                  <a:pt x="191126" y="290295"/>
                </a:lnTo>
                <a:lnTo>
                  <a:pt x="242923" y="282806"/>
                </a:lnTo>
                <a:lnTo>
                  <a:pt x="292981" y="269470"/>
                </a:lnTo>
                <a:lnTo>
                  <a:pt x="340653" y="250501"/>
                </a:lnTo>
                <a:lnTo>
                  <a:pt x="385290" y="226115"/>
                </a:lnTo>
                <a:lnTo>
                  <a:pt x="426246" y="196527"/>
                </a:lnTo>
                <a:lnTo>
                  <a:pt x="452938" y="154296"/>
                </a:lnTo>
                <a:lnTo>
                  <a:pt x="458842" y="107991"/>
                </a:lnTo>
                <a:lnTo>
                  <a:pt x="444457" y="63125"/>
                </a:lnTo>
                <a:lnTo>
                  <a:pt x="410281" y="25210"/>
                </a:lnTo>
                <a:lnTo>
                  <a:pt x="369638" y="4170"/>
                </a:lnTo>
                <a:lnTo>
                  <a:pt x="354530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31239" y="3211364"/>
            <a:ext cx="646592" cy="8972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31366" y="3427328"/>
            <a:ext cx="245745" cy="681355"/>
          </a:xfrm>
          <a:custGeom>
            <a:avLst/>
            <a:gdLst/>
            <a:ahLst/>
            <a:cxnLst/>
            <a:rect l="l" t="t" r="r" b="b"/>
            <a:pathLst>
              <a:path w="245745" h="681354">
                <a:moveTo>
                  <a:pt x="245434" y="135217"/>
                </a:moveTo>
                <a:lnTo>
                  <a:pt x="198269" y="123969"/>
                </a:lnTo>
                <a:lnTo>
                  <a:pt x="153082" y="107910"/>
                </a:lnTo>
                <a:lnTo>
                  <a:pt x="110267" y="87262"/>
                </a:lnTo>
                <a:lnTo>
                  <a:pt x="70219" y="62246"/>
                </a:lnTo>
                <a:lnTo>
                  <a:pt x="33332" y="33084"/>
                </a:lnTo>
                <a:lnTo>
                  <a:pt x="0" y="0"/>
                </a:lnTo>
                <a:lnTo>
                  <a:pt x="0" y="556927"/>
                </a:lnTo>
                <a:lnTo>
                  <a:pt x="33869" y="588240"/>
                </a:lnTo>
                <a:lnTo>
                  <a:pt x="71092" y="615593"/>
                </a:lnTo>
                <a:lnTo>
                  <a:pt x="111265" y="638782"/>
                </a:lnTo>
                <a:lnTo>
                  <a:pt x="153983" y="657604"/>
                </a:lnTo>
                <a:lnTo>
                  <a:pt x="198841" y="671855"/>
                </a:lnTo>
                <a:lnTo>
                  <a:pt x="245434" y="681331"/>
                </a:lnTo>
                <a:lnTo>
                  <a:pt x="245180" y="135217"/>
                </a:lnTo>
              </a:path>
            </a:pathLst>
          </a:custGeom>
          <a:ln w="45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76546" y="3344404"/>
            <a:ext cx="401285" cy="7636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76546" y="3344404"/>
            <a:ext cx="401320" cy="763905"/>
          </a:xfrm>
          <a:custGeom>
            <a:avLst/>
            <a:gdLst/>
            <a:ahLst/>
            <a:cxnLst/>
            <a:rect l="l" t="t" r="r" b="b"/>
            <a:pathLst>
              <a:path w="401320" h="763904">
                <a:moveTo>
                  <a:pt x="0" y="218141"/>
                </a:moveTo>
                <a:lnTo>
                  <a:pt x="0" y="763634"/>
                </a:lnTo>
                <a:lnTo>
                  <a:pt x="401285" y="547645"/>
                </a:lnTo>
                <a:lnTo>
                  <a:pt x="401285" y="0"/>
                </a:lnTo>
                <a:lnTo>
                  <a:pt x="0" y="218141"/>
                </a:lnTo>
                <a:close/>
              </a:path>
            </a:pathLst>
          </a:custGeom>
          <a:ln w="45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31239" y="3211364"/>
            <a:ext cx="647065" cy="897890"/>
          </a:xfrm>
          <a:custGeom>
            <a:avLst/>
            <a:gdLst/>
            <a:ahLst/>
            <a:cxnLst/>
            <a:rect l="l" t="t" r="r" b="b"/>
            <a:pathLst>
              <a:path w="647064" h="897889">
                <a:moveTo>
                  <a:pt x="646592" y="133027"/>
                </a:moveTo>
                <a:lnTo>
                  <a:pt x="397864" y="0"/>
                </a:lnTo>
                <a:lnTo>
                  <a:pt x="0" y="216571"/>
                </a:lnTo>
                <a:lnTo>
                  <a:pt x="126" y="772878"/>
                </a:lnTo>
                <a:lnTo>
                  <a:pt x="33995" y="804190"/>
                </a:lnTo>
                <a:lnTo>
                  <a:pt x="71219" y="831540"/>
                </a:lnTo>
                <a:lnTo>
                  <a:pt x="111392" y="854727"/>
                </a:lnTo>
                <a:lnTo>
                  <a:pt x="154110" y="873545"/>
                </a:lnTo>
                <a:lnTo>
                  <a:pt x="198967" y="887794"/>
                </a:lnTo>
                <a:lnTo>
                  <a:pt x="245560" y="897269"/>
                </a:lnTo>
                <a:lnTo>
                  <a:pt x="646592" y="680673"/>
                </a:lnTo>
                <a:lnTo>
                  <a:pt x="646592" y="133027"/>
                </a:lnTo>
                <a:close/>
              </a:path>
            </a:pathLst>
          </a:custGeom>
          <a:ln w="12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24506" y="3765147"/>
            <a:ext cx="39313" cy="492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24506" y="3765147"/>
            <a:ext cx="39370" cy="49530"/>
          </a:xfrm>
          <a:custGeom>
            <a:avLst/>
            <a:gdLst/>
            <a:ahLst/>
            <a:cxnLst/>
            <a:rect l="l" t="t" r="r" b="b"/>
            <a:pathLst>
              <a:path w="39369" h="49529">
                <a:moveTo>
                  <a:pt x="37242" y="18199"/>
                </a:moveTo>
                <a:lnTo>
                  <a:pt x="32465" y="9360"/>
                </a:lnTo>
                <a:lnTo>
                  <a:pt x="25917" y="3104"/>
                </a:lnTo>
                <a:lnTo>
                  <a:pt x="18443" y="0"/>
                </a:lnTo>
                <a:lnTo>
                  <a:pt x="10887" y="611"/>
                </a:lnTo>
                <a:lnTo>
                  <a:pt x="4708" y="4997"/>
                </a:lnTo>
                <a:lnTo>
                  <a:pt x="987" y="12183"/>
                </a:lnTo>
                <a:lnTo>
                  <a:pt x="0" y="21190"/>
                </a:lnTo>
                <a:lnTo>
                  <a:pt x="2017" y="31038"/>
                </a:lnTo>
                <a:lnTo>
                  <a:pt x="6794" y="39885"/>
                </a:lnTo>
                <a:lnTo>
                  <a:pt x="13341" y="46144"/>
                </a:lnTo>
                <a:lnTo>
                  <a:pt x="20815" y="49250"/>
                </a:lnTo>
                <a:lnTo>
                  <a:pt x="28372" y="48639"/>
                </a:lnTo>
                <a:lnTo>
                  <a:pt x="34569" y="44253"/>
                </a:lnTo>
                <a:lnTo>
                  <a:pt x="38319" y="37065"/>
                </a:lnTo>
                <a:lnTo>
                  <a:pt x="39313" y="28055"/>
                </a:lnTo>
                <a:lnTo>
                  <a:pt x="37242" y="18199"/>
                </a:lnTo>
                <a:close/>
              </a:path>
            </a:pathLst>
          </a:custGeom>
          <a:ln w="4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67226" y="3874335"/>
            <a:ext cx="173332" cy="159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64310" y="3532372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5" h="100329">
                <a:moveTo>
                  <a:pt x="7095" y="0"/>
                </a:moveTo>
                <a:lnTo>
                  <a:pt x="3547" y="139"/>
                </a:lnTo>
                <a:lnTo>
                  <a:pt x="1520" y="2228"/>
                </a:lnTo>
                <a:lnTo>
                  <a:pt x="506" y="3330"/>
                </a:lnTo>
                <a:lnTo>
                  <a:pt x="0" y="4798"/>
                </a:lnTo>
                <a:lnTo>
                  <a:pt x="126" y="6280"/>
                </a:lnTo>
                <a:lnTo>
                  <a:pt x="506" y="9876"/>
                </a:lnTo>
                <a:lnTo>
                  <a:pt x="2660" y="13079"/>
                </a:lnTo>
                <a:lnTo>
                  <a:pt x="5955" y="14903"/>
                </a:lnTo>
                <a:lnTo>
                  <a:pt x="43310" y="42719"/>
                </a:lnTo>
                <a:lnTo>
                  <a:pt x="83659" y="66312"/>
                </a:lnTo>
                <a:lnTo>
                  <a:pt x="126621" y="85473"/>
                </a:lnTo>
                <a:lnTo>
                  <a:pt x="171816" y="99992"/>
                </a:lnTo>
                <a:lnTo>
                  <a:pt x="176378" y="99029"/>
                </a:lnTo>
                <a:lnTo>
                  <a:pt x="179292" y="94788"/>
                </a:lnTo>
                <a:lnTo>
                  <a:pt x="178151" y="90520"/>
                </a:lnTo>
                <a:lnTo>
                  <a:pt x="177518" y="87532"/>
                </a:lnTo>
                <a:lnTo>
                  <a:pt x="174984" y="85202"/>
                </a:lnTo>
                <a:lnTo>
                  <a:pt x="171816" y="84519"/>
                </a:lnTo>
                <a:lnTo>
                  <a:pt x="127547" y="70522"/>
                </a:lnTo>
                <a:lnTo>
                  <a:pt x="85464" y="51952"/>
                </a:lnTo>
                <a:lnTo>
                  <a:pt x="45947" y="29014"/>
                </a:lnTo>
                <a:lnTo>
                  <a:pt x="9376" y="1911"/>
                </a:lnTo>
                <a:lnTo>
                  <a:pt x="7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64310" y="3532372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5" h="100329">
                <a:moveTo>
                  <a:pt x="5955" y="14903"/>
                </a:moveTo>
                <a:lnTo>
                  <a:pt x="43310" y="42719"/>
                </a:lnTo>
                <a:lnTo>
                  <a:pt x="83659" y="66312"/>
                </a:lnTo>
                <a:lnTo>
                  <a:pt x="126621" y="85473"/>
                </a:lnTo>
                <a:lnTo>
                  <a:pt x="171816" y="99992"/>
                </a:lnTo>
                <a:lnTo>
                  <a:pt x="176378" y="99029"/>
                </a:lnTo>
                <a:lnTo>
                  <a:pt x="179292" y="94788"/>
                </a:lnTo>
                <a:lnTo>
                  <a:pt x="178151" y="90520"/>
                </a:lnTo>
                <a:lnTo>
                  <a:pt x="177518" y="87532"/>
                </a:lnTo>
                <a:lnTo>
                  <a:pt x="174984" y="85202"/>
                </a:lnTo>
                <a:lnTo>
                  <a:pt x="171816" y="84519"/>
                </a:lnTo>
                <a:lnTo>
                  <a:pt x="127547" y="70522"/>
                </a:lnTo>
                <a:lnTo>
                  <a:pt x="85464" y="51952"/>
                </a:lnTo>
                <a:lnTo>
                  <a:pt x="45947" y="29014"/>
                </a:lnTo>
                <a:lnTo>
                  <a:pt x="9376" y="1911"/>
                </a:lnTo>
                <a:lnTo>
                  <a:pt x="7095" y="0"/>
                </a:lnTo>
                <a:lnTo>
                  <a:pt x="3547" y="139"/>
                </a:lnTo>
                <a:lnTo>
                  <a:pt x="1520" y="2228"/>
                </a:lnTo>
                <a:lnTo>
                  <a:pt x="506" y="3330"/>
                </a:lnTo>
                <a:lnTo>
                  <a:pt x="0" y="4798"/>
                </a:lnTo>
                <a:lnTo>
                  <a:pt x="126" y="6280"/>
                </a:lnTo>
                <a:lnTo>
                  <a:pt x="506" y="9876"/>
                </a:lnTo>
                <a:lnTo>
                  <a:pt x="2660" y="13079"/>
                </a:lnTo>
                <a:lnTo>
                  <a:pt x="5955" y="14903"/>
                </a:lnTo>
                <a:close/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17593" y="3581262"/>
            <a:ext cx="50491" cy="318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17593" y="3581262"/>
            <a:ext cx="50800" cy="32384"/>
          </a:xfrm>
          <a:custGeom>
            <a:avLst/>
            <a:gdLst/>
            <a:ahLst/>
            <a:cxnLst/>
            <a:rect l="l" t="t" r="r" b="b"/>
            <a:pathLst>
              <a:path w="50800" h="32385">
                <a:moveTo>
                  <a:pt x="50491" y="30969"/>
                </a:moveTo>
                <a:lnTo>
                  <a:pt x="40948" y="13104"/>
                </a:lnTo>
                <a:lnTo>
                  <a:pt x="28507" y="2538"/>
                </a:lnTo>
                <a:lnTo>
                  <a:pt x="14640" y="0"/>
                </a:lnTo>
                <a:lnTo>
                  <a:pt x="821" y="6215"/>
                </a:lnTo>
                <a:lnTo>
                  <a:pt x="0" y="14294"/>
                </a:lnTo>
                <a:lnTo>
                  <a:pt x="5272" y="21647"/>
                </a:lnTo>
                <a:lnTo>
                  <a:pt x="15699" y="27476"/>
                </a:lnTo>
                <a:lnTo>
                  <a:pt x="30344" y="30982"/>
                </a:lnTo>
                <a:lnTo>
                  <a:pt x="36933" y="31818"/>
                </a:lnTo>
                <a:lnTo>
                  <a:pt x="43902" y="31818"/>
                </a:lnTo>
                <a:lnTo>
                  <a:pt x="50491" y="30969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71025" y="3592707"/>
            <a:ext cx="165734" cy="12840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71025" y="3601216"/>
            <a:ext cx="165735" cy="96520"/>
          </a:xfrm>
          <a:custGeom>
            <a:avLst/>
            <a:gdLst/>
            <a:ahLst/>
            <a:cxnLst/>
            <a:rect l="l" t="t" r="r" b="b"/>
            <a:pathLst>
              <a:path w="165735" h="96520">
                <a:moveTo>
                  <a:pt x="0" y="0"/>
                </a:moveTo>
                <a:lnTo>
                  <a:pt x="0" y="10826"/>
                </a:lnTo>
                <a:lnTo>
                  <a:pt x="37228" y="38825"/>
                </a:lnTo>
                <a:lnTo>
                  <a:pt x="77545" y="62487"/>
                </a:lnTo>
                <a:lnTo>
                  <a:pt x="120523" y="81590"/>
                </a:lnTo>
                <a:lnTo>
                  <a:pt x="165734" y="95914"/>
                </a:lnTo>
                <a:lnTo>
                  <a:pt x="165734" y="85088"/>
                </a:lnTo>
                <a:lnTo>
                  <a:pt x="120844" y="70071"/>
                </a:lnTo>
                <a:lnTo>
                  <a:pt x="78020" y="50763"/>
                </a:lnTo>
                <a:lnTo>
                  <a:pt x="37620" y="27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71025" y="3591935"/>
            <a:ext cx="165735" cy="128905"/>
          </a:xfrm>
          <a:custGeom>
            <a:avLst/>
            <a:gdLst/>
            <a:ahLst/>
            <a:cxnLst/>
            <a:rect l="l" t="t" r="r" b="b"/>
            <a:pathLst>
              <a:path w="165735" h="128904">
                <a:moveTo>
                  <a:pt x="0" y="0"/>
                </a:moveTo>
                <a:lnTo>
                  <a:pt x="0" y="43316"/>
                </a:lnTo>
                <a:lnTo>
                  <a:pt x="37620" y="70668"/>
                </a:lnTo>
                <a:lnTo>
                  <a:pt x="78020" y="94085"/>
                </a:lnTo>
                <a:lnTo>
                  <a:pt x="120844" y="113390"/>
                </a:lnTo>
                <a:lnTo>
                  <a:pt x="165734" y="128405"/>
                </a:lnTo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71025" y="3593479"/>
            <a:ext cx="165735" cy="128905"/>
          </a:xfrm>
          <a:custGeom>
            <a:avLst/>
            <a:gdLst/>
            <a:ahLst/>
            <a:cxnLst/>
            <a:rect l="l" t="t" r="r" b="b"/>
            <a:pathLst>
              <a:path w="165735" h="128904">
                <a:moveTo>
                  <a:pt x="165734" y="128405"/>
                </a:moveTo>
                <a:lnTo>
                  <a:pt x="165734" y="85088"/>
                </a:lnTo>
                <a:lnTo>
                  <a:pt x="120986" y="69870"/>
                </a:lnTo>
                <a:lnTo>
                  <a:pt x="78210" y="50502"/>
                </a:lnTo>
                <a:lnTo>
                  <a:pt x="37763" y="27155"/>
                </a:lnTo>
                <a:lnTo>
                  <a:pt x="0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54725" y="3842503"/>
            <a:ext cx="252403" cy="2451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65242" y="3846011"/>
            <a:ext cx="241668" cy="2389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54725" y="3842605"/>
            <a:ext cx="252729" cy="245745"/>
          </a:xfrm>
          <a:custGeom>
            <a:avLst/>
            <a:gdLst/>
            <a:ahLst/>
            <a:cxnLst/>
            <a:rect l="l" t="t" r="r" b="b"/>
            <a:pathLst>
              <a:path w="252729" h="245745">
                <a:moveTo>
                  <a:pt x="252403" y="122568"/>
                </a:moveTo>
                <a:lnTo>
                  <a:pt x="242484" y="74859"/>
                </a:lnTo>
                <a:lnTo>
                  <a:pt x="215435" y="35900"/>
                </a:lnTo>
                <a:lnTo>
                  <a:pt x="175320" y="9632"/>
                </a:lnTo>
                <a:lnTo>
                  <a:pt x="126201" y="0"/>
                </a:lnTo>
                <a:lnTo>
                  <a:pt x="77082" y="9632"/>
                </a:lnTo>
                <a:lnTo>
                  <a:pt x="36967" y="35900"/>
                </a:lnTo>
                <a:lnTo>
                  <a:pt x="9918" y="74859"/>
                </a:lnTo>
                <a:lnTo>
                  <a:pt x="0" y="122568"/>
                </a:lnTo>
                <a:lnTo>
                  <a:pt x="9918" y="170284"/>
                </a:lnTo>
                <a:lnTo>
                  <a:pt x="36967" y="209248"/>
                </a:lnTo>
                <a:lnTo>
                  <a:pt x="77082" y="235517"/>
                </a:lnTo>
                <a:lnTo>
                  <a:pt x="126201" y="245149"/>
                </a:lnTo>
                <a:lnTo>
                  <a:pt x="175320" y="235517"/>
                </a:lnTo>
                <a:lnTo>
                  <a:pt x="215435" y="209248"/>
                </a:lnTo>
                <a:lnTo>
                  <a:pt x="242484" y="170284"/>
                </a:lnTo>
                <a:lnTo>
                  <a:pt x="252403" y="122568"/>
                </a:lnTo>
                <a:close/>
              </a:path>
            </a:pathLst>
          </a:custGeom>
          <a:ln w="126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9864" y="2112173"/>
            <a:ext cx="459105" cy="292100"/>
          </a:xfrm>
          <a:custGeom>
            <a:avLst/>
            <a:gdLst/>
            <a:ahLst/>
            <a:cxnLst/>
            <a:rect l="l" t="t" r="r" b="b"/>
            <a:pathLst>
              <a:path w="459105" h="292100">
                <a:moveTo>
                  <a:pt x="354479" y="0"/>
                </a:moveTo>
                <a:lnTo>
                  <a:pt x="0" y="291480"/>
                </a:lnTo>
                <a:lnTo>
                  <a:pt x="138264" y="291733"/>
                </a:lnTo>
                <a:lnTo>
                  <a:pt x="191149" y="290281"/>
                </a:lnTo>
                <a:lnTo>
                  <a:pt x="242947" y="282776"/>
                </a:lnTo>
                <a:lnTo>
                  <a:pt x="293008" y="269432"/>
                </a:lnTo>
                <a:lnTo>
                  <a:pt x="340679" y="250464"/>
                </a:lnTo>
                <a:lnTo>
                  <a:pt x="385309" y="226087"/>
                </a:lnTo>
                <a:lnTo>
                  <a:pt x="426246" y="196514"/>
                </a:lnTo>
                <a:lnTo>
                  <a:pt x="452950" y="154273"/>
                </a:lnTo>
                <a:lnTo>
                  <a:pt x="458860" y="107959"/>
                </a:lnTo>
                <a:lnTo>
                  <a:pt x="444487" y="63094"/>
                </a:lnTo>
                <a:lnTo>
                  <a:pt x="410345" y="25197"/>
                </a:lnTo>
                <a:lnTo>
                  <a:pt x="369621" y="4168"/>
                </a:lnTo>
                <a:lnTo>
                  <a:pt x="354479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7255" y="1506421"/>
            <a:ext cx="646516" cy="3512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7255" y="1506421"/>
            <a:ext cx="647065" cy="351790"/>
          </a:xfrm>
          <a:custGeom>
            <a:avLst/>
            <a:gdLst/>
            <a:ahLst/>
            <a:cxnLst/>
            <a:rect l="l" t="t" r="r" b="b"/>
            <a:pathLst>
              <a:path w="647065" h="351789">
                <a:moveTo>
                  <a:pt x="245345" y="351244"/>
                </a:moveTo>
                <a:lnTo>
                  <a:pt x="646516" y="133078"/>
                </a:lnTo>
                <a:lnTo>
                  <a:pt x="397851" y="0"/>
                </a:lnTo>
                <a:lnTo>
                  <a:pt x="0" y="216647"/>
                </a:lnTo>
                <a:lnTo>
                  <a:pt x="33470" y="249523"/>
                </a:lnTo>
                <a:lnTo>
                  <a:pt x="70441" y="278499"/>
                </a:lnTo>
                <a:lnTo>
                  <a:pt x="110522" y="303366"/>
                </a:lnTo>
                <a:lnTo>
                  <a:pt x="153320" y="323918"/>
                </a:lnTo>
                <a:lnTo>
                  <a:pt x="198443" y="339946"/>
                </a:lnTo>
                <a:lnTo>
                  <a:pt x="245497" y="351244"/>
                </a:lnTo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27407" y="1722435"/>
            <a:ext cx="245345" cy="6813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7407" y="1722435"/>
            <a:ext cx="245745" cy="681355"/>
          </a:xfrm>
          <a:custGeom>
            <a:avLst/>
            <a:gdLst/>
            <a:ahLst/>
            <a:cxnLst/>
            <a:rect l="l" t="t" r="r" b="b"/>
            <a:pathLst>
              <a:path w="245745" h="681355">
                <a:moveTo>
                  <a:pt x="245345" y="135230"/>
                </a:moveTo>
                <a:lnTo>
                  <a:pt x="198213" y="123956"/>
                </a:lnTo>
                <a:lnTo>
                  <a:pt x="153042" y="107880"/>
                </a:lnTo>
                <a:lnTo>
                  <a:pt x="110233" y="87225"/>
                </a:lnTo>
                <a:lnTo>
                  <a:pt x="70188" y="62212"/>
                </a:lnTo>
                <a:lnTo>
                  <a:pt x="33310" y="33063"/>
                </a:lnTo>
                <a:lnTo>
                  <a:pt x="0" y="0"/>
                </a:lnTo>
                <a:lnTo>
                  <a:pt x="0" y="556876"/>
                </a:lnTo>
                <a:lnTo>
                  <a:pt x="33864" y="588202"/>
                </a:lnTo>
                <a:lnTo>
                  <a:pt x="71075" y="615567"/>
                </a:lnTo>
                <a:lnTo>
                  <a:pt x="111230" y="638768"/>
                </a:lnTo>
                <a:lnTo>
                  <a:pt x="153929" y="657600"/>
                </a:lnTo>
                <a:lnTo>
                  <a:pt x="198767" y="671860"/>
                </a:lnTo>
                <a:lnTo>
                  <a:pt x="245345" y="681344"/>
                </a:lnTo>
                <a:lnTo>
                  <a:pt x="245193" y="135230"/>
                </a:lnTo>
              </a:path>
            </a:pathLst>
          </a:custGeom>
          <a:ln w="45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2601" y="1639499"/>
            <a:ext cx="401171" cy="7636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2601" y="1639499"/>
            <a:ext cx="401320" cy="763905"/>
          </a:xfrm>
          <a:custGeom>
            <a:avLst/>
            <a:gdLst/>
            <a:ahLst/>
            <a:cxnLst/>
            <a:rect l="l" t="t" r="r" b="b"/>
            <a:pathLst>
              <a:path w="401319" h="763905">
                <a:moveTo>
                  <a:pt x="0" y="218166"/>
                </a:moveTo>
                <a:lnTo>
                  <a:pt x="0" y="763647"/>
                </a:lnTo>
                <a:lnTo>
                  <a:pt x="401171" y="547633"/>
                </a:lnTo>
                <a:lnTo>
                  <a:pt x="401171" y="0"/>
                </a:lnTo>
                <a:lnTo>
                  <a:pt x="0" y="218166"/>
                </a:lnTo>
                <a:close/>
              </a:path>
            </a:pathLst>
          </a:custGeom>
          <a:ln w="45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7255" y="1506421"/>
            <a:ext cx="647065" cy="897890"/>
          </a:xfrm>
          <a:custGeom>
            <a:avLst/>
            <a:gdLst/>
            <a:ahLst/>
            <a:cxnLst/>
            <a:rect l="l" t="t" r="r" b="b"/>
            <a:pathLst>
              <a:path w="647065" h="897889">
                <a:moveTo>
                  <a:pt x="646516" y="133078"/>
                </a:moveTo>
                <a:lnTo>
                  <a:pt x="397851" y="0"/>
                </a:lnTo>
                <a:lnTo>
                  <a:pt x="0" y="216647"/>
                </a:lnTo>
                <a:lnTo>
                  <a:pt x="152" y="772890"/>
                </a:lnTo>
                <a:lnTo>
                  <a:pt x="34016" y="804216"/>
                </a:lnTo>
                <a:lnTo>
                  <a:pt x="71227" y="831581"/>
                </a:lnTo>
                <a:lnTo>
                  <a:pt x="111382" y="854782"/>
                </a:lnTo>
                <a:lnTo>
                  <a:pt x="154081" y="873614"/>
                </a:lnTo>
                <a:lnTo>
                  <a:pt x="198919" y="887874"/>
                </a:lnTo>
                <a:lnTo>
                  <a:pt x="245497" y="897358"/>
                </a:lnTo>
                <a:lnTo>
                  <a:pt x="646516" y="680711"/>
                </a:lnTo>
                <a:lnTo>
                  <a:pt x="646516" y="133078"/>
                </a:lnTo>
                <a:close/>
              </a:path>
            </a:pathLst>
          </a:custGeom>
          <a:ln w="12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20485" y="2060276"/>
            <a:ext cx="39332" cy="492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0485" y="2060276"/>
            <a:ext cx="39370" cy="49530"/>
          </a:xfrm>
          <a:custGeom>
            <a:avLst/>
            <a:gdLst/>
            <a:ahLst/>
            <a:cxnLst/>
            <a:rect l="l" t="t" r="r" b="b"/>
            <a:pathLst>
              <a:path w="39370" h="49530">
                <a:moveTo>
                  <a:pt x="37317" y="18215"/>
                </a:moveTo>
                <a:lnTo>
                  <a:pt x="32522" y="9358"/>
                </a:lnTo>
                <a:lnTo>
                  <a:pt x="25959" y="3100"/>
                </a:lnTo>
                <a:lnTo>
                  <a:pt x="18478" y="0"/>
                </a:lnTo>
                <a:lnTo>
                  <a:pt x="10924" y="615"/>
                </a:lnTo>
                <a:lnTo>
                  <a:pt x="4737" y="4989"/>
                </a:lnTo>
                <a:lnTo>
                  <a:pt x="1001" y="12153"/>
                </a:lnTo>
                <a:lnTo>
                  <a:pt x="0" y="21145"/>
                </a:lnTo>
                <a:lnTo>
                  <a:pt x="2016" y="31004"/>
                </a:lnTo>
                <a:lnTo>
                  <a:pt x="6807" y="39861"/>
                </a:lnTo>
                <a:lnTo>
                  <a:pt x="13369" y="46119"/>
                </a:lnTo>
                <a:lnTo>
                  <a:pt x="20854" y="49219"/>
                </a:lnTo>
                <a:lnTo>
                  <a:pt x="28410" y="48604"/>
                </a:lnTo>
                <a:lnTo>
                  <a:pt x="34591" y="44230"/>
                </a:lnTo>
                <a:lnTo>
                  <a:pt x="38328" y="37066"/>
                </a:lnTo>
                <a:lnTo>
                  <a:pt x="39332" y="28074"/>
                </a:lnTo>
                <a:lnTo>
                  <a:pt x="37317" y="18215"/>
                </a:lnTo>
                <a:close/>
              </a:path>
            </a:pathLst>
          </a:custGeom>
          <a:ln w="4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3242" y="2169405"/>
            <a:ext cx="173370" cy="1592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0263" y="1827530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4" h="100330">
                <a:moveTo>
                  <a:pt x="7133" y="0"/>
                </a:moveTo>
                <a:lnTo>
                  <a:pt x="3649" y="126"/>
                </a:lnTo>
                <a:lnTo>
                  <a:pt x="1596" y="2152"/>
                </a:lnTo>
                <a:lnTo>
                  <a:pt x="519" y="3292"/>
                </a:lnTo>
                <a:lnTo>
                  <a:pt x="0" y="4811"/>
                </a:lnTo>
                <a:lnTo>
                  <a:pt x="177" y="6204"/>
                </a:lnTo>
                <a:lnTo>
                  <a:pt x="532" y="9876"/>
                </a:lnTo>
                <a:lnTo>
                  <a:pt x="2724" y="13041"/>
                </a:lnTo>
                <a:lnTo>
                  <a:pt x="6056" y="14814"/>
                </a:lnTo>
                <a:lnTo>
                  <a:pt x="43376" y="42675"/>
                </a:lnTo>
                <a:lnTo>
                  <a:pt x="83716" y="66285"/>
                </a:lnTo>
                <a:lnTo>
                  <a:pt x="126669" y="85433"/>
                </a:lnTo>
                <a:lnTo>
                  <a:pt x="171829" y="99903"/>
                </a:lnTo>
                <a:lnTo>
                  <a:pt x="176403" y="99017"/>
                </a:lnTo>
                <a:lnTo>
                  <a:pt x="179279" y="94712"/>
                </a:lnTo>
                <a:lnTo>
                  <a:pt x="178253" y="90533"/>
                </a:lnTo>
                <a:lnTo>
                  <a:pt x="177531" y="87494"/>
                </a:lnTo>
                <a:lnTo>
                  <a:pt x="175034" y="85088"/>
                </a:lnTo>
                <a:lnTo>
                  <a:pt x="171829" y="84455"/>
                </a:lnTo>
                <a:lnTo>
                  <a:pt x="127590" y="70487"/>
                </a:lnTo>
                <a:lnTo>
                  <a:pt x="85499" y="51914"/>
                </a:lnTo>
                <a:lnTo>
                  <a:pt x="45960" y="28972"/>
                </a:lnTo>
                <a:lnTo>
                  <a:pt x="9376" y="1899"/>
                </a:lnTo>
                <a:lnTo>
                  <a:pt x="7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0263" y="1827530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4" h="100330">
                <a:moveTo>
                  <a:pt x="6056" y="14814"/>
                </a:moveTo>
                <a:lnTo>
                  <a:pt x="43376" y="42675"/>
                </a:lnTo>
                <a:lnTo>
                  <a:pt x="83716" y="66285"/>
                </a:lnTo>
                <a:lnTo>
                  <a:pt x="126669" y="85433"/>
                </a:lnTo>
                <a:lnTo>
                  <a:pt x="171829" y="99903"/>
                </a:lnTo>
                <a:lnTo>
                  <a:pt x="176403" y="99017"/>
                </a:lnTo>
                <a:lnTo>
                  <a:pt x="179279" y="94712"/>
                </a:lnTo>
                <a:lnTo>
                  <a:pt x="178253" y="90533"/>
                </a:lnTo>
                <a:lnTo>
                  <a:pt x="177531" y="87494"/>
                </a:lnTo>
                <a:lnTo>
                  <a:pt x="175034" y="85088"/>
                </a:lnTo>
                <a:lnTo>
                  <a:pt x="171829" y="84455"/>
                </a:lnTo>
                <a:lnTo>
                  <a:pt x="127590" y="70487"/>
                </a:lnTo>
                <a:lnTo>
                  <a:pt x="85499" y="51914"/>
                </a:lnTo>
                <a:lnTo>
                  <a:pt x="45960" y="28972"/>
                </a:lnTo>
                <a:lnTo>
                  <a:pt x="9376" y="1899"/>
                </a:lnTo>
                <a:lnTo>
                  <a:pt x="7133" y="0"/>
                </a:lnTo>
                <a:lnTo>
                  <a:pt x="3649" y="126"/>
                </a:lnTo>
                <a:lnTo>
                  <a:pt x="1596" y="2152"/>
                </a:lnTo>
                <a:lnTo>
                  <a:pt x="519" y="3292"/>
                </a:lnTo>
                <a:lnTo>
                  <a:pt x="0" y="4811"/>
                </a:lnTo>
                <a:lnTo>
                  <a:pt x="177" y="6204"/>
                </a:lnTo>
                <a:lnTo>
                  <a:pt x="532" y="9876"/>
                </a:lnTo>
                <a:lnTo>
                  <a:pt x="2724" y="13041"/>
                </a:lnTo>
                <a:lnTo>
                  <a:pt x="6056" y="14814"/>
                </a:lnTo>
                <a:close/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3584" y="1876390"/>
            <a:ext cx="50541" cy="317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3584" y="1876390"/>
            <a:ext cx="50800" cy="32384"/>
          </a:xfrm>
          <a:custGeom>
            <a:avLst/>
            <a:gdLst/>
            <a:ahLst/>
            <a:cxnLst/>
            <a:rect l="l" t="t" r="r" b="b"/>
            <a:pathLst>
              <a:path w="50800" h="32385">
                <a:moveTo>
                  <a:pt x="50541" y="30911"/>
                </a:moveTo>
                <a:lnTo>
                  <a:pt x="40953" y="13057"/>
                </a:lnTo>
                <a:lnTo>
                  <a:pt x="28497" y="2516"/>
                </a:lnTo>
                <a:lnTo>
                  <a:pt x="14630" y="0"/>
                </a:lnTo>
                <a:lnTo>
                  <a:pt x="808" y="6220"/>
                </a:lnTo>
                <a:lnTo>
                  <a:pt x="0" y="14280"/>
                </a:lnTo>
                <a:lnTo>
                  <a:pt x="5284" y="21604"/>
                </a:lnTo>
                <a:lnTo>
                  <a:pt x="15715" y="27409"/>
                </a:lnTo>
                <a:lnTo>
                  <a:pt x="30344" y="30911"/>
                </a:lnTo>
                <a:lnTo>
                  <a:pt x="36971" y="31797"/>
                </a:lnTo>
                <a:lnTo>
                  <a:pt x="43915" y="31797"/>
                </a:lnTo>
                <a:lnTo>
                  <a:pt x="50541" y="30911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7042" y="1887801"/>
            <a:ext cx="165772" cy="1283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7042" y="1896285"/>
            <a:ext cx="166370" cy="96520"/>
          </a:xfrm>
          <a:custGeom>
            <a:avLst/>
            <a:gdLst/>
            <a:ahLst/>
            <a:cxnLst/>
            <a:rect l="l" t="t" r="r" b="b"/>
            <a:pathLst>
              <a:path w="166370" h="96519">
                <a:moveTo>
                  <a:pt x="0" y="0"/>
                </a:moveTo>
                <a:lnTo>
                  <a:pt x="0" y="10889"/>
                </a:lnTo>
                <a:lnTo>
                  <a:pt x="37197" y="38892"/>
                </a:lnTo>
                <a:lnTo>
                  <a:pt x="77512" y="62550"/>
                </a:lnTo>
                <a:lnTo>
                  <a:pt x="120514" y="81650"/>
                </a:lnTo>
                <a:lnTo>
                  <a:pt x="165772" y="95978"/>
                </a:lnTo>
                <a:lnTo>
                  <a:pt x="165772" y="85088"/>
                </a:lnTo>
                <a:lnTo>
                  <a:pt x="120869" y="70066"/>
                </a:lnTo>
                <a:lnTo>
                  <a:pt x="78039" y="50758"/>
                </a:lnTo>
                <a:lnTo>
                  <a:pt x="37633" y="273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7042" y="1887042"/>
            <a:ext cx="166370" cy="128905"/>
          </a:xfrm>
          <a:custGeom>
            <a:avLst/>
            <a:gdLst/>
            <a:ahLst/>
            <a:cxnLst/>
            <a:rect l="l" t="t" r="r" b="b"/>
            <a:pathLst>
              <a:path w="166370" h="128905">
                <a:moveTo>
                  <a:pt x="0" y="0"/>
                </a:moveTo>
                <a:lnTo>
                  <a:pt x="0" y="43304"/>
                </a:lnTo>
                <a:lnTo>
                  <a:pt x="37628" y="70648"/>
                </a:lnTo>
                <a:lnTo>
                  <a:pt x="78034" y="94063"/>
                </a:lnTo>
                <a:lnTo>
                  <a:pt x="120867" y="113370"/>
                </a:lnTo>
                <a:lnTo>
                  <a:pt x="165772" y="128393"/>
                </a:lnTo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7042" y="1888561"/>
            <a:ext cx="166370" cy="128905"/>
          </a:xfrm>
          <a:custGeom>
            <a:avLst/>
            <a:gdLst/>
            <a:ahLst/>
            <a:cxnLst/>
            <a:rect l="l" t="t" r="r" b="b"/>
            <a:pathLst>
              <a:path w="166370" h="128905">
                <a:moveTo>
                  <a:pt x="165772" y="128393"/>
                </a:moveTo>
                <a:lnTo>
                  <a:pt x="165772" y="85088"/>
                </a:lnTo>
                <a:lnTo>
                  <a:pt x="120972" y="69870"/>
                </a:lnTo>
                <a:lnTo>
                  <a:pt x="78191" y="50521"/>
                </a:lnTo>
                <a:lnTo>
                  <a:pt x="37758" y="27183"/>
                </a:lnTo>
                <a:lnTo>
                  <a:pt x="0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8835" y="2449743"/>
            <a:ext cx="89535" cy="43815"/>
          </a:xfrm>
          <a:custGeom>
            <a:avLst/>
            <a:gdLst/>
            <a:ahLst/>
            <a:cxnLst/>
            <a:rect l="l" t="t" r="r" b="b"/>
            <a:pathLst>
              <a:path w="89534" h="43814">
                <a:moveTo>
                  <a:pt x="64608" y="0"/>
                </a:moveTo>
                <a:lnTo>
                  <a:pt x="0" y="36719"/>
                </a:lnTo>
                <a:lnTo>
                  <a:pt x="19519" y="42259"/>
                </a:lnTo>
                <a:lnTo>
                  <a:pt x="39563" y="43715"/>
                </a:lnTo>
                <a:lnTo>
                  <a:pt x="59433" y="41135"/>
                </a:lnTo>
                <a:lnTo>
                  <a:pt x="78432" y="34567"/>
                </a:lnTo>
                <a:lnTo>
                  <a:pt x="85971" y="30768"/>
                </a:lnTo>
                <a:lnTo>
                  <a:pt x="88961" y="22031"/>
                </a:lnTo>
                <a:lnTo>
                  <a:pt x="85122" y="14941"/>
                </a:lnTo>
                <a:lnTo>
                  <a:pt x="84552" y="13928"/>
                </a:lnTo>
                <a:lnTo>
                  <a:pt x="83868" y="12915"/>
                </a:lnTo>
                <a:lnTo>
                  <a:pt x="83057" y="12028"/>
                </a:lnTo>
                <a:lnTo>
                  <a:pt x="64608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5158" y="2344015"/>
            <a:ext cx="158377" cy="843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8835" y="2429104"/>
            <a:ext cx="64608" cy="573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8835" y="2429104"/>
            <a:ext cx="64769" cy="57785"/>
          </a:xfrm>
          <a:custGeom>
            <a:avLst/>
            <a:gdLst/>
            <a:ahLst/>
            <a:cxnLst/>
            <a:rect l="l" t="t" r="r" b="b"/>
            <a:pathLst>
              <a:path w="64769" h="57785">
                <a:moveTo>
                  <a:pt x="0" y="57359"/>
                </a:moveTo>
                <a:lnTo>
                  <a:pt x="0" y="41404"/>
                </a:lnTo>
                <a:lnTo>
                  <a:pt x="64608" y="0"/>
                </a:lnTo>
                <a:lnTo>
                  <a:pt x="64608" y="20639"/>
                </a:lnTo>
                <a:lnTo>
                  <a:pt x="0" y="57359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0228" y="2349839"/>
            <a:ext cx="203214" cy="12066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0228" y="2349839"/>
            <a:ext cx="203835" cy="121285"/>
          </a:xfrm>
          <a:custGeom>
            <a:avLst/>
            <a:gdLst/>
            <a:ahLst/>
            <a:cxnLst/>
            <a:rect l="l" t="t" r="r" b="b"/>
            <a:pathLst>
              <a:path w="203834" h="121285">
                <a:moveTo>
                  <a:pt x="0" y="42417"/>
                </a:moveTo>
                <a:lnTo>
                  <a:pt x="62251" y="0"/>
                </a:lnTo>
                <a:lnTo>
                  <a:pt x="203214" y="79264"/>
                </a:lnTo>
                <a:lnTo>
                  <a:pt x="138606" y="120669"/>
                </a:lnTo>
                <a:lnTo>
                  <a:pt x="0" y="42417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78313" y="2210810"/>
            <a:ext cx="264883" cy="1504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8313" y="2210810"/>
            <a:ext cx="265430" cy="150495"/>
          </a:xfrm>
          <a:custGeom>
            <a:avLst/>
            <a:gdLst/>
            <a:ahLst/>
            <a:cxnLst/>
            <a:rect l="l" t="t" r="r" b="b"/>
            <a:pathLst>
              <a:path w="265430" h="150494">
                <a:moveTo>
                  <a:pt x="136845" y="150424"/>
                </a:moveTo>
                <a:lnTo>
                  <a:pt x="264883" y="78124"/>
                </a:lnTo>
                <a:lnTo>
                  <a:pt x="127443" y="0"/>
                </a:lnTo>
                <a:lnTo>
                  <a:pt x="0" y="73566"/>
                </a:lnTo>
                <a:lnTo>
                  <a:pt x="30353" y="98858"/>
                </a:lnTo>
                <a:lnTo>
                  <a:pt x="63542" y="120257"/>
                </a:lnTo>
                <a:lnTo>
                  <a:pt x="99171" y="137525"/>
                </a:lnTo>
                <a:lnTo>
                  <a:pt x="136845" y="150424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24548" y="2195489"/>
            <a:ext cx="26900" cy="143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24548" y="2195489"/>
            <a:ext cx="27305" cy="144145"/>
          </a:xfrm>
          <a:custGeom>
            <a:avLst/>
            <a:gdLst/>
            <a:ahLst/>
            <a:cxnLst/>
            <a:rect l="l" t="t" r="r" b="b"/>
            <a:pathLst>
              <a:path w="27305" h="144144">
                <a:moveTo>
                  <a:pt x="0" y="143967"/>
                </a:moveTo>
                <a:lnTo>
                  <a:pt x="0" y="15321"/>
                </a:lnTo>
                <a:lnTo>
                  <a:pt x="26900" y="0"/>
                </a:lnTo>
                <a:lnTo>
                  <a:pt x="25848" y="122188"/>
                </a:lnTo>
                <a:lnTo>
                  <a:pt x="0" y="143967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50396" y="2189031"/>
            <a:ext cx="50505" cy="11598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50396" y="2189032"/>
            <a:ext cx="50800" cy="116205"/>
          </a:xfrm>
          <a:custGeom>
            <a:avLst/>
            <a:gdLst/>
            <a:ahLst/>
            <a:cxnLst/>
            <a:rect l="l" t="t" r="r" b="b"/>
            <a:pathLst>
              <a:path w="50800" h="116205">
                <a:moveTo>
                  <a:pt x="950" y="18486"/>
                </a:moveTo>
                <a:lnTo>
                  <a:pt x="50505" y="0"/>
                </a:lnTo>
                <a:lnTo>
                  <a:pt x="50505" y="75718"/>
                </a:lnTo>
                <a:lnTo>
                  <a:pt x="0" y="115984"/>
                </a:lnTo>
                <a:lnTo>
                  <a:pt x="950" y="18486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70519" y="2138510"/>
            <a:ext cx="130382" cy="6900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70519" y="2138510"/>
            <a:ext cx="130810" cy="69215"/>
          </a:xfrm>
          <a:custGeom>
            <a:avLst/>
            <a:gdLst/>
            <a:ahLst/>
            <a:cxnLst/>
            <a:rect l="l" t="t" r="r" b="b"/>
            <a:pathLst>
              <a:path w="130809" h="69214">
                <a:moveTo>
                  <a:pt x="80827" y="69008"/>
                </a:moveTo>
                <a:lnTo>
                  <a:pt x="80928" y="56979"/>
                </a:lnTo>
                <a:lnTo>
                  <a:pt x="0" y="11395"/>
                </a:lnTo>
                <a:lnTo>
                  <a:pt x="41116" y="0"/>
                </a:lnTo>
                <a:lnTo>
                  <a:pt x="130382" y="50521"/>
                </a:lnTo>
                <a:lnTo>
                  <a:pt x="80827" y="69008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5158" y="2288935"/>
            <a:ext cx="128038" cy="1275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5158" y="2288935"/>
            <a:ext cx="128270" cy="127635"/>
          </a:xfrm>
          <a:custGeom>
            <a:avLst/>
            <a:gdLst/>
            <a:ahLst/>
            <a:cxnLst/>
            <a:rect l="l" t="t" r="r" b="b"/>
            <a:pathLst>
              <a:path w="128269" h="127635">
                <a:moveTo>
                  <a:pt x="0" y="72300"/>
                </a:moveTo>
                <a:lnTo>
                  <a:pt x="128038" y="0"/>
                </a:lnTo>
                <a:lnTo>
                  <a:pt x="128038" y="55079"/>
                </a:lnTo>
                <a:lnTo>
                  <a:pt x="0" y="127506"/>
                </a:lnTo>
                <a:lnTo>
                  <a:pt x="0" y="72300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09433" y="2133825"/>
            <a:ext cx="142014" cy="7698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09433" y="2133825"/>
            <a:ext cx="142240" cy="77470"/>
          </a:xfrm>
          <a:custGeom>
            <a:avLst/>
            <a:gdLst/>
            <a:ahLst/>
            <a:cxnLst/>
            <a:rect l="l" t="t" r="r" b="b"/>
            <a:pathLst>
              <a:path w="142240" h="77469">
                <a:moveTo>
                  <a:pt x="0" y="12662"/>
                </a:moveTo>
                <a:lnTo>
                  <a:pt x="32893" y="0"/>
                </a:lnTo>
                <a:lnTo>
                  <a:pt x="61162" y="16080"/>
                </a:lnTo>
                <a:lnTo>
                  <a:pt x="142014" y="61790"/>
                </a:lnTo>
                <a:lnTo>
                  <a:pt x="115114" y="76985"/>
                </a:lnTo>
                <a:lnTo>
                  <a:pt x="83890" y="65349"/>
                </a:lnTo>
                <a:lnTo>
                  <a:pt x="54140" y="50663"/>
                </a:lnTo>
                <a:lnTo>
                  <a:pt x="26099" y="33057"/>
                </a:lnTo>
                <a:lnTo>
                  <a:pt x="0" y="1266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0228" y="2392257"/>
            <a:ext cx="138606" cy="9420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80228" y="2392257"/>
            <a:ext cx="139065" cy="94615"/>
          </a:xfrm>
          <a:custGeom>
            <a:avLst/>
            <a:gdLst/>
            <a:ahLst/>
            <a:cxnLst/>
            <a:rect l="l" t="t" r="r" b="b"/>
            <a:pathLst>
              <a:path w="139065" h="94614">
                <a:moveTo>
                  <a:pt x="0" y="0"/>
                </a:moveTo>
                <a:lnTo>
                  <a:pt x="138606" y="78251"/>
                </a:lnTo>
                <a:lnTo>
                  <a:pt x="138606" y="94205"/>
                </a:lnTo>
                <a:lnTo>
                  <a:pt x="0" y="1608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5319" y="2357816"/>
            <a:ext cx="170180" cy="102235"/>
          </a:xfrm>
          <a:custGeom>
            <a:avLst/>
            <a:gdLst/>
            <a:ahLst/>
            <a:cxnLst/>
            <a:rect l="l" t="t" r="r" b="b"/>
            <a:pathLst>
              <a:path w="170180" h="102235">
                <a:moveTo>
                  <a:pt x="121716" y="90913"/>
                </a:moveTo>
                <a:lnTo>
                  <a:pt x="113251" y="96358"/>
                </a:lnTo>
                <a:lnTo>
                  <a:pt x="123413" y="102182"/>
                </a:lnTo>
                <a:lnTo>
                  <a:pt x="131878" y="96864"/>
                </a:lnTo>
                <a:lnTo>
                  <a:pt x="121716" y="90913"/>
                </a:lnTo>
                <a:close/>
              </a:path>
              <a:path w="170180" h="102235">
                <a:moveTo>
                  <a:pt x="134298" y="82683"/>
                </a:moveTo>
                <a:lnTo>
                  <a:pt x="125834" y="88127"/>
                </a:lnTo>
                <a:lnTo>
                  <a:pt x="135996" y="93952"/>
                </a:lnTo>
                <a:lnTo>
                  <a:pt x="144460" y="88634"/>
                </a:lnTo>
                <a:lnTo>
                  <a:pt x="134298" y="82683"/>
                </a:lnTo>
                <a:close/>
              </a:path>
              <a:path w="170180" h="102235">
                <a:moveTo>
                  <a:pt x="102836" y="79897"/>
                </a:moveTo>
                <a:lnTo>
                  <a:pt x="94372" y="85342"/>
                </a:lnTo>
                <a:lnTo>
                  <a:pt x="104534" y="91166"/>
                </a:lnTo>
                <a:lnTo>
                  <a:pt x="112998" y="85721"/>
                </a:lnTo>
                <a:lnTo>
                  <a:pt x="102836" y="79897"/>
                </a:lnTo>
                <a:close/>
              </a:path>
              <a:path w="170180" h="102235">
                <a:moveTo>
                  <a:pt x="146880" y="74452"/>
                </a:moveTo>
                <a:lnTo>
                  <a:pt x="138416" y="79897"/>
                </a:lnTo>
                <a:lnTo>
                  <a:pt x="148578" y="85721"/>
                </a:lnTo>
                <a:lnTo>
                  <a:pt x="157042" y="80403"/>
                </a:lnTo>
                <a:lnTo>
                  <a:pt x="146880" y="74452"/>
                </a:lnTo>
                <a:close/>
              </a:path>
              <a:path w="170180" h="102235">
                <a:moveTo>
                  <a:pt x="115418" y="71667"/>
                </a:moveTo>
                <a:lnTo>
                  <a:pt x="106954" y="77111"/>
                </a:lnTo>
                <a:lnTo>
                  <a:pt x="117116" y="82936"/>
                </a:lnTo>
                <a:lnTo>
                  <a:pt x="125593" y="77491"/>
                </a:lnTo>
                <a:lnTo>
                  <a:pt x="115418" y="71667"/>
                </a:lnTo>
                <a:close/>
              </a:path>
              <a:path w="170180" h="102235">
                <a:moveTo>
                  <a:pt x="46223" y="46722"/>
                </a:moveTo>
                <a:lnTo>
                  <a:pt x="37746" y="52167"/>
                </a:lnTo>
                <a:lnTo>
                  <a:pt x="85654" y="80150"/>
                </a:lnTo>
                <a:lnTo>
                  <a:pt x="94131" y="74706"/>
                </a:lnTo>
                <a:lnTo>
                  <a:pt x="46223" y="46722"/>
                </a:lnTo>
                <a:close/>
              </a:path>
              <a:path w="170180" h="102235">
                <a:moveTo>
                  <a:pt x="159462" y="66222"/>
                </a:moveTo>
                <a:lnTo>
                  <a:pt x="150998" y="71667"/>
                </a:lnTo>
                <a:lnTo>
                  <a:pt x="161160" y="77491"/>
                </a:lnTo>
                <a:lnTo>
                  <a:pt x="169624" y="72173"/>
                </a:lnTo>
                <a:lnTo>
                  <a:pt x="159462" y="66222"/>
                </a:lnTo>
                <a:close/>
              </a:path>
              <a:path w="170180" h="102235">
                <a:moveTo>
                  <a:pt x="128013" y="63436"/>
                </a:moveTo>
                <a:lnTo>
                  <a:pt x="119536" y="68881"/>
                </a:lnTo>
                <a:lnTo>
                  <a:pt x="129698" y="74706"/>
                </a:lnTo>
                <a:lnTo>
                  <a:pt x="138175" y="69261"/>
                </a:lnTo>
                <a:lnTo>
                  <a:pt x="128013" y="63436"/>
                </a:lnTo>
                <a:close/>
              </a:path>
              <a:path w="170180" h="102235">
                <a:moveTo>
                  <a:pt x="96551" y="60651"/>
                </a:moveTo>
                <a:lnTo>
                  <a:pt x="88087" y="65969"/>
                </a:lnTo>
                <a:lnTo>
                  <a:pt x="98249" y="71920"/>
                </a:lnTo>
                <a:lnTo>
                  <a:pt x="106713" y="66475"/>
                </a:lnTo>
                <a:lnTo>
                  <a:pt x="96551" y="60651"/>
                </a:lnTo>
                <a:close/>
              </a:path>
              <a:path w="170180" h="102235">
                <a:moveTo>
                  <a:pt x="140595" y="55206"/>
                </a:moveTo>
                <a:lnTo>
                  <a:pt x="132118" y="60651"/>
                </a:lnTo>
                <a:lnTo>
                  <a:pt x="142280" y="66475"/>
                </a:lnTo>
                <a:lnTo>
                  <a:pt x="150757" y="61031"/>
                </a:lnTo>
                <a:lnTo>
                  <a:pt x="140595" y="55206"/>
                </a:lnTo>
                <a:close/>
              </a:path>
              <a:path w="170180" h="102235">
                <a:moveTo>
                  <a:pt x="109133" y="52420"/>
                </a:moveTo>
                <a:lnTo>
                  <a:pt x="100669" y="57738"/>
                </a:lnTo>
                <a:lnTo>
                  <a:pt x="110831" y="63690"/>
                </a:lnTo>
                <a:lnTo>
                  <a:pt x="119295" y="58245"/>
                </a:lnTo>
                <a:lnTo>
                  <a:pt x="109133" y="52420"/>
                </a:lnTo>
                <a:close/>
              </a:path>
              <a:path w="170180" h="102235">
                <a:moveTo>
                  <a:pt x="77672" y="49508"/>
                </a:moveTo>
                <a:lnTo>
                  <a:pt x="69208" y="54953"/>
                </a:lnTo>
                <a:lnTo>
                  <a:pt x="79370" y="60777"/>
                </a:lnTo>
                <a:lnTo>
                  <a:pt x="87834" y="55459"/>
                </a:lnTo>
                <a:lnTo>
                  <a:pt x="77672" y="49508"/>
                </a:lnTo>
                <a:close/>
              </a:path>
              <a:path w="170180" h="102235">
                <a:moveTo>
                  <a:pt x="121716" y="44190"/>
                </a:moveTo>
                <a:lnTo>
                  <a:pt x="113251" y="49508"/>
                </a:lnTo>
                <a:lnTo>
                  <a:pt x="123413" y="55459"/>
                </a:lnTo>
                <a:lnTo>
                  <a:pt x="131878" y="50015"/>
                </a:lnTo>
                <a:lnTo>
                  <a:pt x="121716" y="44190"/>
                </a:lnTo>
                <a:close/>
              </a:path>
              <a:path w="170180" h="102235">
                <a:moveTo>
                  <a:pt x="90254" y="41278"/>
                </a:moveTo>
                <a:lnTo>
                  <a:pt x="81790" y="46722"/>
                </a:lnTo>
                <a:lnTo>
                  <a:pt x="91952" y="52547"/>
                </a:lnTo>
                <a:lnTo>
                  <a:pt x="100429" y="47229"/>
                </a:lnTo>
                <a:lnTo>
                  <a:pt x="90254" y="41278"/>
                </a:lnTo>
                <a:close/>
              </a:path>
              <a:path w="170180" h="102235">
                <a:moveTo>
                  <a:pt x="58805" y="38492"/>
                </a:moveTo>
                <a:lnTo>
                  <a:pt x="50328" y="43937"/>
                </a:lnTo>
                <a:lnTo>
                  <a:pt x="60490" y="49761"/>
                </a:lnTo>
                <a:lnTo>
                  <a:pt x="68967" y="44317"/>
                </a:lnTo>
                <a:lnTo>
                  <a:pt x="58805" y="38492"/>
                </a:lnTo>
                <a:close/>
              </a:path>
              <a:path w="170180" h="102235">
                <a:moveTo>
                  <a:pt x="27343" y="35706"/>
                </a:moveTo>
                <a:lnTo>
                  <a:pt x="18879" y="41151"/>
                </a:lnTo>
                <a:lnTo>
                  <a:pt x="29041" y="46976"/>
                </a:lnTo>
                <a:lnTo>
                  <a:pt x="37505" y="41531"/>
                </a:lnTo>
                <a:lnTo>
                  <a:pt x="27343" y="35706"/>
                </a:lnTo>
                <a:close/>
              </a:path>
              <a:path w="170180" h="102235">
                <a:moveTo>
                  <a:pt x="102849" y="33047"/>
                </a:moveTo>
                <a:lnTo>
                  <a:pt x="94372" y="38492"/>
                </a:lnTo>
                <a:lnTo>
                  <a:pt x="104534" y="44317"/>
                </a:lnTo>
                <a:lnTo>
                  <a:pt x="113011" y="38999"/>
                </a:lnTo>
                <a:lnTo>
                  <a:pt x="102849" y="33047"/>
                </a:lnTo>
                <a:close/>
              </a:path>
              <a:path w="170180" h="102235">
                <a:moveTo>
                  <a:pt x="71387" y="30262"/>
                </a:moveTo>
                <a:lnTo>
                  <a:pt x="62923" y="35706"/>
                </a:lnTo>
                <a:lnTo>
                  <a:pt x="73085" y="41531"/>
                </a:lnTo>
                <a:lnTo>
                  <a:pt x="81549" y="36086"/>
                </a:lnTo>
                <a:lnTo>
                  <a:pt x="71387" y="30262"/>
                </a:lnTo>
                <a:close/>
              </a:path>
              <a:path w="170180" h="102235">
                <a:moveTo>
                  <a:pt x="39925" y="27476"/>
                </a:moveTo>
                <a:lnTo>
                  <a:pt x="31461" y="32921"/>
                </a:lnTo>
                <a:lnTo>
                  <a:pt x="41623" y="38745"/>
                </a:lnTo>
                <a:lnTo>
                  <a:pt x="50087" y="33301"/>
                </a:lnTo>
                <a:lnTo>
                  <a:pt x="39925" y="27476"/>
                </a:lnTo>
                <a:close/>
              </a:path>
              <a:path w="170180" h="102235">
                <a:moveTo>
                  <a:pt x="8464" y="24690"/>
                </a:moveTo>
                <a:lnTo>
                  <a:pt x="0" y="30009"/>
                </a:lnTo>
                <a:lnTo>
                  <a:pt x="10162" y="35960"/>
                </a:lnTo>
                <a:lnTo>
                  <a:pt x="18638" y="30515"/>
                </a:lnTo>
                <a:lnTo>
                  <a:pt x="8464" y="24690"/>
                </a:lnTo>
                <a:close/>
              </a:path>
              <a:path w="170180" h="102235">
                <a:moveTo>
                  <a:pt x="83969" y="22031"/>
                </a:moveTo>
                <a:lnTo>
                  <a:pt x="75505" y="27476"/>
                </a:lnTo>
                <a:lnTo>
                  <a:pt x="85667" y="33301"/>
                </a:lnTo>
                <a:lnTo>
                  <a:pt x="94131" y="27856"/>
                </a:lnTo>
                <a:lnTo>
                  <a:pt x="83969" y="22031"/>
                </a:lnTo>
                <a:close/>
              </a:path>
              <a:path w="170180" h="102235">
                <a:moveTo>
                  <a:pt x="52507" y="19246"/>
                </a:moveTo>
                <a:lnTo>
                  <a:pt x="44043" y="24690"/>
                </a:lnTo>
                <a:lnTo>
                  <a:pt x="54205" y="30515"/>
                </a:lnTo>
                <a:lnTo>
                  <a:pt x="62669" y="25070"/>
                </a:lnTo>
                <a:lnTo>
                  <a:pt x="52507" y="19246"/>
                </a:lnTo>
                <a:close/>
              </a:path>
              <a:path w="170180" h="102235">
                <a:moveTo>
                  <a:pt x="21058" y="16460"/>
                </a:moveTo>
                <a:lnTo>
                  <a:pt x="12582" y="21778"/>
                </a:lnTo>
                <a:lnTo>
                  <a:pt x="22744" y="27729"/>
                </a:lnTo>
                <a:lnTo>
                  <a:pt x="31220" y="22285"/>
                </a:lnTo>
                <a:lnTo>
                  <a:pt x="21058" y="16460"/>
                </a:lnTo>
                <a:close/>
              </a:path>
              <a:path w="170180" h="102235">
                <a:moveTo>
                  <a:pt x="65090" y="11015"/>
                </a:moveTo>
                <a:lnTo>
                  <a:pt x="56625" y="16460"/>
                </a:lnTo>
                <a:lnTo>
                  <a:pt x="66787" y="22285"/>
                </a:lnTo>
                <a:lnTo>
                  <a:pt x="75264" y="16840"/>
                </a:lnTo>
                <a:lnTo>
                  <a:pt x="65090" y="11015"/>
                </a:lnTo>
                <a:close/>
              </a:path>
              <a:path w="170180" h="102235">
                <a:moveTo>
                  <a:pt x="33641" y="8230"/>
                </a:moveTo>
                <a:lnTo>
                  <a:pt x="25164" y="13548"/>
                </a:lnTo>
                <a:lnTo>
                  <a:pt x="35326" y="19499"/>
                </a:lnTo>
                <a:lnTo>
                  <a:pt x="43803" y="14054"/>
                </a:lnTo>
                <a:lnTo>
                  <a:pt x="33641" y="8230"/>
                </a:lnTo>
                <a:close/>
              </a:path>
              <a:path w="170180" h="102235">
                <a:moveTo>
                  <a:pt x="46223" y="0"/>
                </a:moveTo>
                <a:lnTo>
                  <a:pt x="37759" y="5318"/>
                </a:lnTo>
                <a:lnTo>
                  <a:pt x="47908" y="11269"/>
                </a:lnTo>
                <a:lnTo>
                  <a:pt x="56385" y="5824"/>
                </a:lnTo>
                <a:lnTo>
                  <a:pt x="462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95319" y="2363135"/>
            <a:ext cx="170180" cy="99695"/>
          </a:xfrm>
          <a:custGeom>
            <a:avLst/>
            <a:gdLst/>
            <a:ahLst/>
            <a:cxnLst/>
            <a:rect l="l" t="t" r="r" b="b"/>
            <a:pathLst>
              <a:path w="170180" h="99694">
                <a:moveTo>
                  <a:pt x="37759" y="0"/>
                </a:moveTo>
                <a:lnTo>
                  <a:pt x="37759" y="2405"/>
                </a:lnTo>
                <a:lnTo>
                  <a:pt x="47921" y="8230"/>
                </a:lnTo>
                <a:lnTo>
                  <a:pt x="47921" y="5951"/>
                </a:lnTo>
                <a:lnTo>
                  <a:pt x="37759" y="0"/>
                </a:lnTo>
                <a:close/>
              </a:path>
              <a:path w="170180" h="99694">
                <a:moveTo>
                  <a:pt x="56385" y="506"/>
                </a:moveTo>
                <a:lnTo>
                  <a:pt x="47921" y="5951"/>
                </a:lnTo>
                <a:lnTo>
                  <a:pt x="47921" y="8230"/>
                </a:lnTo>
                <a:lnTo>
                  <a:pt x="56385" y="2785"/>
                </a:lnTo>
                <a:lnTo>
                  <a:pt x="56385" y="506"/>
                </a:lnTo>
                <a:close/>
              </a:path>
              <a:path w="170180" h="99694">
                <a:moveTo>
                  <a:pt x="56625" y="11142"/>
                </a:moveTo>
                <a:lnTo>
                  <a:pt x="56625" y="13421"/>
                </a:lnTo>
                <a:lnTo>
                  <a:pt x="66787" y="19372"/>
                </a:lnTo>
                <a:lnTo>
                  <a:pt x="66787" y="16967"/>
                </a:lnTo>
                <a:lnTo>
                  <a:pt x="56625" y="11142"/>
                </a:lnTo>
                <a:close/>
              </a:path>
              <a:path w="170180" h="99694">
                <a:moveTo>
                  <a:pt x="75264" y="11522"/>
                </a:moveTo>
                <a:lnTo>
                  <a:pt x="66787" y="16967"/>
                </a:lnTo>
                <a:lnTo>
                  <a:pt x="66787" y="19246"/>
                </a:lnTo>
                <a:lnTo>
                  <a:pt x="75264" y="13928"/>
                </a:lnTo>
                <a:lnTo>
                  <a:pt x="75264" y="11522"/>
                </a:lnTo>
                <a:close/>
              </a:path>
              <a:path w="170180" h="99694">
                <a:moveTo>
                  <a:pt x="75505" y="22158"/>
                </a:moveTo>
                <a:lnTo>
                  <a:pt x="75505" y="24437"/>
                </a:lnTo>
                <a:lnTo>
                  <a:pt x="85667" y="30388"/>
                </a:lnTo>
                <a:lnTo>
                  <a:pt x="85667" y="27983"/>
                </a:lnTo>
                <a:lnTo>
                  <a:pt x="75505" y="22158"/>
                </a:lnTo>
                <a:close/>
              </a:path>
              <a:path w="170180" h="99694">
                <a:moveTo>
                  <a:pt x="94131" y="22538"/>
                </a:moveTo>
                <a:lnTo>
                  <a:pt x="85667" y="27983"/>
                </a:lnTo>
                <a:lnTo>
                  <a:pt x="85667" y="30388"/>
                </a:lnTo>
                <a:lnTo>
                  <a:pt x="94131" y="24944"/>
                </a:lnTo>
                <a:lnTo>
                  <a:pt x="94131" y="22538"/>
                </a:lnTo>
                <a:close/>
              </a:path>
              <a:path w="170180" h="99694">
                <a:moveTo>
                  <a:pt x="94372" y="33174"/>
                </a:moveTo>
                <a:lnTo>
                  <a:pt x="94372" y="35580"/>
                </a:lnTo>
                <a:lnTo>
                  <a:pt x="104534" y="41404"/>
                </a:lnTo>
                <a:lnTo>
                  <a:pt x="104534" y="38999"/>
                </a:lnTo>
                <a:lnTo>
                  <a:pt x="94372" y="33174"/>
                </a:lnTo>
                <a:close/>
              </a:path>
              <a:path w="170180" h="99694">
                <a:moveTo>
                  <a:pt x="113011" y="33681"/>
                </a:moveTo>
                <a:lnTo>
                  <a:pt x="104534" y="38999"/>
                </a:lnTo>
                <a:lnTo>
                  <a:pt x="104534" y="41404"/>
                </a:lnTo>
                <a:lnTo>
                  <a:pt x="113011" y="35960"/>
                </a:lnTo>
                <a:lnTo>
                  <a:pt x="113011" y="33681"/>
                </a:lnTo>
                <a:close/>
              </a:path>
              <a:path w="170180" h="99694">
                <a:moveTo>
                  <a:pt x="113251" y="44190"/>
                </a:moveTo>
                <a:lnTo>
                  <a:pt x="113251" y="46596"/>
                </a:lnTo>
                <a:lnTo>
                  <a:pt x="123413" y="52420"/>
                </a:lnTo>
                <a:lnTo>
                  <a:pt x="123413" y="50141"/>
                </a:lnTo>
                <a:lnTo>
                  <a:pt x="113251" y="44190"/>
                </a:lnTo>
                <a:close/>
              </a:path>
              <a:path w="170180" h="99694">
                <a:moveTo>
                  <a:pt x="131878" y="44696"/>
                </a:moveTo>
                <a:lnTo>
                  <a:pt x="123413" y="50141"/>
                </a:lnTo>
                <a:lnTo>
                  <a:pt x="123413" y="52420"/>
                </a:lnTo>
                <a:lnTo>
                  <a:pt x="131878" y="47102"/>
                </a:lnTo>
                <a:lnTo>
                  <a:pt x="131878" y="44696"/>
                </a:lnTo>
                <a:close/>
              </a:path>
              <a:path w="170180" h="99694">
                <a:moveTo>
                  <a:pt x="132118" y="55333"/>
                </a:moveTo>
                <a:lnTo>
                  <a:pt x="132131" y="57612"/>
                </a:lnTo>
                <a:lnTo>
                  <a:pt x="142280" y="63556"/>
                </a:lnTo>
                <a:lnTo>
                  <a:pt x="142286" y="61153"/>
                </a:lnTo>
                <a:lnTo>
                  <a:pt x="132118" y="55333"/>
                </a:lnTo>
                <a:close/>
              </a:path>
              <a:path w="170180" h="99694">
                <a:moveTo>
                  <a:pt x="150757" y="55712"/>
                </a:moveTo>
                <a:lnTo>
                  <a:pt x="142286" y="61153"/>
                </a:lnTo>
                <a:lnTo>
                  <a:pt x="142293" y="63555"/>
                </a:lnTo>
                <a:lnTo>
                  <a:pt x="150757" y="58118"/>
                </a:lnTo>
                <a:lnTo>
                  <a:pt x="150757" y="55712"/>
                </a:lnTo>
                <a:close/>
              </a:path>
              <a:path w="170180" h="99694">
                <a:moveTo>
                  <a:pt x="150998" y="66349"/>
                </a:moveTo>
                <a:lnTo>
                  <a:pt x="150998" y="68628"/>
                </a:lnTo>
                <a:lnTo>
                  <a:pt x="161160" y="74579"/>
                </a:lnTo>
                <a:lnTo>
                  <a:pt x="161160" y="72173"/>
                </a:lnTo>
                <a:lnTo>
                  <a:pt x="150998" y="66349"/>
                </a:lnTo>
                <a:close/>
              </a:path>
              <a:path w="170180" h="99694">
                <a:moveTo>
                  <a:pt x="169624" y="66855"/>
                </a:moveTo>
                <a:lnTo>
                  <a:pt x="161160" y="72173"/>
                </a:lnTo>
                <a:lnTo>
                  <a:pt x="161160" y="74579"/>
                </a:lnTo>
                <a:lnTo>
                  <a:pt x="169624" y="69134"/>
                </a:lnTo>
                <a:lnTo>
                  <a:pt x="169624" y="66855"/>
                </a:lnTo>
                <a:close/>
              </a:path>
              <a:path w="170180" h="99694">
                <a:moveTo>
                  <a:pt x="25176" y="8230"/>
                </a:moveTo>
                <a:lnTo>
                  <a:pt x="25176" y="10636"/>
                </a:lnTo>
                <a:lnTo>
                  <a:pt x="35326" y="16453"/>
                </a:lnTo>
                <a:lnTo>
                  <a:pt x="35332" y="14177"/>
                </a:lnTo>
                <a:lnTo>
                  <a:pt x="25176" y="8230"/>
                </a:lnTo>
                <a:close/>
              </a:path>
              <a:path w="170180" h="99694">
                <a:moveTo>
                  <a:pt x="43803" y="8736"/>
                </a:moveTo>
                <a:lnTo>
                  <a:pt x="35332" y="14177"/>
                </a:lnTo>
                <a:lnTo>
                  <a:pt x="35338" y="16452"/>
                </a:lnTo>
                <a:lnTo>
                  <a:pt x="43803" y="11015"/>
                </a:lnTo>
                <a:lnTo>
                  <a:pt x="43803" y="8736"/>
                </a:lnTo>
                <a:close/>
              </a:path>
              <a:path w="170180" h="99694">
                <a:moveTo>
                  <a:pt x="44043" y="19372"/>
                </a:moveTo>
                <a:lnTo>
                  <a:pt x="44043" y="21652"/>
                </a:lnTo>
                <a:lnTo>
                  <a:pt x="54205" y="27603"/>
                </a:lnTo>
                <a:lnTo>
                  <a:pt x="54205" y="25197"/>
                </a:lnTo>
                <a:lnTo>
                  <a:pt x="44043" y="19372"/>
                </a:lnTo>
                <a:close/>
              </a:path>
              <a:path w="170180" h="99694">
                <a:moveTo>
                  <a:pt x="62669" y="19752"/>
                </a:moveTo>
                <a:lnTo>
                  <a:pt x="54205" y="25197"/>
                </a:lnTo>
                <a:lnTo>
                  <a:pt x="54205" y="27476"/>
                </a:lnTo>
                <a:lnTo>
                  <a:pt x="62669" y="22158"/>
                </a:lnTo>
                <a:lnTo>
                  <a:pt x="62669" y="19752"/>
                </a:lnTo>
                <a:close/>
              </a:path>
              <a:path w="170180" h="99694">
                <a:moveTo>
                  <a:pt x="62923" y="30388"/>
                </a:moveTo>
                <a:lnTo>
                  <a:pt x="62923" y="32668"/>
                </a:lnTo>
                <a:lnTo>
                  <a:pt x="73085" y="38619"/>
                </a:lnTo>
                <a:lnTo>
                  <a:pt x="73085" y="36213"/>
                </a:lnTo>
                <a:lnTo>
                  <a:pt x="62923" y="30388"/>
                </a:lnTo>
                <a:close/>
              </a:path>
              <a:path w="170180" h="99694">
                <a:moveTo>
                  <a:pt x="81549" y="30768"/>
                </a:moveTo>
                <a:lnTo>
                  <a:pt x="73085" y="36213"/>
                </a:lnTo>
                <a:lnTo>
                  <a:pt x="73085" y="38619"/>
                </a:lnTo>
                <a:lnTo>
                  <a:pt x="81549" y="33174"/>
                </a:lnTo>
                <a:lnTo>
                  <a:pt x="81549" y="30768"/>
                </a:lnTo>
                <a:close/>
              </a:path>
              <a:path w="170180" h="99694">
                <a:moveTo>
                  <a:pt x="113239" y="91040"/>
                </a:moveTo>
                <a:lnTo>
                  <a:pt x="113251" y="93319"/>
                </a:lnTo>
                <a:lnTo>
                  <a:pt x="123413" y="99270"/>
                </a:lnTo>
                <a:lnTo>
                  <a:pt x="123413" y="96864"/>
                </a:lnTo>
                <a:lnTo>
                  <a:pt x="113239" y="91040"/>
                </a:lnTo>
                <a:close/>
              </a:path>
              <a:path w="170180" h="99694">
                <a:moveTo>
                  <a:pt x="131878" y="91546"/>
                </a:moveTo>
                <a:lnTo>
                  <a:pt x="123413" y="96864"/>
                </a:lnTo>
                <a:lnTo>
                  <a:pt x="123413" y="99270"/>
                </a:lnTo>
                <a:lnTo>
                  <a:pt x="131878" y="93825"/>
                </a:lnTo>
                <a:lnTo>
                  <a:pt x="131878" y="91546"/>
                </a:lnTo>
                <a:close/>
              </a:path>
              <a:path w="170180" h="99694">
                <a:moveTo>
                  <a:pt x="125834" y="82809"/>
                </a:moveTo>
                <a:lnTo>
                  <a:pt x="125834" y="85088"/>
                </a:lnTo>
                <a:lnTo>
                  <a:pt x="135996" y="91040"/>
                </a:lnTo>
                <a:lnTo>
                  <a:pt x="135996" y="88634"/>
                </a:lnTo>
                <a:lnTo>
                  <a:pt x="125834" y="82809"/>
                </a:lnTo>
                <a:close/>
              </a:path>
              <a:path w="170180" h="99694">
                <a:moveTo>
                  <a:pt x="144460" y="83316"/>
                </a:moveTo>
                <a:lnTo>
                  <a:pt x="135996" y="88634"/>
                </a:lnTo>
                <a:lnTo>
                  <a:pt x="135996" y="91040"/>
                </a:lnTo>
                <a:lnTo>
                  <a:pt x="144460" y="85595"/>
                </a:lnTo>
                <a:lnTo>
                  <a:pt x="144460" y="83316"/>
                </a:lnTo>
                <a:close/>
              </a:path>
              <a:path w="170180" h="99694">
                <a:moveTo>
                  <a:pt x="94372" y="80024"/>
                </a:moveTo>
                <a:lnTo>
                  <a:pt x="94372" y="82303"/>
                </a:lnTo>
                <a:lnTo>
                  <a:pt x="104534" y="88254"/>
                </a:lnTo>
                <a:lnTo>
                  <a:pt x="104534" y="85848"/>
                </a:lnTo>
                <a:lnTo>
                  <a:pt x="94372" y="80024"/>
                </a:lnTo>
                <a:close/>
              </a:path>
              <a:path w="170180" h="99694">
                <a:moveTo>
                  <a:pt x="112998" y="80403"/>
                </a:moveTo>
                <a:lnTo>
                  <a:pt x="104534" y="85848"/>
                </a:lnTo>
                <a:lnTo>
                  <a:pt x="104534" y="88254"/>
                </a:lnTo>
                <a:lnTo>
                  <a:pt x="112998" y="82809"/>
                </a:lnTo>
                <a:lnTo>
                  <a:pt x="112998" y="80403"/>
                </a:lnTo>
                <a:close/>
              </a:path>
              <a:path w="170180" h="99694">
                <a:moveTo>
                  <a:pt x="138416" y="74579"/>
                </a:moveTo>
                <a:lnTo>
                  <a:pt x="138416" y="76858"/>
                </a:lnTo>
                <a:lnTo>
                  <a:pt x="148578" y="82809"/>
                </a:lnTo>
                <a:lnTo>
                  <a:pt x="148578" y="80403"/>
                </a:lnTo>
                <a:lnTo>
                  <a:pt x="138416" y="74579"/>
                </a:lnTo>
                <a:close/>
              </a:path>
              <a:path w="170180" h="99694">
                <a:moveTo>
                  <a:pt x="157042" y="75085"/>
                </a:moveTo>
                <a:lnTo>
                  <a:pt x="148578" y="80403"/>
                </a:lnTo>
                <a:lnTo>
                  <a:pt x="148578" y="82809"/>
                </a:lnTo>
                <a:lnTo>
                  <a:pt x="157042" y="77365"/>
                </a:lnTo>
                <a:lnTo>
                  <a:pt x="157042" y="75085"/>
                </a:lnTo>
                <a:close/>
              </a:path>
              <a:path w="170180" h="99694">
                <a:moveTo>
                  <a:pt x="106954" y="71793"/>
                </a:moveTo>
                <a:lnTo>
                  <a:pt x="106954" y="74072"/>
                </a:lnTo>
                <a:lnTo>
                  <a:pt x="117116" y="80024"/>
                </a:lnTo>
                <a:lnTo>
                  <a:pt x="117116" y="77618"/>
                </a:lnTo>
                <a:lnTo>
                  <a:pt x="106954" y="71793"/>
                </a:lnTo>
                <a:close/>
              </a:path>
              <a:path w="170180" h="99694">
                <a:moveTo>
                  <a:pt x="125593" y="72173"/>
                </a:moveTo>
                <a:lnTo>
                  <a:pt x="117116" y="77618"/>
                </a:lnTo>
                <a:lnTo>
                  <a:pt x="117116" y="80024"/>
                </a:lnTo>
                <a:lnTo>
                  <a:pt x="125593" y="74579"/>
                </a:lnTo>
                <a:lnTo>
                  <a:pt x="125593" y="72173"/>
                </a:lnTo>
                <a:close/>
              </a:path>
              <a:path w="170180" h="99694">
                <a:moveTo>
                  <a:pt x="37746" y="46849"/>
                </a:moveTo>
                <a:lnTo>
                  <a:pt x="37759" y="49128"/>
                </a:lnTo>
                <a:lnTo>
                  <a:pt x="85654" y="77104"/>
                </a:lnTo>
                <a:lnTo>
                  <a:pt x="85660" y="74828"/>
                </a:lnTo>
                <a:lnTo>
                  <a:pt x="37746" y="46849"/>
                </a:lnTo>
                <a:close/>
              </a:path>
              <a:path w="170180" h="99694">
                <a:moveTo>
                  <a:pt x="94131" y="69387"/>
                </a:moveTo>
                <a:lnTo>
                  <a:pt x="85660" y="74828"/>
                </a:lnTo>
                <a:lnTo>
                  <a:pt x="85667" y="77103"/>
                </a:lnTo>
                <a:lnTo>
                  <a:pt x="94131" y="71793"/>
                </a:lnTo>
                <a:lnTo>
                  <a:pt x="94131" y="69387"/>
                </a:lnTo>
                <a:close/>
              </a:path>
              <a:path w="170180" h="99694">
                <a:moveTo>
                  <a:pt x="119536" y="63563"/>
                </a:moveTo>
                <a:lnTo>
                  <a:pt x="119536" y="65842"/>
                </a:lnTo>
                <a:lnTo>
                  <a:pt x="129698" y="71793"/>
                </a:lnTo>
                <a:lnTo>
                  <a:pt x="129698" y="69387"/>
                </a:lnTo>
                <a:lnTo>
                  <a:pt x="119536" y="63563"/>
                </a:lnTo>
                <a:close/>
              </a:path>
              <a:path w="170180" h="99694">
                <a:moveTo>
                  <a:pt x="138175" y="63943"/>
                </a:moveTo>
                <a:lnTo>
                  <a:pt x="129698" y="69387"/>
                </a:lnTo>
                <a:lnTo>
                  <a:pt x="129698" y="71793"/>
                </a:lnTo>
                <a:lnTo>
                  <a:pt x="138175" y="66349"/>
                </a:lnTo>
                <a:lnTo>
                  <a:pt x="138175" y="63943"/>
                </a:lnTo>
                <a:close/>
              </a:path>
              <a:path w="170180" h="99694">
                <a:moveTo>
                  <a:pt x="88087" y="60651"/>
                </a:moveTo>
                <a:lnTo>
                  <a:pt x="88087" y="63056"/>
                </a:lnTo>
                <a:lnTo>
                  <a:pt x="98249" y="68881"/>
                </a:lnTo>
                <a:lnTo>
                  <a:pt x="98249" y="66602"/>
                </a:lnTo>
                <a:lnTo>
                  <a:pt x="88087" y="60651"/>
                </a:lnTo>
                <a:close/>
              </a:path>
              <a:path w="170180" h="99694">
                <a:moveTo>
                  <a:pt x="106713" y="61157"/>
                </a:moveTo>
                <a:lnTo>
                  <a:pt x="98249" y="66602"/>
                </a:lnTo>
                <a:lnTo>
                  <a:pt x="98249" y="68881"/>
                </a:lnTo>
                <a:lnTo>
                  <a:pt x="106713" y="63563"/>
                </a:lnTo>
                <a:lnTo>
                  <a:pt x="106713" y="61157"/>
                </a:lnTo>
                <a:close/>
              </a:path>
              <a:path w="170180" h="99694">
                <a:moveTo>
                  <a:pt x="100669" y="52420"/>
                </a:moveTo>
                <a:lnTo>
                  <a:pt x="100669" y="54826"/>
                </a:lnTo>
                <a:lnTo>
                  <a:pt x="110831" y="60651"/>
                </a:lnTo>
                <a:lnTo>
                  <a:pt x="110831" y="58371"/>
                </a:lnTo>
                <a:lnTo>
                  <a:pt x="100669" y="52420"/>
                </a:lnTo>
                <a:close/>
              </a:path>
              <a:path w="170180" h="99694">
                <a:moveTo>
                  <a:pt x="119295" y="52927"/>
                </a:moveTo>
                <a:lnTo>
                  <a:pt x="110831" y="58371"/>
                </a:lnTo>
                <a:lnTo>
                  <a:pt x="110831" y="60651"/>
                </a:lnTo>
                <a:lnTo>
                  <a:pt x="119295" y="55333"/>
                </a:lnTo>
                <a:lnTo>
                  <a:pt x="119295" y="52927"/>
                </a:lnTo>
                <a:close/>
              </a:path>
              <a:path w="170180" h="99694">
                <a:moveTo>
                  <a:pt x="69208" y="49635"/>
                </a:moveTo>
                <a:lnTo>
                  <a:pt x="69208" y="52040"/>
                </a:lnTo>
                <a:lnTo>
                  <a:pt x="79370" y="57865"/>
                </a:lnTo>
                <a:lnTo>
                  <a:pt x="79370" y="55459"/>
                </a:lnTo>
                <a:lnTo>
                  <a:pt x="69208" y="49635"/>
                </a:lnTo>
                <a:close/>
              </a:path>
              <a:path w="170180" h="99694">
                <a:moveTo>
                  <a:pt x="87834" y="50141"/>
                </a:moveTo>
                <a:lnTo>
                  <a:pt x="79370" y="55459"/>
                </a:lnTo>
                <a:lnTo>
                  <a:pt x="79370" y="57865"/>
                </a:lnTo>
                <a:lnTo>
                  <a:pt x="87834" y="52420"/>
                </a:lnTo>
                <a:lnTo>
                  <a:pt x="87834" y="50141"/>
                </a:lnTo>
                <a:close/>
              </a:path>
              <a:path w="170180" h="99694">
                <a:moveTo>
                  <a:pt x="81790" y="41404"/>
                </a:moveTo>
                <a:lnTo>
                  <a:pt x="81790" y="43810"/>
                </a:lnTo>
                <a:lnTo>
                  <a:pt x="91952" y="49635"/>
                </a:lnTo>
                <a:lnTo>
                  <a:pt x="91952" y="47229"/>
                </a:lnTo>
                <a:lnTo>
                  <a:pt x="81790" y="41404"/>
                </a:lnTo>
                <a:close/>
              </a:path>
              <a:path w="170180" h="99694">
                <a:moveTo>
                  <a:pt x="100429" y="41911"/>
                </a:moveTo>
                <a:lnTo>
                  <a:pt x="91952" y="47229"/>
                </a:lnTo>
                <a:lnTo>
                  <a:pt x="91952" y="49635"/>
                </a:lnTo>
                <a:lnTo>
                  <a:pt x="100429" y="44190"/>
                </a:lnTo>
                <a:lnTo>
                  <a:pt x="100429" y="41911"/>
                </a:lnTo>
                <a:close/>
              </a:path>
              <a:path w="170180" h="99694">
                <a:moveTo>
                  <a:pt x="50341" y="38619"/>
                </a:moveTo>
                <a:lnTo>
                  <a:pt x="50341" y="40898"/>
                </a:lnTo>
                <a:lnTo>
                  <a:pt x="60490" y="46842"/>
                </a:lnTo>
                <a:lnTo>
                  <a:pt x="60496" y="44439"/>
                </a:lnTo>
                <a:lnTo>
                  <a:pt x="50341" y="38619"/>
                </a:lnTo>
                <a:close/>
              </a:path>
              <a:path w="170180" h="99694">
                <a:moveTo>
                  <a:pt x="68967" y="38999"/>
                </a:moveTo>
                <a:lnTo>
                  <a:pt x="60496" y="44439"/>
                </a:lnTo>
                <a:lnTo>
                  <a:pt x="60503" y="46841"/>
                </a:lnTo>
                <a:lnTo>
                  <a:pt x="68967" y="41404"/>
                </a:lnTo>
                <a:lnTo>
                  <a:pt x="68967" y="38999"/>
                </a:lnTo>
                <a:close/>
              </a:path>
              <a:path w="170180" h="99694">
                <a:moveTo>
                  <a:pt x="12594" y="16460"/>
                </a:moveTo>
                <a:lnTo>
                  <a:pt x="12594" y="18866"/>
                </a:lnTo>
                <a:lnTo>
                  <a:pt x="22744" y="24683"/>
                </a:lnTo>
                <a:lnTo>
                  <a:pt x="22750" y="22407"/>
                </a:lnTo>
                <a:lnTo>
                  <a:pt x="12594" y="16460"/>
                </a:lnTo>
                <a:close/>
              </a:path>
              <a:path w="170180" h="99694">
                <a:moveTo>
                  <a:pt x="31220" y="16967"/>
                </a:moveTo>
                <a:lnTo>
                  <a:pt x="22750" y="22407"/>
                </a:lnTo>
                <a:lnTo>
                  <a:pt x="22756" y="24682"/>
                </a:lnTo>
                <a:lnTo>
                  <a:pt x="31220" y="19246"/>
                </a:lnTo>
                <a:lnTo>
                  <a:pt x="31220" y="16967"/>
                </a:lnTo>
                <a:close/>
              </a:path>
              <a:path w="170180" h="99694">
                <a:moveTo>
                  <a:pt x="31461" y="27476"/>
                </a:moveTo>
                <a:lnTo>
                  <a:pt x="31461" y="29882"/>
                </a:lnTo>
                <a:lnTo>
                  <a:pt x="41623" y="35833"/>
                </a:lnTo>
                <a:lnTo>
                  <a:pt x="41623" y="33427"/>
                </a:lnTo>
                <a:lnTo>
                  <a:pt x="31461" y="27476"/>
                </a:lnTo>
                <a:close/>
              </a:path>
              <a:path w="170180" h="99694">
                <a:moveTo>
                  <a:pt x="50087" y="27983"/>
                </a:moveTo>
                <a:lnTo>
                  <a:pt x="41623" y="33427"/>
                </a:lnTo>
                <a:lnTo>
                  <a:pt x="41623" y="35706"/>
                </a:lnTo>
                <a:lnTo>
                  <a:pt x="50087" y="30388"/>
                </a:lnTo>
                <a:lnTo>
                  <a:pt x="50087" y="27983"/>
                </a:lnTo>
                <a:close/>
              </a:path>
              <a:path w="170180" h="99694">
                <a:moveTo>
                  <a:pt x="0" y="24690"/>
                </a:moveTo>
                <a:lnTo>
                  <a:pt x="0" y="27096"/>
                </a:lnTo>
                <a:lnTo>
                  <a:pt x="10162" y="32914"/>
                </a:lnTo>
                <a:lnTo>
                  <a:pt x="10168" y="30638"/>
                </a:lnTo>
                <a:lnTo>
                  <a:pt x="0" y="24690"/>
                </a:lnTo>
                <a:close/>
              </a:path>
              <a:path w="170180" h="99694">
                <a:moveTo>
                  <a:pt x="18638" y="25197"/>
                </a:moveTo>
                <a:lnTo>
                  <a:pt x="10168" y="30638"/>
                </a:lnTo>
                <a:lnTo>
                  <a:pt x="10174" y="32913"/>
                </a:lnTo>
                <a:lnTo>
                  <a:pt x="18638" y="27476"/>
                </a:lnTo>
                <a:lnTo>
                  <a:pt x="18638" y="25197"/>
                </a:lnTo>
                <a:close/>
              </a:path>
              <a:path w="170180" h="99694">
                <a:moveTo>
                  <a:pt x="18879" y="35706"/>
                </a:moveTo>
                <a:lnTo>
                  <a:pt x="18879" y="38112"/>
                </a:lnTo>
                <a:lnTo>
                  <a:pt x="29041" y="44063"/>
                </a:lnTo>
                <a:lnTo>
                  <a:pt x="29041" y="41658"/>
                </a:lnTo>
                <a:lnTo>
                  <a:pt x="18879" y="35706"/>
                </a:lnTo>
                <a:close/>
              </a:path>
              <a:path w="170180" h="99694">
                <a:moveTo>
                  <a:pt x="37505" y="36213"/>
                </a:moveTo>
                <a:lnTo>
                  <a:pt x="29041" y="41658"/>
                </a:lnTo>
                <a:lnTo>
                  <a:pt x="29041" y="43937"/>
                </a:lnTo>
                <a:lnTo>
                  <a:pt x="37505" y="38619"/>
                </a:lnTo>
                <a:lnTo>
                  <a:pt x="37505" y="36213"/>
                </a:lnTo>
                <a:close/>
              </a:path>
            </a:pathLst>
          </a:custGeom>
          <a:solidFill>
            <a:srgbClr val="959595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13332" y="2306789"/>
            <a:ext cx="16510" cy="38100"/>
          </a:xfrm>
          <a:custGeom>
            <a:avLst/>
            <a:gdLst/>
            <a:ahLst/>
            <a:cxnLst/>
            <a:rect l="l" t="t" r="r" b="b"/>
            <a:pathLst>
              <a:path w="16509" h="38100">
                <a:moveTo>
                  <a:pt x="15230" y="0"/>
                </a:moveTo>
                <a:lnTo>
                  <a:pt x="14850" y="126"/>
                </a:lnTo>
                <a:lnTo>
                  <a:pt x="8413" y="3798"/>
                </a:lnTo>
                <a:lnTo>
                  <a:pt x="8160" y="3925"/>
                </a:lnTo>
                <a:lnTo>
                  <a:pt x="8045" y="32288"/>
                </a:lnTo>
                <a:lnTo>
                  <a:pt x="8337" y="32794"/>
                </a:lnTo>
                <a:lnTo>
                  <a:pt x="8818" y="32921"/>
                </a:lnTo>
                <a:lnTo>
                  <a:pt x="9211" y="32668"/>
                </a:lnTo>
                <a:lnTo>
                  <a:pt x="15635" y="29122"/>
                </a:lnTo>
                <a:lnTo>
                  <a:pt x="15889" y="28869"/>
                </a:lnTo>
                <a:lnTo>
                  <a:pt x="16041" y="28616"/>
                </a:lnTo>
                <a:lnTo>
                  <a:pt x="16003" y="633"/>
                </a:lnTo>
                <a:lnTo>
                  <a:pt x="15724" y="126"/>
                </a:lnTo>
                <a:lnTo>
                  <a:pt x="15230" y="0"/>
                </a:lnTo>
                <a:close/>
              </a:path>
              <a:path w="16509" h="38100">
                <a:moveTo>
                  <a:pt x="4510" y="5951"/>
                </a:moveTo>
                <a:lnTo>
                  <a:pt x="4130" y="6204"/>
                </a:lnTo>
                <a:lnTo>
                  <a:pt x="367" y="8356"/>
                </a:lnTo>
                <a:lnTo>
                  <a:pt x="114" y="8483"/>
                </a:lnTo>
                <a:lnTo>
                  <a:pt x="0" y="36846"/>
                </a:lnTo>
                <a:lnTo>
                  <a:pt x="278" y="37353"/>
                </a:lnTo>
                <a:lnTo>
                  <a:pt x="772" y="37479"/>
                </a:lnTo>
                <a:lnTo>
                  <a:pt x="1165" y="37226"/>
                </a:lnTo>
                <a:lnTo>
                  <a:pt x="4916" y="35073"/>
                </a:lnTo>
                <a:lnTo>
                  <a:pt x="5169" y="34947"/>
                </a:lnTo>
                <a:lnTo>
                  <a:pt x="5321" y="34693"/>
                </a:lnTo>
                <a:lnTo>
                  <a:pt x="5296" y="6584"/>
                </a:lnTo>
                <a:lnTo>
                  <a:pt x="5004" y="6077"/>
                </a:lnTo>
                <a:lnTo>
                  <a:pt x="4510" y="5951"/>
                </a:lnTo>
                <a:close/>
              </a:path>
            </a:pathLst>
          </a:custGeom>
          <a:solidFill>
            <a:srgbClr val="808080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78313" y="2146487"/>
            <a:ext cx="146234" cy="26995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9433" y="2146487"/>
            <a:ext cx="115570" cy="193040"/>
          </a:xfrm>
          <a:custGeom>
            <a:avLst/>
            <a:gdLst/>
            <a:ahLst/>
            <a:cxnLst/>
            <a:rect l="l" t="t" r="r" b="b"/>
            <a:pathLst>
              <a:path w="115569" h="193039">
                <a:moveTo>
                  <a:pt x="115127" y="192969"/>
                </a:moveTo>
                <a:lnTo>
                  <a:pt x="83414" y="182723"/>
                </a:lnTo>
                <a:lnTo>
                  <a:pt x="53420" y="168642"/>
                </a:lnTo>
                <a:lnTo>
                  <a:pt x="25497" y="150929"/>
                </a:lnTo>
                <a:lnTo>
                  <a:pt x="0" y="129785"/>
                </a:lnTo>
                <a:lnTo>
                  <a:pt x="0" y="0"/>
                </a:lnTo>
                <a:lnTo>
                  <a:pt x="26053" y="20466"/>
                </a:lnTo>
                <a:lnTo>
                  <a:pt x="54083" y="38096"/>
                </a:lnTo>
                <a:lnTo>
                  <a:pt x="83851" y="52759"/>
                </a:lnTo>
                <a:lnTo>
                  <a:pt x="115114" y="64323"/>
                </a:lnTo>
                <a:lnTo>
                  <a:pt x="115114" y="1929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78313" y="2284377"/>
            <a:ext cx="137160" cy="132080"/>
          </a:xfrm>
          <a:custGeom>
            <a:avLst/>
            <a:gdLst/>
            <a:ahLst/>
            <a:cxnLst/>
            <a:rect l="l" t="t" r="r" b="b"/>
            <a:pathLst>
              <a:path w="137159" h="132080">
                <a:moveTo>
                  <a:pt x="0" y="55079"/>
                </a:moveTo>
                <a:lnTo>
                  <a:pt x="30255" y="80587"/>
                </a:lnTo>
                <a:lnTo>
                  <a:pt x="63423" y="102071"/>
                </a:lnTo>
                <a:lnTo>
                  <a:pt x="99091" y="119306"/>
                </a:lnTo>
                <a:lnTo>
                  <a:pt x="136845" y="132065"/>
                </a:lnTo>
                <a:lnTo>
                  <a:pt x="136845" y="76858"/>
                </a:lnTo>
                <a:lnTo>
                  <a:pt x="99116" y="64101"/>
                </a:lnTo>
                <a:lnTo>
                  <a:pt x="63461" y="46881"/>
                </a:lnTo>
                <a:lnTo>
                  <a:pt x="30287" y="25434"/>
                </a:lnTo>
                <a:lnTo>
                  <a:pt x="0" y="0"/>
                </a:lnTo>
                <a:lnTo>
                  <a:pt x="0" y="5507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88298" y="2307295"/>
            <a:ext cx="31115" cy="24765"/>
          </a:xfrm>
          <a:custGeom>
            <a:avLst/>
            <a:gdLst/>
            <a:ahLst/>
            <a:cxnLst/>
            <a:rect l="l" t="t" r="r" b="b"/>
            <a:pathLst>
              <a:path w="31115" h="24764">
                <a:moveTo>
                  <a:pt x="0" y="0"/>
                </a:moveTo>
                <a:lnTo>
                  <a:pt x="7134" y="6645"/>
                </a:lnTo>
                <a:lnTo>
                  <a:pt x="14612" y="12899"/>
                </a:lnTo>
                <a:lnTo>
                  <a:pt x="22419" y="18749"/>
                </a:lnTo>
                <a:lnTo>
                  <a:pt x="30536" y="2418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88298" y="2315399"/>
            <a:ext cx="31115" cy="24130"/>
          </a:xfrm>
          <a:custGeom>
            <a:avLst/>
            <a:gdLst/>
            <a:ahLst/>
            <a:cxnLst/>
            <a:rect l="l" t="t" r="r" b="b"/>
            <a:pathLst>
              <a:path w="31115" h="24130">
                <a:moveTo>
                  <a:pt x="0" y="0"/>
                </a:moveTo>
                <a:lnTo>
                  <a:pt x="7134" y="6572"/>
                </a:lnTo>
                <a:lnTo>
                  <a:pt x="14612" y="12788"/>
                </a:lnTo>
                <a:lnTo>
                  <a:pt x="22419" y="18625"/>
                </a:lnTo>
                <a:lnTo>
                  <a:pt x="30536" y="2405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88298" y="2323376"/>
            <a:ext cx="31115" cy="24765"/>
          </a:xfrm>
          <a:custGeom>
            <a:avLst/>
            <a:gdLst/>
            <a:ahLst/>
            <a:cxnLst/>
            <a:rect l="l" t="t" r="r" b="b"/>
            <a:pathLst>
              <a:path w="31115" h="24764">
                <a:moveTo>
                  <a:pt x="0" y="0"/>
                </a:moveTo>
                <a:lnTo>
                  <a:pt x="7134" y="6645"/>
                </a:lnTo>
                <a:lnTo>
                  <a:pt x="14612" y="12899"/>
                </a:lnTo>
                <a:lnTo>
                  <a:pt x="22419" y="18749"/>
                </a:lnTo>
                <a:lnTo>
                  <a:pt x="30536" y="2418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88298" y="2331479"/>
            <a:ext cx="31115" cy="24130"/>
          </a:xfrm>
          <a:custGeom>
            <a:avLst/>
            <a:gdLst/>
            <a:ahLst/>
            <a:cxnLst/>
            <a:rect l="l" t="t" r="r" b="b"/>
            <a:pathLst>
              <a:path w="31115" h="24130">
                <a:moveTo>
                  <a:pt x="0" y="0"/>
                </a:moveTo>
                <a:lnTo>
                  <a:pt x="7134" y="6572"/>
                </a:lnTo>
                <a:lnTo>
                  <a:pt x="14612" y="12788"/>
                </a:lnTo>
                <a:lnTo>
                  <a:pt x="22419" y="18625"/>
                </a:lnTo>
                <a:lnTo>
                  <a:pt x="30536" y="2405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98712" y="2159656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28" y="30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05757" y="2157756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41" y="30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12802" y="2155857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41" y="30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19859" y="2153958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28" y="30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23536" y="2175230"/>
            <a:ext cx="83820" cy="141605"/>
          </a:xfrm>
          <a:custGeom>
            <a:avLst/>
            <a:gdLst/>
            <a:ahLst/>
            <a:cxnLst/>
            <a:rect l="l" t="t" r="r" b="b"/>
            <a:pathLst>
              <a:path w="83819" h="141605">
                <a:moveTo>
                  <a:pt x="0" y="0"/>
                </a:moveTo>
                <a:lnTo>
                  <a:pt x="0" y="93065"/>
                </a:lnTo>
                <a:lnTo>
                  <a:pt x="19234" y="107848"/>
                </a:lnTo>
                <a:lnTo>
                  <a:pt x="39597" y="120827"/>
                </a:lnTo>
                <a:lnTo>
                  <a:pt x="61076" y="131954"/>
                </a:lnTo>
                <a:lnTo>
                  <a:pt x="83538" y="141181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8313" y="2133825"/>
            <a:ext cx="265430" cy="283210"/>
          </a:xfrm>
          <a:custGeom>
            <a:avLst/>
            <a:gdLst/>
            <a:ahLst/>
            <a:cxnLst/>
            <a:rect l="l" t="t" r="r" b="b"/>
            <a:pathLst>
              <a:path w="265430" h="283210">
                <a:moveTo>
                  <a:pt x="136845" y="282616"/>
                </a:moveTo>
                <a:lnTo>
                  <a:pt x="264883" y="210189"/>
                </a:lnTo>
                <a:lnTo>
                  <a:pt x="264883" y="155109"/>
                </a:lnTo>
                <a:lnTo>
                  <a:pt x="222588" y="130925"/>
                </a:lnTo>
                <a:lnTo>
                  <a:pt x="222588" y="55206"/>
                </a:lnTo>
                <a:lnTo>
                  <a:pt x="133322" y="4684"/>
                </a:lnTo>
                <a:lnTo>
                  <a:pt x="92205" y="16080"/>
                </a:lnTo>
                <a:lnTo>
                  <a:pt x="64013" y="0"/>
                </a:lnTo>
                <a:lnTo>
                  <a:pt x="31119" y="12662"/>
                </a:lnTo>
                <a:lnTo>
                  <a:pt x="31119" y="133331"/>
                </a:lnTo>
                <a:lnTo>
                  <a:pt x="0" y="150551"/>
                </a:lnTo>
                <a:lnTo>
                  <a:pt x="0" y="205631"/>
                </a:lnTo>
                <a:lnTo>
                  <a:pt x="30326" y="230997"/>
                </a:lnTo>
                <a:lnTo>
                  <a:pt x="63509" y="252433"/>
                </a:lnTo>
                <a:lnTo>
                  <a:pt x="99148" y="269715"/>
                </a:lnTo>
                <a:lnTo>
                  <a:pt x="136845" y="282616"/>
                </a:lnTo>
                <a:close/>
              </a:path>
            </a:pathLst>
          </a:custGeom>
          <a:ln w="126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80228" y="2349839"/>
            <a:ext cx="203835" cy="137160"/>
          </a:xfrm>
          <a:custGeom>
            <a:avLst/>
            <a:gdLst/>
            <a:ahLst/>
            <a:cxnLst/>
            <a:rect l="l" t="t" r="r" b="b"/>
            <a:pathLst>
              <a:path w="203834" h="137160">
                <a:moveTo>
                  <a:pt x="0" y="42417"/>
                </a:moveTo>
                <a:lnTo>
                  <a:pt x="62251" y="0"/>
                </a:lnTo>
                <a:lnTo>
                  <a:pt x="203214" y="79264"/>
                </a:lnTo>
                <a:lnTo>
                  <a:pt x="203214" y="99903"/>
                </a:lnTo>
                <a:lnTo>
                  <a:pt x="138606" y="136623"/>
                </a:lnTo>
                <a:lnTo>
                  <a:pt x="0" y="58498"/>
                </a:lnTo>
                <a:lnTo>
                  <a:pt x="0" y="42417"/>
                </a:lnTo>
                <a:close/>
              </a:path>
            </a:pathLst>
          </a:custGeom>
          <a:ln w="126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1523" y="2372758"/>
            <a:ext cx="47625" cy="24765"/>
          </a:xfrm>
          <a:custGeom>
            <a:avLst/>
            <a:gdLst/>
            <a:ahLst/>
            <a:cxnLst/>
            <a:rect l="l" t="t" r="r" b="b"/>
            <a:pathLst>
              <a:path w="47625" h="24764">
                <a:moveTo>
                  <a:pt x="4295" y="0"/>
                </a:moveTo>
                <a:lnTo>
                  <a:pt x="2369" y="379"/>
                </a:lnTo>
                <a:lnTo>
                  <a:pt x="861" y="1899"/>
                </a:lnTo>
                <a:lnTo>
                  <a:pt x="0" y="6331"/>
                </a:lnTo>
                <a:lnTo>
                  <a:pt x="1697" y="8736"/>
                </a:lnTo>
                <a:lnTo>
                  <a:pt x="4295" y="9243"/>
                </a:lnTo>
                <a:lnTo>
                  <a:pt x="43055" y="24184"/>
                </a:lnTo>
                <a:lnTo>
                  <a:pt x="44626" y="23931"/>
                </a:lnTo>
                <a:lnTo>
                  <a:pt x="45957" y="22918"/>
                </a:lnTo>
                <a:lnTo>
                  <a:pt x="47629" y="19246"/>
                </a:lnTo>
                <a:lnTo>
                  <a:pt x="46577" y="16587"/>
                </a:lnTo>
                <a:lnTo>
                  <a:pt x="44233" y="15574"/>
                </a:lnTo>
                <a:lnTo>
                  <a:pt x="4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50550" y="2346421"/>
            <a:ext cx="57785" cy="34925"/>
          </a:xfrm>
          <a:custGeom>
            <a:avLst/>
            <a:gdLst/>
            <a:ahLst/>
            <a:cxnLst/>
            <a:rect l="l" t="t" r="r" b="b"/>
            <a:pathLst>
              <a:path w="57784" h="34925">
                <a:moveTo>
                  <a:pt x="0" y="0"/>
                </a:moveTo>
                <a:lnTo>
                  <a:pt x="0" y="12535"/>
                </a:lnTo>
                <a:lnTo>
                  <a:pt x="57563" y="34440"/>
                </a:lnTo>
                <a:lnTo>
                  <a:pt x="57563" y="2291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50550" y="2346421"/>
            <a:ext cx="57785" cy="34925"/>
          </a:xfrm>
          <a:custGeom>
            <a:avLst/>
            <a:gdLst/>
            <a:ahLst/>
            <a:cxnLst/>
            <a:rect l="l" t="t" r="r" b="b"/>
            <a:pathLst>
              <a:path w="57784" h="34925">
                <a:moveTo>
                  <a:pt x="0" y="0"/>
                </a:moveTo>
                <a:lnTo>
                  <a:pt x="57563" y="22918"/>
                </a:lnTo>
                <a:lnTo>
                  <a:pt x="57563" y="3444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50550" y="2350979"/>
            <a:ext cx="57785" cy="23495"/>
          </a:xfrm>
          <a:custGeom>
            <a:avLst/>
            <a:gdLst/>
            <a:ahLst/>
            <a:cxnLst/>
            <a:rect l="l" t="t" r="r" b="b"/>
            <a:pathLst>
              <a:path w="57784" h="23494">
                <a:moveTo>
                  <a:pt x="0" y="0"/>
                </a:moveTo>
                <a:lnTo>
                  <a:pt x="57563" y="229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50550" y="2346421"/>
            <a:ext cx="57785" cy="34925"/>
          </a:xfrm>
          <a:custGeom>
            <a:avLst/>
            <a:gdLst/>
            <a:ahLst/>
            <a:cxnLst/>
            <a:rect l="l" t="t" r="r" b="b"/>
            <a:pathLst>
              <a:path w="57784" h="34925">
                <a:moveTo>
                  <a:pt x="0" y="0"/>
                </a:moveTo>
                <a:lnTo>
                  <a:pt x="0" y="12535"/>
                </a:lnTo>
                <a:lnTo>
                  <a:pt x="57563" y="3444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90628" y="2316538"/>
            <a:ext cx="9629" cy="1114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90628" y="2316538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30">
                <a:moveTo>
                  <a:pt x="8198" y="3671"/>
                </a:moveTo>
                <a:lnTo>
                  <a:pt x="6778" y="1139"/>
                </a:lnTo>
                <a:lnTo>
                  <a:pt x="4105" y="0"/>
                </a:lnTo>
                <a:lnTo>
                  <a:pt x="2230" y="1139"/>
                </a:lnTo>
                <a:lnTo>
                  <a:pt x="367" y="2152"/>
                </a:lnTo>
                <a:lnTo>
                  <a:pt x="0" y="5064"/>
                </a:lnTo>
                <a:lnTo>
                  <a:pt x="1431" y="7470"/>
                </a:lnTo>
                <a:lnTo>
                  <a:pt x="2850" y="10003"/>
                </a:lnTo>
                <a:lnTo>
                  <a:pt x="5524" y="11142"/>
                </a:lnTo>
                <a:lnTo>
                  <a:pt x="7399" y="10003"/>
                </a:lnTo>
                <a:lnTo>
                  <a:pt x="9262" y="8990"/>
                </a:lnTo>
                <a:lnTo>
                  <a:pt x="9629" y="6077"/>
                </a:lnTo>
                <a:lnTo>
                  <a:pt x="8198" y="367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23536" y="2175230"/>
            <a:ext cx="83399" cy="13687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23536" y="2175230"/>
            <a:ext cx="83820" cy="141605"/>
          </a:xfrm>
          <a:custGeom>
            <a:avLst/>
            <a:gdLst/>
            <a:ahLst/>
            <a:cxnLst/>
            <a:rect l="l" t="t" r="r" b="b"/>
            <a:pathLst>
              <a:path w="83819" h="141605">
                <a:moveTo>
                  <a:pt x="3535" y="90913"/>
                </a:moveTo>
                <a:lnTo>
                  <a:pt x="3535" y="3418"/>
                </a:lnTo>
                <a:lnTo>
                  <a:pt x="0" y="0"/>
                </a:lnTo>
                <a:lnTo>
                  <a:pt x="18492" y="15693"/>
                </a:lnTo>
                <a:lnTo>
                  <a:pt x="38710" y="29059"/>
                </a:lnTo>
                <a:lnTo>
                  <a:pt x="60423" y="39956"/>
                </a:lnTo>
                <a:lnTo>
                  <a:pt x="83399" y="48242"/>
                </a:lnTo>
                <a:lnTo>
                  <a:pt x="83399" y="141055"/>
                </a:lnTo>
                <a:lnTo>
                  <a:pt x="83399" y="136876"/>
                </a:lnTo>
                <a:lnTo>
                  <a:pt x="61881" y="128110"/>
                </a:lnTo>
                <a:lnTo>
                  <a:pt x="41314" y="117456"/>
                </a:lnTo>
                <a:lnTo>
                  <a:pt x="21824" y="105021"/>
                </a:lnTo>
                <a:lnTo>
                  <a:pt x="3535" y="9091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17997" y="1952885"/>
            <a:ext cx="265430" cy="128270"/>
          </a:xfrm>
          <a:custGeom>
            <a:avLst/>
            <a:gdLst/>
            <a:ahLst/>
            <a:cxnLst/>
            <a:rect l="l" t="t" r="r" b="b"/>
            <a:pathLst>
              <a:path w="265430" h="128269">
                <a:moveTo>
                  <a:pt x="219953" y="0"/>
                </a:moveTo>
                <a:lnTo>
                  <a:pt x="0" y="123328"/>
                </a:lnTo>
                <a:lnTo>
                  <a:pt x="54560" y="127858"/>
                </a:lnTo>
                <a:lnTo>
                  <a:pt x="108569" y="123557"/>
                </a:lnTo>
                <a:lnTo>
                  <a:pt x="160862" y="110710"/>
                </a:lnTo>
                <a:lnTo>
                  <a:pt x="210275" y="89604"/>
                </a:lnTo>
                <a:lnTo>
                  <a:pt x="255646" y="60524"/>
                </a:lnTo>
                <a:lnTo>
                  <a:pt x="265349" y="39616"/>
                </a:lnTo>
                <a:lnTo>
                  <a:pt x="263401" y="28455"/>
                </a:lnTo>
                <a:lnTo>
                  <a:pt x="219953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03730" y="1888561"/>
            <a:ext cx="233268" cy="19373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55544" y="1800307"/>
            <a:ext cx="379935" cy="21310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55544" y="1800307"/>
            <a:ext cx="380365" cy="213360"/>
          </a:xfrm>
          <a:custGeom>
            <a:avLst/>
            <a:gdLst/>
            <a:ahLst/>
            <a:cxnLst/>
            <a:rect l="l" t="t" r="r" b="b"/>
            <a:pathLst>
              <a:path w="380365" h="213360">
                <a:moveTo>
                  <a:pt x="159969" y="213102"/>
                </a:moveTo>
                <a:lnTo>
                  <a:pt x="379935" y="89773"/>
                </a:lnTo>
                <a:lnTo>
                  <a:pt x="219953" y="0"/>
                </a:lnTo>
                <a:lnTo>
                  <a:pt x="0" y="123454"/>
                </a:lnTo>
                <a:lnTo>
                  <a:pt x="159969" y="21310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50507" y="1923762"/>
            <a:ext cx="165005" cy="15700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8987" y="1841205"/>
            <a:ext cx="325137" cy="2410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55544" y="1753837"/>
            <a:ext cx="398383" cy="1699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55544" y="1753837"/>
            <a:ext cx="398780" cy="170180"/>
          </a:xfrm>
          <a:custGeom>
            <a:avLst/>
            <a:gdLst/>
            <a:ahLst/>
            <a:cxnLst/>
            <a:rect l="l" t="t" r="r" b="b"/>
            <a:pathLst>
              <a:path w="398780" h="170180">
                <a:moveTo>
                  <a:pt x="178418" y="123454"/>
                </a:moveTo>
                <a:lnTo>
                  <a:pt x="398383" y="0"/>
                </a:lnTo>
                <a:lnTo>
                  <a:pt x="356008" y="18906"/>
                </a:lnTo>
                <a:lnTo>
                  <a:pt x="311862" y="33016"/>
                </a:lnTo>
                <a:lnTo>
                  <a:pt x="266369" y="42235"/>
                </a:lnTo>
                <a:lnTo>
                  <a:pt x="219953" y="46469"/>
                </a:lnTo>
                <a:lnTo>
                  <a:pt x="0" y="169924"/>
                </a:lnTo>
                <a:lnTo>
                  <a:pt x="46416" y="165672"/>
                </a:lnTo>
                <a:lnTo>
                  <a:pt x="91907" y="156423"/>
                </a:lnTo>
                <a:lnTo>
                  <a:pt x="136050" y="142307"/>
                </a:lnTo>
                <a:lnTo>
                  <a:pt x="178418" y="12345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88839" y="1998088"/>
            <a:ext cx="34290" cy="19685"/>
          </a:xfrm>
          <a:custGeom>
            <a:avLst/>
            <a:gdLst/>
            <a:ahLst/>
            <a:cxnLst/>
            <a:rect l="l" t="t" r="r" b="b"/>
            <a:pathLst>
              <a:path w="34290" h="19685">
                <a:moveTo>
                  <a:pt x="33983" y="0"/>
                </a:moveTo>
                <a:lnTo>
                  <a:pt x="0" y="19119"/>
                </a:lnTo>
              </a:path>
            </a:pathLst>
          </a:custGeom>
          <a:ln w="91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32820" y="1962255"/>
            <a:ext cx="34290" cy="19050"/>
          </a:xfrm>
          <a:custGeom>
            <a:avLst/>
            <a:gdLst/>
            <a:ahLst/>
            <a:cxnLst/>
            <a:rect l="l" t="t" r="r" b="b"/>
            <a:pathLst>
              <a:path w="34290" h="19050">
                <a:moveTo>
                  <a:pt x="0" y="18993"/>
                </a:moveTo>
                <a:lnTo>
                  <a:pt x="33995" y="0"/>
                </a:lnTo>
              </a:path>
            </a:pathLst>
          </a:custGeom>
          <a:ln w="91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76813" y="1926294"/>
            <a:ext cx="34290" cy="19685"/>
          </a:xfrm>
          <a:custGeom>
            <a:avLst/>
            <a:gdLst/>
            <a:ahLst/>
            <a:cxnLst/>
            <a:rect l="l" t="t" r="r" b="b"/>
            <a:pathLst>
              <a:path w="34290" h="19685">
                <a:moveTo>
                  <a:pt x="0" y="19119"/>
                </a:moveTo>
                <a:lnTo>
                  <a:pt x="33995" y="0"/>
                </a:lnTo>
              </a:path>
            </a:pathLst>
          </a:custGeom>
          <a:ln w="91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0507" y="1753837"/>
            <a:ext cx="403860" cy="327025"/>
          </a:xfrm>
          <a:custGeom>
            <a:avLst/>
            <a:gdLst/>
            <a:ahLst/>
            <a:cxnLst/>
            <a:rect l="l" t="t" r="r" b="b"/>
            <a:pathLst>
              <a:path w="403859" h="327025">
                <a:moveTo>
                  <a:pt x="5036" y="237159"/>
                </a:moveTo>
                <a:lnTo>
                  <a:pt x="165005" y="326933"/>
                </a:lnTo>
                <a:lnTo>
                  <a:pt x="384971" y="203478"/>
                </a:lnTo>
                <a:lnTo>
                  <a:pt x="377274" y="187239"/>
                </a:lnTo>
                <a:lnTo>
                  <a:pt x="374708" y="169861"/>
                </a:lnTo>
                <a:lnTo>
                  <a:pt x="377274" y="152482"/>
                </a:lnTo>
                <a:lnTo>
                  <a:pt x="384971" y="136243"/>
                </a:lnTo>
                <a:lnTo>
                  <a:pt x="272872" y="73439"/>
                </a:lnTo>
                <a:lnTo>
                  <a:pt x="403420" y="0"/>
                </a:lnTo>
                <a:lnTo>
                  <a:pt x="361045" y="18906"/>
                </a:lnTo>
                <a:lnTo>
                  <a:pt x="316899" y="33016"/>
                </a:lnTo>
                <a:lnTo>
                  <a:pt x="271405" y="42235"/>
                </a:lnTo>
                <a:lnTo>
                  <a:pt x="224989" y="46469"/>
                </a:lnTo>
                <a:lnTo>
                  <a:pt x="5036" y="169924"/>
                </a:lnTo>
                <a:lnTo>
                  <a:pt x="1259" y="186590"/>
                </a:lnTo>
                <a:lnTo>
                  <a:pt x="0" y="203542"/>
                </a:lnTo>
                <a:lnTo>
                  <a:pt x="1259" y="220493"/>
                </a:lnTo>
                <a:lnTo>
                  <a:pt x="5036" y="237159"/>
                </a:lnTo>
                <a:close/>
              </a:path>
            </a:pathLst>
          </a:custGeom>
          <a:ln w="126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546850" y="1966053"/>
            <a:ext cx="1250950" cy="861694"/>
          </a:xfrm>
          <a:custGeom>
            <a:avLst/>
            <a:gdLst/>
            <a:ahLst/>
            <a:cxnLst/>
            <a:rect l="l" t="t" r="r" b="b"/>
            <a:pathLst>
              <a:path w="1250950" h="861694">
                <a:moveTo>
                  <a:pt x="0" y="861524"/>
                </a:moveTo>
                <a:lnTo>
                  <a:pt x="1250865" y="0"/>
                </a:lnTo>
              </a:path>
            </a:pathLst>
          </a:custGeom>
          <a:ln w="395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742344" y="1854627"/>
            <a:ext cx="217804" cy="180340"/>
          </a:xfrm>
          <a:custGeom>
            <a:avLst/>
            <a:gdLst/>
            <a:ahLst/>
            <a:cxnLst/>
            <a:rect l="l" t="t" r="r" b="b"/>
            <a:pathLst>
              <a:path w="217805" h="180339">
                <a:moveTo>
                  <a:pt x="217178" y="0"/>
                </a:moveTo>
                <a:lnTo>
                  <a:pt x="0" y="62803"/>
                </a:lnTo>
                <a:lnTo>
                  <a:pt x="81220" y="180307"/>
                </a:lnTo>
                <a:lnTo>
                  <a:pt x="217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526704" y="2877213"/>
            <a:ext cx="1332865" cy="734695"/>
          </a:xfrm>
          <a:custGeom>
            <a:avLst/>
            <a:gdLst/>
            <a:ahLst/>
            <a:cxnLst/>
            <a:rect l="l" t="t" r="r" b="b"/>
            <a:pathLst>
              <a:path w="1332864" h="734695">
                <a:moveTo>
                  <a:pt x="0" y="0"/>
                </a:moveTo>
                <a:lnTo>
                  <a:pt x="1332591" y="734562"/>
                </a:lnTo>
              </a:path>
            </a:pathLst>
          </a:custGeom>
          <a:ln w="395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809119" y="3540628"/>
            <a:ext cx="222250" cy="166370"/>
          </a:xfrm>
          <a:custGeom>
            <a:avLst/>
            <a:gdLst/>
            <a:ahLst/>
            <a:cxnLst/>
            <a:rect l="l" t="t" r="r" b="b"/>
            <a:pathLst>
              <a:path w="222250" h="166370">
                <a:moveTo>
                  <a:pt x="69056" y="0"/>
                </a:moveTo>
                <a:lnTo>
                  <a:pt x="0" y="125062"/>
                </a:lnTo>
                <a:lnTo>
                  <a:pt x="222246" y="166011"/>
                </a:lnTo>
                <a:lnTo>
                  <a:pt x="69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2592672" y="2417923"/>
            <a:ext cx="1793239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latin typeface="宋体"/>
                <a:cs typeface="宋体"/>
              </a:rPr>
              <a:t>真实服务器节点</a:t>
            </a:r>
            <a:r>
              <a:rPr sz="1800" b="1" spc="-5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2527291" y="4104259"/>
            <a:ext cx="48920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-20061" dirty="0">
                <a:latin typeface="宋体"/>
                <a:cs typeface="宋体"/>
              </a:rPr>
              <a:t>真实服务器节点</a:t>
            </a:r>
            <a:r>
              <a:rPr sz="2700" b="1" spc="-7" baseline="-20061" dirty="0">
                <a:latin typeface="Times New Roman"/>
                <a:cs typeface="Times New Roman"/>
              </a:rPr>
              <a:t>B</a:t>
            </a:r>
            <a:r>
              <a:rPr sz="2700" b="1" spc="52" baseline="-20061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RealServerA:192.168.1.167/24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715815" y="2761233"/>
            <a:ext cx="3042285" cy="1337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44525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VIP</a:t>
            </a:r>
            <a:r>
              <a:rPr sz="2000" spc="-5" dirty="0">
                <a:solidFill>
                  <a:srgbClr val="073D86"/>
                </a:solidFill>
                <a:latin typeface="宋体"/>
                <a:cs typeface="宋体"/>
              </a:rPr>
              <a:t>：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192.168.1.160/24</a:t>
            </a:r>
            <a:endParaRPr sz="2000">
              <a:latin typeface="Candara"/>
              <a:cs typeface="Candar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Times New Roman"/>
              <a:cs typeface="Times New Roman"/>
            </a:endParaRPr>
          </a:p>
          <a:p>
            <a:pPr marL="644525" marR="5080" indent="-632460">
              <a:lnSpc>
                <a:spcPct val="109500"/>
              </a:lnSpc>
              <a:tabLst>
                <a:tab pos="644525" algn="l"/>
                <a:tab pos="1286510" algn="l"/>
              </a:tabLst>
            </a:pPr>
            <a:r>
              <a:rPr sz="2700" b="1" spc="-7" baseline="-6172" dirty="0">
                <a:latin typeface="Times New Roman"/>
                <a:cs typeface="Times New Roman"/>
              </a:rPr>
              <a:t>www	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DR:	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192.168.1.161/24 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BD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R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：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192.</a:t>
            </a:r>
            <a:r>
              <a:rPr sz="2000" spc="-10" dirty="0">
                <a:solidFill>
                  <a:srgbClr val="073D86"/>
                </a:solidFill>
                <a:latin typeface="Candara"/>
                <a:cs typeface="Candara"/>
              </a:rPr>
              <a:t>1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68.</a:t>
            </a:r>
            <a:r>
              <a:rPr sz="2000" spc="-10" dirty="0">
                <a:solidFill>
                  <a:srgbClr val="073D86"/>
                </a:solidFill>
                <a:latin typeface="Candara"/>
                <a:cs typeface="Candara"/>
              </a:rPr>
              <a:t>1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.</a:t>
            </a:r>
            <a:r>
              <a:rPr sz="2000" spc="-10" dirty="0">
                <a:solidFill>
                  <a:srgbClr val="073D86"/>
                </a:solidFill>
                <a:latin typeface="Candara"/>
                <a:cs typeface="Candara"/>
              </a:rPr>
              <a:t>1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62/24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697823" y="1693148"/>
            <a:ext cx="52006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b="1" spc="-5" dirty="0">
                <a:latin typeface="Times New Roman"/>
                <a:cs typeface="Times New Roman"/>
              </a:rPr>
              <a:t>www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09758" y="2422102"/>
            <a:ext cx="161353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595" marR="5080" indent="-175895">
              <a:lnSpc>
                <a:spcPct val="1309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LVS</a:t>
            </a:r>
            <a:r>
              <a:rPr sz="1800" dirty="0">
                <a:latin typeface="宋体"/>
                <a:cs typeface="宋体"/>
              </a:rPr>
              <a:t>主调度节</a:t>
            </a:r>
            <a:r>
              <a:rPr sz="1800" spc="-5" dirty="0">
                <a:latin typeface="宋体"/>
                <a:cs typeface="宋体"/>
              </a:rPr>
              <a:t>点 </a:t>
            </a:r>
            <a:r>
              <a:rPr sz="1800" dirty="0">
                <a:latin typeface="宋体"/>
                <a:cs typeface="宋体"/>
              </a:rPr>
              <a:t>安装</a:t>
            </a:r>
            <a:r>
              <a:rPr sz="1800" b="1" spc="-5" dirty="0">
                <a:latin typeface="Times New Roman"/>
                <a:cs typeface="Times New Roman"/>
              </a:rPr>
              <a:t>Piranha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669864" y="3852924"/>
            <a:ext cx="459105" cy="292100"/>
          </a:xfrm>
          <a:custGeom>
            <a:avLst/>
            <a:gdLst/>
            <a:ahLst/>
            <a:cxnLst/>
            <a:rect l="l" t="t" r="r" b="b"/>
            <a:pathLst>
              <a:path w="459105" h="292100">
                <a:moveTo>
                  <a:pt x="354479" y="0"/>
                </a:moveTo>
                <a:lnTo>
                  <a:pt x="0" y="291518"/>
                </a:lnTo>
                <a:lnTo>
                  <a:pt x="138264" y="291720"/>
                </a:lnTo>
                <a:lnTo>
                  <a:pt x="191149" y="290295"/>
                </a:lnTo>
                <a:lnTo>
                  <a:pt x="242947" y="282806"/>
                </a:lnTo>
                <a:lnTo>
                  <a:pt x="293008" y="269470"/>
                </a:lnTo>
                <a:lnTo>
                  <a:pt x="340679" y="250501"/>
                </a:lnTo>
                <a:lnTo>
                  <a:pt x="385309" y="226115"/>
                </a:lnTo>
                <a:lnTo>
                  <a:pt x="426246" y="196527"/>
                </a:lnTo>
                <a:lnTo>
                  <a:pt x="452950" y="154291"/>
                </a:lnTo>
                <a:lnTo>
                  <a:pt x="458860" y="107986"/>
                </a:lnTo>
                <a:lnTo>
                  <a:pt x="444487" y="63123"/>
                </a:lnTo>
                <a:lnTo>
                  <a:pt x="410345" y="25210"/>
                </a:lnTo>
                <a:lnTo>
                  <a:pt x="369621" y="4170"/>
                </a:lnTo>
                <a:lnTo>
                  <a:pt x="354479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27255" y="3247198"/>
            <a:ext cx="646516" cy="89734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27407" y="3463212"/>
            <a:ext cx="245745" cy="681355"/>
          </a:xfrm>
          <a:custGeom>
            <a:avLst/>
            <a:gdLst/>
            <a:ahLst/>
            <a:cxnLst/>
            <a:rect l="l" t="t" r="r" b="b"/>
            <a:pathLst>
              <a:path w="245745" h="681354">
                <a:moveTo>
                  <a:pt x="245345" y="135230"/>
                </a:moveTo>
                <a:lnTo>
                  <a:pt x="198213" y="123978"/>
                </a:lnTo>
                <a:lnTo>
                  <a:pt x="153042" y="107917"/>
                </a:lnTo>
                <a:lnTo>
                  <a:pt x="110233" y="87268"/>
                </a:lnTo>
                <a:lnTo>
                  <a:pt x="70188" y="62252"/>
                </a:lnTo>
                <a:lnTo>
                  <a:pt x="33310" y="33089"/>
                </a:lnTo>
                <a:lnTo>
                  <a:pt x="0" y="0"/>
                </a:lnTo>
                <a:lnTo>
                  <a:pt x="0" y="556939"/>
                </a:lnTo>
                <a:lnTo>
                  <a:pt x="33864" y="588252"/>
                </a:lnTo>
                <a:lnTo>
                  <a:pt x="71075" y="615605"/>
                </a:lnTo>
                <a:lnTo>
                  <a:pt x="111230" y="638793"/>
                </a:lnTo>
                <a:lnTo>
                  <a:pt x="153929" y="657613"/>
                </a:lnTo>
                <a:lnTo>
                  <a:pt x="198767" y="671860"/>
                </a:lnTo>
                <a:lnTo>
                  <a:pt x="245345" y="681331"/>
                </a:lnTo>
                <a:lnTo>
                  <a:pt x="245193" y="135217"/>
                </a:lnTo>
              </a:path>
            </a:pathLst>
          </a:custGeom>
          <a:ln w="456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72601" y="3380301"/>
            <a:ext cx="401171" cy="76363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72601" y="3380301"/>
            <a:ext cx="401320" cy="763905"/>
          </a:xfrm>
          <a:custGeom>
            <a:avLst/>
            <a:gdLst/>
            <a:ahLst/>
            <a:cxnLst/>
            <a:rect l="l" t="t" r="r" b="b"/>
            <a:pathLst>
              <a:path w="401319" h="763904">
                <a:moveTo>
                  <a:pt x="0" y="218128"/>
                </a:moveTo>
                <a:lnTo>
                  <a:pt x="0" y="763634"/>
                </a:lnTo>
                <a:lnTo>
                  <a:pt x="401171" y="547645"/>
                </a:lnTo>
                <a:lnTo>
                  <a:pt x="401171" y="0"/>
                </a:lnTo>
                <a:lnTo>
                  <a:pt x="0" y="218128"/>
                </a:lnTo>
                <a:close/>
              </a:path>
            </a:pathLst>
          </a:custGeom>
          <a:ln w="45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27255" y="3247198"/>
            <a:ext cx="647065" cy="897890"/>
          </a:xfrm>
          <a:custGeom>
            <a:avLst/>
            <a:gdLst/>
            <a:ahLst/>
            <a:cxnLst/>
            <a:rect l="l" t="t" r="r" b="b"/>
            <a:pathLst>
              <a:path w="647065" h="897889">
                <a:moveTo>
                  <a:pt x="646516" y="133090"/>
                </a:moveTo>
                <a:lnTo>
                  <a:pt x="397851" y="0"/>
                </a:lnTo>
                <a:lnTo>
                  <a:pt x="0" y="216622"/>
                </a:lnTo>
                <a:lnTo>
                  <a:pt x="152" y="772928"/>
                </a:lnTo>
                <a:lnTo>
                  <a:pt x="34016" y="804241"/>
                </a:lnTo>
                <a:lnTo>
                  <a:pt x="71227" y="831594"/>
                </a:lnTo>
                <a:lnTo>
                  <a:pt x="111382" y="854784"/>
                </a:lnTo>
                <a:lnTo>
                  <a:pt x="154081" y="873605"/>
                </a:lnTo>
                <a:lnTo>
                  <a:pt x="198919" y="887856"/>
                </a:lnTo>
                <a:lnTo>
                  <a:pt x="245497" y="897333"/>
                </a:lnTo>
                <a:lnTo>
                  <a:pt x="646516" y="680723"/>
                </a:lnTo>
                <a:lnTo>
                  <a:pt x="646516" y="133090"/>
                </a:lnTo>
                <a:close/>
              </a:path>
            </a:pathLst>
          </a:custGeom>
          <a:ln w="12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20485" y="3801033"/>
            <a:ext cx="39332" cy="4924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20485" y="3801033"/>
            <a:ext cx="39370" cy="49530"/>
          </a:xfrm>
          <a:custGeom>
            <a:avLst/>
            <a:gdLst/>
            <a:ahLst/>
            <a:cxnLst/>
            <a:rect l="l" t="t" r="r" b="b"/>
            <a:pathLst>
              <a:path w="39370" h="49529">
                <a:moveTo>
                  <a:pt x="37317" y="18210"/>
                </a:moveTo>
                <a:lnTo>
                  <a:pt x="32522" y="9368"/>
                </a:lnTo>
                <a:lnTo>
                  <a:pt x="25959" y="3109"/>
                </a:lnTo>
                <a:lnTo>
                  <a:pt x="18478" y="0"/>
                </a:lnTo>
                <a:lnTo>
                  <a:pt x="10924" y="609"/>
                </a:lnTo>
                <a:lnTo>
                  <a:pt x="4737" y="4995"/>
                </a:lnTo>
                <a:lnTo>
                  <a:pt x="1001" y="12183"/>
                </a:lnTo>
                <a:lnTo>
                  <a:pt x="0" y="21193"/>
                </a:lnTo>
                <a:lnTo>
                  <a:pt x="2016" y="31049"/>
                </a:lnTo>
                <a:lnTo>
                  <a:pt x="6807" y="39888"/>
                </a:lnTo>
                <a:lnTo>
                  <a:pt x="13369" y="46144"/>
                </a:lnTo>
                <a:lnTo>
                  <a:pt x="20854" y="49248"/>
                </a:lnTo>
                <a:lnTo>
                  <a:pt x="28410" y="48637"/>
                </a:lnTo>
                <a:lnTo>
                  <a:pt x="34591" y="44251"/>
                </a:lnTo>
                <a:lnTo>
                  <a:pt x="38328" y="37065"/>
                </a:lnTo>
                <a:lnTo>
                  <a:pt x="39332" y="28058"/>
                </a:lnTo>
                <a:lnTo>
                  <a:pt x="37317" y="18210"/>
                </a:lnTo>
                <a:close/>
              </a:path>
            </a:pathLst>
          </a:custGeom>
          <a:ln w="45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63242" y="3910220"/>
            <a:ext cx="173370" cy="15921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60263" y="3568257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4" h="100329">
                <a:moveTo>
                  <a:pt x="7133" y="0"/>
                </a:moveTo>
                <a:lnTo>
                  <a:pt x="3649" y="139"/>
                </a:lnTo>
                <a:lnTo>
                  <a:pt x="519" y="3330"/>
                </a:lnTo>
                <a:lnTo>
                  <a:pt x="0" y="4811"/>
                </a:lnTo>
                <a:lnTo>
                  <a:pt x="177" y="6293"/>
                </a:lnTo>
                <a:lnTo>
                  <a:pt x="532" y="9876"/>
                </a:lnTo>
                <a:lnTo>
                  <a:pt x="2724" y="13092"/>
                </a:lnTo>
                <a:lnTo>
                  <a:pt x="6056" y="14915"/>
                </a:lnTo>
                <a:lnTo>
                  <a:pt x="43376" y="42731"/>
                </a:lnTo>
                <a:lnTo>
                  <a:pt x="83716" y="66325"/>
                </a:lnTo>
                <a:lnTo>
                  <a:pt x="126669" y="85486"/>
                </a:lnTo>
                <a:lnTo>
                  <a:pt x="171829" y="100004"/>
                </a:lnTo>
                <a:lnTo>
                  <a:pt x="176403" y="99042"/>
                </a:lnTo>
                <a:lnTo>
                  <a:pt x="179279" y="94800"/>
                </a:lnTo>
                <a:lnTo>
                  <a:pt x="177531" y="87545"/>
                </a:lnTo>
                <a:lnTo>
                  <a:pt x="175034" y="85202"/>
                </a:lnTo>
                <a:lnTo>
                  <a:pt x="171829" y="84531"/>
                </a:lnTo>
                <a:lnTo>
                  <a:pt x="127590" y="70532"/>
                </a:lnTo>
                <a:lnTo>
                  <a:pt x="85499" y="51960"/>
                </a:lnTo>
                <a:lnTo>
                  <a:pt x="45960" y="29021"/>
                </a:lnTo>
                <a:lnTo>
                  <a:pt x="9376" y="1924"/>
                </a:lnTo>
                <a:lnTo>
                  <a:pt x="7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0263" y="3568257"/>
            <a:ext cx="179705" cy="100330"/>
          </a:xfrm>
          <a:custGeom>
            <a:avLst/>
            <a:gdLst/>
            <a:ahLst/>
            <a:cxnLst/>
            <a:rect l="l" t="t" r="r" b="b"/>
            <a:pathLst>
              <a:path w="179704" h="100329">
                <a:moveTo>
                  <a:pt x="6056" y="14915"/>
                </a:moveTo>
                <a:lnTo>
                  <a:pt x="43376" y="42731"/>
                </a:lnTo>
                <a:lnTo>
                  <a:pt x="83716" y="66325"/>
                </a:lnTo>
                <a:lnTo>
                  <a:pt x="126669" y="85486"/>
                </a:lnTo>
                <a:lnTo>
                  <a:pt x="171829" y="100004"/>
                </a:lnTo>
                <a:lnTo>
                  <a:pt x="176403" y="99042"/>
                </a:lnTo>
                <a:lnTo>
                  <a:pt x="179279" y="94800"/>
                </a:lnTo>
                <a:lnTo>
                  <a:pt x="178253" y="90533"/>
                </a:lnTo>
                <a:lnTo>
                  <a:pt x="177531" y="87545"/>
                </a:lnTo>
                <a:lnTo>
                  <a:pt x="175034" y="85202"/>
                </a:lnTo>
                <a:lnTo>
                  <a:pt x="171829" y="84531"/>
                </a:lnTo>
                <a:lnTo>
                  <a:pt x="127590" y="70532"/>
                </a:lnTo>
                <a:lnTo>
                  <a:pt x="85499" y="51960"/>
                </a:lnTo>
                <a:lnTo>
                  <a:pt x="45960" y="29021"/>
                </a:lnTo>
                <a:lnTo>
                  <a:pt x="9376" y="1924"/>
                </a:lnTo>
                <a:lnTo>
                  <a:pt x="7133" y="0"/>
                </a:lnTo>
                <a:lnTo>
                  <a:pt x="3649" y="139"/>
                </a:lnTo>
                <a:lnTo>
                  <a:pt x="1596" y="2241"/>
                </a:lnTo>
                <a:lnTo>
                  <a:pt x="519" y="3330"/>
                </a:lnTo>
                <a:lnTo>
                  <a:pt x="0" y="4811"/>
                </a:lnTo>
                <a:lnTo>
                  <a:pt x="177" y="6293"/>
                </a:lnTo>
                <a:lnTo>
                  <a:pt x="532" y="9876"/>
                </a:lnTo>
                <a:lnTo>
                  <a:pt x="2724" y="13092"/>
                </a:lnTo>
                <a:lnTo>
                  <a:pt x="6056" y="14915"/>
                </a:lnTo>
                <a:close/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3584" y="3617157"/>
            <a:ext cx="50541" cy="3182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13584" y="3617157"/>
            <a:ext cx="50800" cy="32384"/>
          </a:xfrm>
          <a:custGeom>
            <a:avLst/>
            <a:gdLst/>
            <a:ahLst/>
            <a:cxnLst/>
            <a:rect l="l" t="t" r="r" b="b"/>
            <a:pathLst>
              <a:path w="50800" h="32385">
                <a:moveTo>
                  <a:pt x="50541" y="30971"/>
                </a:moveTo>
                <a:lnTo>
                  <a:pt x="40953" y="13101"/>
                </a:lnTo>
                <a:lnTo>
                  <a:pt x="28497" y="2535"/>
                </a:lnTo>
                <a:lnTo>
                  <a:pt x="14630" y="0"/>
                </a:lnTo>
                <a:lnTo>
                  <a:pt x="808" y="6217"/>
                </a:lnTo>
                <a:lnTo>
                  <a:pt x="0" y="14294"/>
                </a:lnTo>
                <a:lnTo>
                  <a:pt x="5284" y="21642"/>
                </a:lnTo>
                <a:lnTo>
                  <a:pt x="15715" y="27467"/>
                </a:lnTo>
                <a:lnTo>
                  <a:pt x="30344" y="30971"/>
                </a:lnTo>
                <a:lnTo>
                  <a:pt x="36971" y="31820"/>
                </a:lnTo>
                <a:lnTo>
                  <a:pt x="43915" y="31807"/>
                </a:lnTo>
                <a:lnTo>
                  <a:pt x="50541" y="30971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67042" y="3628604"/>
            <a:ext cx="165772" cy="12839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7042" y="3637113"/>
            <a:ext cx="166370" cy="96520"/>
          </a:xfrm>
          <a:custGeom>
            <a:avLst/>
            <a:gdLst/>
            <a:ahLst/>
            <a:cxnLst/>
            <a:rect l="l" t="t" r="r" b="b"/>
            <a:pathLst>
              <a:path w="166370" h="96520">
                <a:moveTo>
                  <a:pt x="0" y="0"/>
                </a:moveTo>
                <a:lnTo>
                  <a:pt x="0" y="10826"/>
                </a:lnTo>
                <a:lnTo>
                  <a:pt x="37197" y="38818"/>
                </a:lnTo>
                <a:lnTo>
                  <a:pt x="77512" y="62477"/>
                </a:lnTo>
                <a:lnTo>
                  <a:pt x="120514" y="81583"/>
                </a:lnTo>
                <a:lnTo>
                  <a:pt x="165772" y="95914"/>
                </a:lnTo>
                <a:lnTo>
                  <a:pt x="165772" y="85076"/>
                </a:lnTo>
                <a:lnTo>
                  <a:pt x="120869" y="70066"/>
                </a:lnTo>
                <a:lnTo>
                  <a:pt x="78039" y="50762"/>
                </a:lnTo>
                <a:lnTo>
                  <a:pt x="37633" y="273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7042" y="3627832"/>
            <a:ext cx="166370" cy="128905"/>
          </a:xfrm>
          <a:custGeom>
            <a:avLst/>
            <a:gdLst/>
            <a:ahLst/>
            <a:cxnLst/>
            <a:rect l="l" t="t" r="r" b="b"/>
            <a:pathLst>
              <a:path w="166370" h="128904">
                <a:moveTo>
                  <a:pt x="0" y="0"/>
                </a:moveTo>
                <a:lnTo>
                  <a:pt x="0" y="43316"/>
                </a:lnTo>
                <a:lnTo>
                  <a:pt x="37628" y="70662"/>
                </a:lnTo>
                <a:lnTo>
                  <a:pt x="78034" y="94078"/>
                </a:lnTo>
                <a:lnTo>
                  <a:pt x="120867" y="113383"/>
                </a:lnTo>
                <a:lnTo>
                  <a:pt x="165772" y="128393"/>
                </a:lnTo>
              </a:path>
            </a:pathLst>
          </a:custGeom>
          <a:ln w="4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67042" y="3629376"/>
            <a:ext cx="166370" cy="128905"/>
          </a:xfrm>
          <a:custGeom>
            <a:avLst/>
            <a:gdLst/>
            <a:ahLst/>
            <a:cxnLst/>
            <a:rect l="l" t="t" r="r" b="b"/>
            <a:pathLst>
              <a:path w="166370" h="128904">
                <a:moveTo>
                  <a:pt x="165772" y="128393"/>
                </a:moveTo>
                <a:lnTo>
                  <a:pt x="165772" y="85076"/>
                </a:lnTo>
                <a:lnTo>
                  <a:pt x="120972" y="69860"/>
                </a:lnTo>
                <a:lnTo>
                  <a:pt x="78191" y="50496"/>
                </a:lnTo>
                <a:lnTo>
                  <a:pt x="37758" y="27153"/>
                </a:lnTo>
                <a:lnTo>
                  <a:pt x="0" y="0"/>
                </a:lnTo>
              </a:path>
            </a:pathLst>
          </a:custGeom>
          <a:ln w="4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18835" y="4190532"/>
            <a:ext cx="89535" cy="43815"/>
          </a:xfrm>
          <a:custGeom>
            <a:avLst/>
            <a:gdLst/>
            <a:ahLst/>
            <a:cxnLst/>
            <a:rect l="l" t="t" r="r" b="b"/>
            <a:pathLst>
              <a:path w="89534" h="43814">
                <a:moveTo>
                  <a:pt x="64608" y="0"/>
                </a:moveTo>
                <a:lnTo>
                  <a:pt x="0" y="36757"/>
                </a:lnTo>
                <a:lnTo>
                  <a:pt x="19519" y="42262"/>
                </a:lnTo>
                <a:lnTo>
                  <a:pt x="39563" y="43707"/>
                </a:lnTo>
                <a:lnTo>
                  <a:pt x="59433" y="41115"/>
                </a:lnTo>
                <a:lnTo>
                  <a:pt x="78432" y="34504"/>
                </a:lnTo>
                <a:lnTo>
                  <a:pt x="85971" y="30794"/>
                </a:lnTo>
                <a:lnTo>
                  <a:pt x="88961" y="22044"/>
                </a:lnTo>
                <a:lnTo>
                  <a:pt x="84552" y="13915"/>
                </a:lnTo>
                <a:lnTo>
                  <a:pt x="83868" y="12953"/>
                </a:lnTo>
                <a:lnTo>
                  <a:pt x="83057" y="12079"/>
                </a:lnTo>
                <a:lnTo>
                  <a:pt x="64608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15158" y="4084855"/>
            <a:ext cx="158377" cy="8424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18835" y="4169855"/>
            <a:ext cx="64608" cy="5743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18835" y="4169855"/>
            <a:ext cx="64769" cy="57785"/>
          </a:xfrm>
          <a:custGeom>
            <a:avLst/>
            <a:gdLst/>
            <a:ahLst/>
            <a:cxnLst/>
            <a:rect l="l" t="t" r="r" b="b"/>
            <a:pathLst>
              <a:path w="64769" h="57785">
                <a:moveTo>
                  <a:pt x="0" y="57434"/>
                </a:moveTo>
                <a:lnTo>
                  <a:pt x="0" y="41493"/>
                </a:lnTo>
                <a:lnTo>
                  <a:pt x="64608" y="0"/>
                </a:lnTo>
                <a:lnTo>
                  <a:pt x="64608" y="20677"/>
                </a:lnTo>
                <a:lnTo>
                  <a:pt x="0" y="57434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80228" y="4090591"/>
            <a:ext cx="203214" cy="12075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80228" y="4090591"/>
            <a:ext cx="203835" cy="121285"/>
          </a:xfrm>
          <a:custGeom>
            <a:avLst/>
            <a:gdLst/>
            <a:ahLst/>
            <a:cxnLst/>
            <a:rect l="l" t="t" r="r" b="b"/>
            <a:pathLst>
              <a:path w="203834" h="121285">
                <a:moveTo>
                  <a:pt x="0" y="42506"/>
                </a:moveTo>
                <a:lnTo>
                  <a:pt x="62251" y="0"/>
                </a:lnTo>
                <a:lnTo>
                  <a:pt x="203214" y="79264"/>
                </a:lnTo>
                <a:lnTo>
                  <a:pt x="138606" y="120757"/>
                </a:lnTo>
                <a:lnTo>
                  <a:pt x="0" y="42506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78313" y="3951599"/>
            <a:ext cx="264883" cy="15039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8313" y="3951600"/>
            <a:ext cx="265430" cy="150495"/>
          </a:xfrm>
          <a:custGeom>
            <a:avLst/>
            <a:gdLst/>
            <a:ahLst/>
            <a:cxnLst/>
            <a:rect l="l" t="t" r="r" b="b"/>
            <a:pathLst>
              <a:path w="265430" h="150495">
                <a:moveTo>
                  <a:pt x="136845" y="150399"/>
                </a:moveTo>
                <a:lnTo>
                  <a:pt x="264883" y="78112"/>
                </a:lnTo>
                <a:lnTo>
                  <a:pt x="127443" y="0"/>
                </a:lnTo>
                <a:lnTo>
                  <a:pt x="0" y="73515"/>
                </a:lnTo>
                <a:lnTo>
                  <a:pt x="30353" y="98851"/>
                </a:lnTo>
                <a:lnTo>
                  <a:pt x="63542" y="120257"/>
                </a:lnTo>
                <a:lnTo>
                  <a:pt x="99171" y="137514"/>
                </a:lnTo>
                <a:lnTo>
                  <a:pt x="136845" y="150399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24548" y="3936304"/>
            <a:ext cx="26900" cy="14395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24548" y="3936304"/>
            <a:ext cx="27305" cy="144145"/>
          </a:xfrm>
          <a:custGeom>
            <a:avLst/>
            <a:gdLst/>
            <a:ahLst/>
            <a:cxnLst/>
            <a:rect l="l" t="t" r="r" b="b"/>
            <a:pathLst>
              <a:path w="27305" h="144145">
                <a:moveTo>
                  <a:pt x="0" y="143954"/>
                </a:moveTo>
                <a:lnTo>
                  <a:pt x="0" y="15295"/>
                </a:lnTo>
                <a:lnTo>
                  <a:pt x="26900" y="0"/>
                </a:lnTo>
                <a:lnTo>
                  <a:pt x="25848" y="122125"/>
                </a:lnTo>
                <a:lnTo>
                  <a:pt x="0" y="143954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50396" y="3929783"/>
            <a:ext cx="50505" cy="11600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50396" y="3929783"/>
            <a:ext cx="50800" cy="116205"/>
          </a:xfrm>
          <a:custGeom>
            <a:avLst/>
            <a:gdLst/>
            <a:ahLst/>
            <a:cxnLst/>
            <a:rect l="l" t="t" r="r" b="b"/>
            <a:pathLst>
              <a:path w="50800" h="116204">
                <a:moveTo>
                  <a:pt x="950" y="18562"/>
                </a:moveTo>
                <a:lnTo>
                  <a:pt x="50505" y="0"/>
                </a:lnTo>
                <a:lnTo>
                  <a:pt x="50505" y="75807"/>
                </a:lnTo>
                <a:lnTo>
                  <a:pt x="0" y="116009"/>
                </a:lnTo>
                <a:lnTo>
                  <a:pt x="950" y="1856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70519" y="3879236"/>
            <a:ext cx="130382" cy="6910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70519" y="3879236"/>
            <a:ext cx="130810" cy="69215"/>
          </a:xfrm>
          <a:custGeom>
            <a:avLst/>
            <a:gdLst/>
            <a:ahLst/>
            <a:cxnLst/>
            <a:rect l="l" t="t" r="r" b="b"/>
            <a:pathLst>
              <a:path w="130809" h="69214">
                <a:moveTo>
                  <a:pt x="80827" y="69109"/>
                </a:moveTo>
                <a:lnTo>
                  <a:pt x="80928" y="57067"/>
                </a:lnTo>
                <a:lnTo>
                  <a:pt x="0" y="11484"/>
                </a:lnTo>
                <a:lnTo>
                  <a:pt x="41116" y="0"/>
                </a:lnTo>
                <a:lnTo>
                  <a:pt x="130382" y="50546"/>
                </a:lnTo>
                <a:lnTo>
                  <a:pt x="80827" y="69109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15158" y="4029712"/>
            <a:ext cx="128038" cy="12750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15158" y="4029712"/>
            <a:ext cx="128270" cy="127635"/>
          </a:xfrm>
          <a:custGeom>
            <a:avLst/>
            <a:gdLst/>
            <a:ahLst/>
            <a:cxnLst/>
            <a:rect l="l" t="t" r="r" b="b"/>
            <a:pathLst>
              <a:path w="128269" h="127635">
                <a:moveTo>
                  <a:pt x="0" y="72287"/>
                </a:moveTo>
                <a:lnTo>
                  <a:pt x="128038" y="0"/>
                </a:lnTo>
                <a:lnTo>
                  <a:pt x="128038" y="55143"/>
                </a:lnTo>
                <a:lnTo>
                  <a:pt x="0" y="127506"/>
                </a:lnTo>
                <a:lnTo>
                  <a:pt x="0" y="72287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09433" y="3874640"/>
            <a:ext cx="142014" cy="7695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09433" y="3874640"/>
            <a:ext cx="142240" cy="77470"/>
          </a:xfrm>
          <a:custGeom>
            <a:avLst/>
            <a:gdLst/>
            <a:ahLst/>
            <a:cxnLst/>
            <a:rect l="l" t="t" r="r" b="b"/>
            <a:pathLst>
              <a:path w="142240" h="77470">
                <a:moveTo>
                  <a:pt x="0" y="12636"/>
                </a:moveTo>
                <a:lnTo>
                  <a:pt x="32893" y="0"/>
                </a:lnTo>
                <a:lnTo>
                  <a:pt x="61162" y="16106"/>
                </a:lnTo>
                <a:lnTo>
                  <a:pt x="142014" y="61727"/>
                </a:lnTo>
                <a:lnTo>
                  <a:pt x="115114" y="76959"/>
                </a:lnTo>
                <a:lnTo>
                  <a:pt x="83890" y="65331"/>
                </a:lnTo>
                <a:lnTo>
                  <a:pt x="54140" y="50648"/>
                </a:lnTo>
                <a:lnTo>
                  <a:pt x="26099" y="33039"/>
                </a:lnTo>
                <a:lnTo>
                  <a:pt x="0" y="12636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80228" y="4133097"/>
            <a:ext cx="138606" cy="9419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80228" y="4133097"/>
            <a:ext cx="139065" cy="94615"/>
          </a:xfrm>
          <a:custGeom>
            <a:avLst/>
            <a:gdLst/>
            <a:ahLst/>
            <a:cxnLst/>
            <a:rect l="l" t="t" r="r" b="b"/>
            <a:pathLst>
              <a:path w="139065" h="94614">
                <a:moveTo>
                  <a:pt x="0" y="0"/>
                </a:moveTo>
                <a:lnTo>
                  <a:pt x="138606" y="78251"/>
                </a:lnTo>
                <a:lnTo>
                  <a:pt x="138606" y="94192"/>
                </a:lnTo>
                <a:lnTo>
                  <a:pt x="0" y="1608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95319" y="4098543"/>
            <a:ext cx="170180" cy="102870"/>
          </a:xfrm>
          <a:custGeom>
            <a:avLst/>
            <a:gdLst/>
            <a:ahLst/>
            <a:cxnLst/>
            <a:rect l="l" t="t" r="r" b="b"/>
            <a:pathLst>
              <a:path w="170180" h="102870">
                <a:moveTo>
                  <a:pt x="121716" y="90976"/>
                </a:moveTo>
                <a:lnTo>
                  <a:pt x="113251" y="96396"/>
                </a:lnTo>
                <a:lnTo>
                  <a:pt x="123413" y="102271"/>
                </a:lnTo>
                <a:lnTo>
                  <a:pt x="131878" y="96864"/>
                </a:lnTo>
                <a:lnTo>
                  <a:pt x="121716" y="90976"/>
                </a:lnTo>
                <a:close/>
              </a:path>
              <a:path w="170180" h="102870">
                <a:moveTo>
                  <a:pt x="134298" y="82746"/>
                </a:moveTo>
                <a:lnTo>
                  <a:pt x="125834" y="88165"/>
                </a:lnTo>
                <a:lnTo>
                  <a:pt x="135996" y="94040"/>
                </a:lnTo>
                <a:lnTo>
                  <a:pt x="144460" y="88634"/>
                </a:lnTo>
                <a:lnTo>
                  <a:pt x="134298" y="82746"/>
                </a:lnTo>
                <a:close/>
              </a:path>
              <a:path w="170180" h="102870">
                <a:moveTo>
                  <a:pt x="102836" y="79935"/>
                </a:moveTo>
                <a:lnTo>
                  <a:pt x="94372" y="85342"/>
                </a:lnTo>
                <a:lnTo>
                  <a:pt x="104534" y="91217"/>
                </a:lnTo>
                <a:lnTo>
                  <a:pt x="112998" y="85810"/>
                </a:lnTo>
                <a:lnTo>
                  <a:pt x="102836" y="79935"/>
                </a:lnTo>
                <a:close/>
              </a:path>
              <a:path w="170180" h="102870">
                <a:moveTo>
                  <a:pt x="146880" y="74516"/>
                </a:moveTo>
                <a:lnTo>
                  <a:pt x="138416" y="79935"/>
                </a:lnTo>
                <a:lnTo>
                  <a:pt x="148578" y="85810"/>
                </a:lnTo>
                <a:lnTo>
                  <a:pt x="157042" y="80403"/>
                </a:lnTo>
                <a:lnTo>
                  <a:pt x="146880" y="74516"/>
                </a:lnTo>
                <a:close/>
              </a:path>
              <a:path w="170180" h="102870">
                <a:moveTo>
                  <a:pt x="115418" y="71705"/>
                </a:moveTo>
                <a:lnTo>
                  <a:pt x="106954" y="77111"/>
                </a:lnTo>
                <a:lnTo>
                  <a:pt x="117116" y="82986"/>
                </a:lnTo>
                <a:lnTo>
                  <a:pt x="125593" y="77580"/>
                </a:lnTo>
                <a:lnTo>
                  <a:pt x="115418" y="71705"/>
                </a:lnTo>
                <a:close/>
              </a:path>
              <a:path w="170180" h="102870">
                <a:moveTo>
                  <a:pt x="46223" y="46786"/>
                </a:moveTo>
                <a:lnTo>
                  <a:pt x="37746" y="52192"/>
                </a:lnTo>
                <a:lnTo>
                  <a:pt x="85654" y="80163"/>
                </a:lnTo>
                <a:lnTo>
                  <a:pt x="94131" y="74756"/>
                </a:lnTo>
                <a:lnTo>
                  <a:pt x="46223" y="46786"/>
                </a:lnTo>
                <a:close/>
              </a:path>
              <a:path w="170180" h="102870">
                <a:moveTo>
                  <a:pt x="159462" y="66298"/>
                </a:moveTo>
                <a:lnTo>
                  <a:pt x="150998" y="71705"/>
                </a:lnTo>
                <a:lnTo>
                  <a:pt x="161160" y="77580"/>
                </a:lnTo>
                <a:lnTo>
                  <a:pt x="169624" y="72173"/>
                </a:lnTo>
                <a:lnTo>
                  <a:pt x="159462" y="66298"/>
                </a:lnTo>
                <a:close/>
              </a:path>
              <a:path w="170180" h="102870">
                <a:moveTo>
                  <a:pt x="128013" y="63474"/>
                </a:moveTo>
                <a:lnTo>
                  <a:pt x="119536" y="68881"/>
                </a:lnTo>
                <a:lnTo>
                  <a:pt x="129698" y="74756"/>
                </a:lnTo>
                <a:lnTo>
                  <a:pt x="138175" y="69349"/>
                </a:lnTo>
                <a:lnTo>
                  <a:pt x="128013" y="63474"/>
                </a:lnTo>
                <a:close/>
              </a:path>
              <a:path w="170180" h="102870">
                <a:moveTo>
                  <a:pt x="96551" y="60651"/>
                </a:moveTo>
                <a:lnTo>
                  <a:pt x="88087" y="66057"/>
                </a:lnTo>
                <a:lnTo>
                  <a:pt x="98249" y="71933"/>
                </a:lnTo>
                <a:lnTo>
                  <a:pt x="106713" y="66526"/>
                </a:lnTo>
                <a:lnTo>
                  <a:pt x="96551" y="60651"/>
                </a:lnTo>
                <a:close/>
              </a:path>
              <a:path w="170180" h="102870">
                <a:moveTo>
                  <a:pt x="140595" y="55244"/>
                </a:moveTo>
                <a:lnTo>
                  <a:pt x="132118" y="60651"/>
                </a:lnTo>
                <a:lnTo>
                  <a:pt x="142280" y="66526"/>
                </a:lnTo>
                <a:lnTo>
                  <a:pt x="150757" y="61119"/>
                </a:lnTo>
                <a:lnTo>
                  <a:pt x="140595" y="55244"/>
                </a:lnTo>
                <a:close/>
              </a:path>
              <a:path w="170180" h="102870">
                <a:moveTo>
                  <a:pt x="109133" y="52420"/>
                </a:moveTo>
                <a:lnTo>
                  <a:pt x="100669" y="57827"/>
                </a:lnTo>
                <a:lnTo>
                  <a:pt x="110831" y="63702"/>
                </a:lnTo>
                <a:lnTo>
                  <a:pt x="119295" y="58296"/>
                </a:lnTo>
                <a:lnTo>
                  <a:pt x="109133" y="52420"/>
                </a:lnTo>
                <a:close/>
              </a:path>
              <a:path w="170180" h="102870">
                <a:moveTo>
                  <a:pt x="77672" y="49609"/>
                </a:moveTo>
                <a:lnTo>
                  <a:pt x="69208" y="55016"/>
                </a:lnTo>
                <a:lnTo>
                  <a:pt x="79370" y="60891"/>
                </a:lnTo>
                <a:lnTo>
                  <a:pt x="87834" y="55485"/>
                </a:lnTo>
                <a:lnTo>
                  <a:pt x="77672" y="49609"/>
                </a:lnTo>
                <a:close/>
              </a:path>
              <a:path w="170180" h="102870">
                <a:moveTo>
                  <a:pt x="121716" y="44190"/>
                </a:moveTo>
                <a:lnTo>
                  <a:pt x="113251" y="49597"/>
                </a:lnTo>
                <a:lnTo>
                  <a:pt x="123413" y="55485"/>
                </a:lnTo>
                <a:lnTo>
                  <a:pt x="131878" y="50078"/>
                </a:lnTo>
                <a:lnTo>
                  <a:pt x="121716" y="44190"/>
                </a:lnTo>
                <a:close/>
              </a:path>
              <a:path w="170180" h="102870">
                <a:moveTo>
                  <a:pt x="90254" y="41379"/>
                </a:moveTo>
                <a:lnTo>
                  <a:pt x="81790" y="46786"/>
                </a:lnTo>
                <a:lnTo>
                  <a:pt x="91952" y="52661"/>
                </a:lnTo>
                <a:lnTo>
                  <a:pt x="100429" y="47254"/>
                </a:lnTo>
                <a:lnTo>
                  <a:pt x="90254" y="41379"/>
                </a:lnTo>
                <a:close/>
              </a:path>
              <a:path w="170180" h="102870">
                <a:moveTo>
                  <a:pt x="58805" y="38555"/>
                </a:moveTo>
                <a:lnTo>
                  <a:pt x="50328" y="43962"/>
                </a:lnTo>
                <a:lnTo>
                  <a:pt x="60490" y="49837"/>
                </a:lnTo>
                <a:lnTo>
                  <a:pt x="68967" y="44431"/>
                </a:lnTo>
                <a:lnTo>
                  <a:pt x="58805" y="38555"/>
                </a:lnTo>
                <a:close/>
              </a:path>
              <a:path w="170180" h="102870">
                <a:moveTo>
                  <a:pt x="27343" y="35732"/>
                </a:moveTo>
                <a:lnTo>
                  <a:pt x="18879" y="41151"/>
                </a:lnTo>
                <a:lnTo>
                  <a:pt x="29041" y="47026"/>
                </a:lnTo>
                <a:lnTo>
                  <a:pt x="37505" y="41620"/>
                </a:lnTo>
                <a:lnTo>
                  <a:pt x="27343" y="35732"/>
                </a:lnTo>
                <a:close/>
              </a:path>
              <a:path w="170180" h="102870">
                <a:moveTo>
                  <a:pt x="102849" y="33149"/>
                </a:moveTo>
                <a:lnTo>
                  <a:pt x="94372" y="38555"/>
                </a:lnTo>
                <a:lnTo>
                  <a:pt x="104534" y="44431"/>
                </a:lnTo>
                <a:lnTo>
                  <a:pt x="113011" y="39024"/>
                </a:lnTo>
                <a:lnTo>
                  <a:pt x="102849" y="33149"/>
                </a:lnTo>
                <a:close/>
              </a:path>
              <a:path w="170180" h="102870">
                <a:moveTo>
                  <a:pt x="71387" y="30325"/>
                </a:moveTo>
                <a:lnTo>
                  <a:pt x="62923" y="35732"/>
                </a:lnTo>
                <a:lnTo>
                  <a:pt x="73085" y="41607"/>
                </a:lnTo>
                <a:lnTo>
                  <a:pt x="81549" y="36200"/>
                </a:lnTo>
                <a:lnTo>
                  <a:pt x="71387" y="30325"/>
                </a:lnTo>
                <a:close/>
              </a:path>
              <a:path w="170180" h="102870">
                <a:moveTo>
                  <a:pt x="39925" y="27501"/>
                </a:moveTo>
                <a:lnTo>
                  <a:pt x="31461" y="32921"/>
                </a:lnTo>
                <a:lnTo>
                  <a:pt x="41623" y="38796"/>
                </a:lnTo>
                <a:lnTo>
                  <a:pt x="50087" y="33389"/>
                </a:lnTo>
                <a:lnTo>
                  <a:pt x="39925" y="27501"/>
                </a:lnTo>
                <a:close/>
              </a:path>
              <a:path w="170180" h="102870">
                <a:moveTo>
                  <a:pt x="8464" y="24690"/>
                </a:moveTo>
                <a:lnTo>
                  <a:pt x="0" y="30097"/>
                </a:lnTo>
                <a:lnTo>
                  <a:pt x="10162" y="35972"/>
                </a:lnTo>
                <a:lnTo>
                  <a:pt x="18638" y="30566"/>
                </a:lnTo>
                <a:lnTo>
                  <a:pt x="8464" y="24690"/>
                </a:lnTo>
                <a:close/>
              </a:path>
              <a:path w="170180" h="102870">
                <a:moveTo>
                  <a:pt x="83969" y="22095"/>
                </a:moveTo>
                <a:lnTo>
                  <a:pt x="75505" y="27501"/>
                </a:lnTo>
                <a:lnTo>
                  <a:pt x="85667" y="33377"/>
                </a:lnTo>
                <a:lnTo>
                  <a:pt x="94131" y="27970"/>
                </a:lnTo>
                <a:lnTo>
                  <a:pt x="83969" y="22095"/>
                </a:lnTo>
                <a:close/>
              </a:path>
              <a:path w="170180" h="102870">
                <a:moveTo>
                  <a:pt x="52507" y="19271"/>
                </a:moveTo>
                <a:lnTo>
                  <a:pt x="44043" y="24690"/>
                </a:lnTo>
                <a:lnTo>
                  <a:pt x="54205" y="30566"/>
                </a:lnTo>
                <a:lnTo>
                  <a:pt x="62669" y="25159"/>
                </a:lnTo>
                <a:lnTo>
                  <a:pt x="52507" y="19271"/>
                </a:lnTo>
                <a:close/>
              </a:path>
              <a:path w="170180" h="102870">
                <a:moveTo>
                  <a:pt x="21058" y="16460"/>
                </a:moveTo>
                <a:lnTo>
                  <a:pt x="12582" y="21867"/>
                </a:lnTo>
                <a:lnTo>
                  <a:pt x="22744" y="27742"/>
                </a:lnTo>
                <a:lnTo>
                  <a:pt x="31220" y="22335"/>
                </a:lnTo>
                <a:lnTo>
                  <a:pt x="21058" y="16460"/>
                </a:lnTo>
                <a:close/>
              </a:path>
              <a:path w="170180" h="102870">
                <a:moveTo>
                  <a:pt x="65090" y="11041"/>
                </a:moveTo>
                <a:lnTo>
                  <a:pt x="56625" y="16460"/>
                </a:lnTo>
                <a:lnTo>
                  <a:pt x="66787" y="22335"/>
                </a:lnTo>
                <a:lnTo>
                  <a:pt x="75264" y="16929"/>
                </a:lnTo>
                <a:lnTo>
                  <a:pt x="65090" y="11041"/>
                </a:lnTo>
                <a:close/>
              </a:path>
              <a:path w="170180" h="102870">
                <a:moveTo>
                  <a:pt x="33641" y="8230"/>
                </a:moveTo>
                <a:lnTo>
                  <a:pt x="25164" y="13637"/>
                </a:lnTo>
                <a:lnTo>
                  <a:pt x="35326" y="19512"/>
                </a:lnTo>
                <a:lnTo>
                  <a:pt x="43803" y="14105"/>
                </a:lnTo>
                <a:lnTo>
                  <a:pt x="33641" y="8230"/>
                </a:lnTo>
                <a:close/>
              </a:path>
              <a:path w="170180" h="102870">
                <a:moveTo>
                  <a:pt x="46223" y="0"/>
                </a:moveTo>
                <a:lnTo>
                  <a:pt x="37759" y="5406"/>
                </a:lnTo>
                <a:lnTo>
                  <a:pt x="47908" y="11281"/>
                </a:lnTo>
                <a:lnTo>
                  <a:pt x="56385" y="5875"/>
                </a:lnTo>
                <a:lnTo>
                  <a:pt x="462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95319" y="4103937"/>
            <a:ext cx="170180" cy="99695"/>
          </a:xfrm>
          <a:custGeom>
            <a:avLst/>
            <a:gdLst/>
            <a:ahLst/>
            <a:cxnLst/>
            <a:rect l="l" t="t" r="r" b="b"/>
            <a:pathLst>
              <a:path w="170180" h="99695">
                <a:moveTo>
                  <a:pt x="37759" y="0"/>
                </a:moveTo>
                <a:lnTo>
                  <a:pt x="37759" y="2355"/>
                </a:lnTo>
                <a:lnTo>
                  <a:pt x="47921" y="8242"/>
                </a:lnTo>
                <a:lnTo>
                  <a:pt x="47921" y="5887"/>
                </a:lnTo>
                <a:lnTo>
                  <a:pt x="37759" y="0"/>
                </a:lnTo>
                <a:close/>
              </a:path>
              <a:path w="170180" h="99695">
                <a:moveTo>
                  <a:pt x="56385" y="481"/>
                </a:moveTo>
                <a:lnTo>
                  <a:pt x="47921" y="5887"/>
                </a:lnTo>
                <a:lnTo>
                  <a:pt x="47921" y="8230"/>
                </a:lnTo>
                <a:lnTo>
                  <a:pt x="56385" y="2823"/>
                </a:lnTo>
                <a:lnTo>
                  <a:pt x="56385" y="481"/>
                </a:lnTo>
                <a:close/>
              </a:path>
              <a:path w="170180" h="99695">
                <a:moveTo>
                  <a:pt x="56625" y="11053"/>
                </a:moveTo>
                <a:lnTo>
                  <a:pt x="56625" y="13409"/>
                </a:lnTo>
                <a:lnTo>
                  <a:pt x="66787" y="19296"/>
                </a:lnTo>
                <a:lnTo>
                  <a:pt x="66766" y="16929"/>
                </a:lnTo>
                <a:lnTo>
                  <a:pt x="56625" y="11053"/>
                </a:lnTo>
                <a:close/>
              </a:path>
              <a:path w="170180" h="99695">
                <a:moveTo>
                  <a:pt x="75264" y="11522"/>
                </a:moveTo>
                <a:lnTo>
                  <a:pt x="66787" y="16929"/>
                </a:lnTo>
                <a:lnTo>
                  <a:pt x="66787" y="19284"/>
                </a:lnTo>
                <a:lnTo>
                  <a:pt x="75264" y="13877"/>
                </a:lnTo>
                <a:lnTo>
                  <a:pt x="75264" y="11522"/>
                </a:lnTo>
                <a:close/>
              </a:path>
              <a:path w="170180" h="99695">
                <a:moveTo>
                  <a:pt x="75505" y="22107"/>
                </a:moveTo>
                <a:lnTo>
                  <a:pt x="75505" y="24463"/>
                </a:lnTo>
                <a:lnTo>
                  <a:pt x="85667" y="30338"/>
                </a:lnTo>
                <a:lnTo>
                  <a:pt x="85667" y="27983"/>
                </a:lnTo>
                <a:lnTo>
                  <a:pt x="75505" y="22107"/>
                </a:lnTo>
                <a:close/>
              </a:path>
              <a:path w="170180" h="99695">
                <a:moveTo>
                  <a:pt x="94131" y="22576"/>
                </a:moveTo>
                <a:lnTo>
                  <a:pt x="85667" y="27983"/>
                </a:lnTo>
                <a:lnTo>
                  <a:pt x="85667" y="30338"/>
                </a:lnTo>
                <a:lnTo>
                  <a:pt x="94131" y="24931"/>
                </a:lnTo>
                <a:lnTo>
                  <a:pt x="94131" y="22576"/>
                </a:lnTo>
                <a:close/>
              </a:path>
              <a:path w="170180" h="99695">
                <a:moveTo>
                  <a:pt x="94372" y="33149"/>
                </a:moveTo>
                <a:lnTo>
                  <a:pt x="94372" y="35504"/>
                </a:lnTo>
                <a:lnTo>
                  <a:pt x="104534" y="41392"/>
                </a:lnTo>
                <a:lnTo>
                  <a:pt x="104534" y="39037"/>
                </a:lnTo>
                <a:lnTo>
                  <a:pt x="94372" y="33149"/>
                </a:lnTo>
                <a:close/>
              </a:path>
              <a:path w="170180" h="99695">
                <a:moveTo>
                  <a:pt x="113011" y="33630"/>
                </a:moveTo>
                <a:lnTo>
                  <a:pt x="104534" y="39037"/>
                </a:lnTo>
                <a:lnTo>
                  <a:pt x="104534" y="41379"/>
                </a:lnTo>
                <a:lnTo>
                  <a:pt x="113011" y="35972"/>
                </a:lnTo>
                <a:lnTo>
                  <a:pt x="113011" y="33630"/>
                </a:lnTo>
                <a:close/>
              </a:path>
              <a:path w="170180" h="99695">
                <a:moveTo>
                  <a:pt x="113251" y="44203"/>
                </a:moveTo>
                <a:lnTo>
                  <a:pt x="113251" y="46558"/>
                </a:lnTo>
                <a:lnTo>
                  <a:pt x="123413" y="52433"/>
                </a:lnTo>
                <a:lnTo>
                  <a:pt x="123392" y="50078"/>
                </a:lnTo>
                <a:lnTo>
                  <a:pt x="113251" y="44203"/>
                </a:lnTo>
                <a:close/>
              </a:path>
              <a:path w="170180" h="99695">
                <a:moveTo>
                  <a:pt x="131878" y="44671"/>
                </a:moveTo>
                <a:lnTo>
                  <a:pt x="123413" y="50078"/>
                </a:lnTo>
                <a:lnTo>
                  <a:pt x="123413" y="52433"/>
                </a:lnTo>
                <a:lnTo>
                  <a:pt x="131878" y="47026"/>
                </a:lnTo>
                <a:lnTo>
                  <a:pt x="131878" y="44671"/>
                </a:lnTo>
                <a:close/>
              </a:path>
              <a:path w="170180" h="99695">
                <a:moveTo>
                  <a:pt x="132118" y="55257"/>
                </a:moveTo>
                <a:lnTo>
                  <a:pt x="132131" y="57612"/>
                </a:lnTo>
                <a:lnTo>
                  <a:pt x="142280" y="63480"/>
                </a:lnTo>
                <a:lnTo>
                  <a:pt x="142286" y="61128"/>
                </a:lnTo>
                <a:lnTo>
                  <a:pt x="132118" y="55257"/>
                </a:lnTo>
                <a:close/>
              </a:path>
              <a:path w="170180" h="99695">
                <a:moveTo>
                  <a:pt x="150757" y="55725"/>
                </a:moveTo>
                <a:lnTo>
                  <a:pt x="142286" y="61128"/>
                </a:lnTo>
                <a:lnTo>
                  <a:pt x="142293" y="63479"/>
                </a:lnTo>
                <a:lnTo>
                  <a:pt x="150757" y="58080"/>
                </a:lnTo>
                <a:lnTo>
                  <a:pt x="150757" y="55725"/>
                </a:lnTo>
                <a:close/>
              </a:path>
              <a:path w="170180" h="99695">
                <a:moveTo>
                  <a:pt x="150998" y="66298"/>
                </a:moveTo>
                <a:lnTo>
                  <a:pt x="150998" y="68653"/>
                </a:lnTo>
                <a:lnTo>
                  <a:pt x="161160" y="74528"/>
                </a:lnTo>
                <a:lnTo>
                  <a:pt x="161160" y="72186"/>
                </a:lnTo>
                <a:lnTo>
                  <a:pt x="150998" y="66298"/>
                </a:lnTo>
                <a:close/>
              </a:path>
              <a:path w="170180" h="99695">
                <a:moveTo>
                  <a:pt x="169624" y="66779"/>
                </a:moveTo>
                <a:lnTo>
                  <a:pt x="161160" y="72186"/>
                </a:lnTo>
                <a:lnTo>
                  <a:pt x="161160" y="74528"/>
                </a:lnTo>
                <a:lnTo>
                  <a:pt x="169624" y="69122"/>
                </a:lnTo>
                <a:lnTo>
                  <a:pt x="169624" y="66779"/>
                </a:lnTo>
                <a:close/>
              </a:path>
              <a:path w="170180" h="99695">
                <a:moveTo>
                  <a:pt x="35338" y="16460"/>
                </a:moveTo>
                <a:close/>
              </a:path>
              <a:path w="170180" h="99695">
                <a:moveTo>
                  <a:pt x="25176" y="8230"/>
                </a:moveTo>
                <a:lnTo>
                  <a:pt x="25176" y="10585"/>
                </a:lnTo>
                <a:lnTo>
                  <a:pt x="35317" y="16460"/>
                </a:lnTo>
                <a:lnTo>
                  <a:pt x="35317" y="14105"/>
                </a:lnTo>
                <a:lnTo>
                  <a:pt x="25176" y="8230"/>
                </a:lnTo>
                <a:close/>
              </a:path>
              <a:path w="170180" h="99695">
                <a:moveTo>
                  <a:pt x="35338" y="16452"/>
                </a:moveTo>
                <a:close/>
              </a:path>
              <a:path w="170180" h="99695">
                <a:moveTo>
                  <a:pt x="43803" y="8711"/>
                </a:moveTo>
                <a:lnTo>
                  <a:pt x="35326" y="14105"/>
                </a:lnTo>
                <a:lnTo>
                  <a:pt x="35338" y="16452"/>
                </a:lnTo>
                <a:lnTo>
                  <a:pt x="43803" y="11053"/>
                </a:lnTo>
                <a:lnTo>
                  <a:pt x="43803" y="8711"/>
                </a:lnTo>
                <a:close/>
              </a:path>
              <a:path w="170180" h="99695">
                <a:moveTo>
                  <a:pt x="44043" y="19284"/>
                </a:moveTo>
                <a:lnTo>
                  <a:pt x="44043" y="21639"/>
                </a:lnTo>
                <a:lnTo>
                  <a:pt x="54205" y="27514"/>
                </a:lnTo>
                <a:lnTo>
                  <a:pt x="54183" y="25159"/>
                </a:lnTo>
                <a:lnTo>
                  <a:pt x="44043" y="19284"/>
                </a:lnTo>
                <a:close/>
              </a:path>
              <a:path w="170180" h="99695">
                <a:moveTo>
                  <a:pt x="62669" y="19752"/>
                </a:moveTo>
                <a:lnTo>
                  <a:pt x="54205" y="25159"/>
                </a:lnTo>
                <a:lnTo>
                  <a:pt x="54205" y="27514"/>
                </a:lnTo>
                <a:lnTo>
                  <a:pt x="62669" y="22107"/>
                </a:lnTo>
                <a:lnTo>
                  <a:pt x="62669" y="19752"/>
                </a:lnTo>
                <a:close/>
              </a:path>
              <a:path w="170180" h="99695">
                <a:moveTo>
                  <a:pt x="62923" y="30338"/>
                </a:moveTo>
                <a:lnTo>
                  <a:pt x="62923" y="32693"/>
                </a:lnTo>
                <a:lnTo>
                  <a:pt x="73085" y="38568"/>
                </a:lnTo>
                <a:lnTo>
                  <a:pt x="73085" y="36213"/>
                </a:lnTo>
                <a:lnTo>
                  <a:pt x="62923" y="30338"/>
                </a:lnTo>
                <a:close/>
              </a:path>
              <a:path w="170180" h="99695">
                <a:moveTo>
                  <a:pt x="81549" y="30806"/>
                </a:moveTo>
                <a:lnTo>
                  <a:pt x="73085" y="36213"/>
                </a:lnTo>
                <a:lnTo>
                  <a:pt x="73085" y="38568"/>
                </a:lnTo>
                <a:lnTo>
                  <a:pt x="81549" y="33161"/>
                </a:lnTo>
                <a:lnTo>
                  <a:pt x="81549" y="30806"/>
                </a:lnTo>
                <a:close/>
              </a:path>
              <a:path w="170180" h="99695">
                <a:moveTo>
                  <a:pt x="113239" y="90989"/>
                </a:moveTo>
                <a:lnTo>
                  <a:pt x="113251" y="93344"/>
                </a:lnTo>
                <a:lnTo>
                  <a:pt x="123413" y="99219"/>
                </a:lnTo>
                <a:lnTo>
                  <a:pt x="123413" y="96877"/>
                </a:lnTo>
                <a:lnTo>
                  <a:pt x="113239" y="90989"/>
                </a:lnTo>
                <a:close/>
              </a:path>
              <a:path w="170180" h="99695">
                <a:moveTo>
                  <a:pt x="131878" y="91470"/>
                </a:moveTo>
                <a:lnTo>
                  <a:pt x="123413" y="96877"/>
                </a:lnTo>
                <a:lnTo>
                  <a:pt x="123413" y="99219"/>
                </a:lnTo>
                <a:lnTo>
                  <a:pt x="131878" y="93813"/>
                </a:lnTo>
                <a:lnTo>
                  <a:pt x="131878" y="91470"/>
                </a:lnTo>
                <a:close/>
              </a:path>
              <a:path w="170180" h="99695">
                <a:moveTo>
                  <a:pt x="125834" y="82759"/>
                </a:moveTo>
                <a:lnTo>
                  <a:pt x="125834" y="85114"/>
                </a:lnTo>
                <a:lnTo>
                  <a:pt x="135996" y="90989"/>
                </a:lnTo>
                <a:lnTo>
                  <a:pt x="135996" y="88646"/>
                </a:lnTo>
                <a:lnTo>
                  <a:pt x="125834" y="82759"/>
                </a:lnTo>
                <a:close/>
              </a:path>
              <a:path w="170180" h="99695">
                <a:moveTo>
                  <a:pt x="144460" y="83240"/>
                </a:moveTo>
                <a:lnTo>
                  <a:pt x="135996" y="88646"/>
                </a:lnTo>
                <a:lnTo>
                  <a:pt x="135996" y="90989"/>
                </a:lnTo>
                <a:lnTo>
                  <a:pt x="144460" y="85582"/>
                </a:lnTo>
                <a:lnTo>
                  <a:pt x="144460" y="83240"/>
                </a:lnTo>
                <a:close/>
              </a:path>
              <a:path w="170180" h="99695">
                <a:moveTo>
                  <a:pt x="94372" y="79948"/>
                </a:moveTo>
                <a:lnTo>
                  <a:pt x="94372" y="82303"/>
                </a:lnTo>
                <a:lnTo>
                  <a:pt x="104534" y="88178"/>
                </a:lnTo>
                <a:lnTo>
                  <a:pt x="104534" y="85823"/>
                </a:lnTo>
                <a:lnTo>
                  <a:pt x="94372" y="79948"/>
                </a:lnTo>
                <a:close/>
              </a:path>
              <a:path w="170180" h="99695">
                <a:moveTo>
                  <a:pt x="112998" y="80416"/>
                </a:moveTo>
                <a:lnTo>
                  <a:pt x="104534" y="85823"/>
                </a:lnTo>
                <a:lnTo>
                  <a:pt x="104534" y="88178"/>
                </a:lnTo>
                <a:lnTo>
                  <a:pt x="112998" y="82771"/>
                </a:lnTo>
                <a:lnTo>
                  <a:pt x="112998" y="80416"/>
                </a:lnTo>
                <a:close/>
              </a:path>
              <a:path w="170180" h="99695">
                <a:moveTo>
                  <a:pt x="138416" y="74528"/>
                </a:moveTo>
                <a:lnTo>
                  <a:pt x="138416" y="76883"/>
                </a:lnTo>
                <a:lnTo>
                  <a:pt x="148578" y="82759"/>
                </a:lnTo>
                <a:lnTo>
                  <a:pt x="148578" y="80416"/>
                </a:lnTo>
                <a:lnTo>
                  <a:pt x="138416" y="74528"/>
                </a:lnTo>
                <a:close/>
              </a:path>
              <a:path w="170180" h="99695">
                <a:moveTo>
                  <a:pt x="157042" y="75009"/>
                </a:moveTo>
                <a:lnTo>
                  <a:pt x="148578" y="80416"/>
                </a:lnTo>
                <a:lnTo>
                  <a:pt x="148578" y="82759"/>
                </a:lnTo>
                <a:lnTo>
                  <a:pt x="157042" y="77352"/>
                </a:lnTo>
                <a:lnTo>
                  <a:pt x="157042" y="75009"/>
                </a:lnTo>
                <a:close/>
              </a:path>
              <a:path w="170180" h="99695">
                <a:moveTo>
                  <a:pt x="106954" y="71717"/>
                </a:moveTo>
                <a:lnTo>
                  <a:pt x="106954" y="74072"/>
                </a:lnTo>
                <a:lnTo>
                  <a:pt x="117116" y="79948"/>
                </a:lnTo>
                <a:lnTo>
                  <a:pt x="117116" y="77592"/>
                </a:lnTo>
                <a:lnTo>
                  <a:pt x="106954" y="71717"/>
                </a:lnTo>
                <a:close/>
              </a:path>
              <a:path w="170180" h="99695">
                <a:moveTo>
                  <a:pt x="125593" y="72186"/>
                </a:moveTo>
                <a:lnTo>
                  <a:pt x="117116" y="77592"/>
                </a:lnTo>
                <a:lnTo>
                  <a:pt x="117116" y="79948"/>
                </a:lnTo>
                <a:lnTo>
                  <a:pt x="125593" y="74541"/>
                </a:lnTo>
                <a:lnTo>
                  <a:pt x="125593" y="72186"/>
                </a:lnTo>
                <a:close/>
              </a:path>
              <a:path w="170180" h="99695">
                <a:moveTo>
                  <a:pt x="37746" y="46798"/>
                </a:moveTo>
                <a:lnTo>
                  <a:pt x="37759" y="49141"/>
                </a:lnTo>
                <a:lnTo>
                  <a:pt x="85654" y="77117"/>
                </a:lnTo>
                <a:lnTo>
                  <a:pt x="85660" y="74765"/>
                </a:lnTo>
                <a:lnTo>
                  <a:pt x="37746" y="46798"/>
                </a:lnTo>
                <a:close/>
              </a:path>
              <a:path w="170180" h="99695">
                <a:moveTo>
                  <a:pt x="94131" y="69362"/>
                </a:moveTo>
                <a:lnTo>
                  <a:pt x="85660" y="74765"/>
                </a:lnTo>
                <a:lnTo>
                  <a:pt x="85667" y="77116"/>
                </a:lnTo>
                <a:lnTo>
                  <a:pt x="94131" y="71717"/>
                </a:lnTo>
                <a:lnTo>
                  <a:pt x="94131" y="69362"/>
                </a:lnTo>
                <a:close/>
              </a:path>
              <a:path w="170180" h="99695">
                <a:moveTo>
                  <a:pt x="119536" y="63487"/>
                </a:moveTo>
                <a:lnTo>
                  <a:pt x="119536" y="65842"/>
                </a:lnTo>
                <a:lnTo>
                  <a:pt x="129698" y="71717"/>
                </a:lnTo>
                <a:lnTo>
                  <a:pt x="129698" y="69362"/>
                </a:lnTo>
                <a:lnTo>
                  <a:pt x="119536" y="63487"/>
                </a:lnTo>
                <a:close/>
              </a:path>
              <a:path w="170180" h="99695">
                <a:moveTo>
                  <a:pt x="138175" y="63955"/>
                </a:moveTo>
                <a:lnTo>
                  <a:pt x="129698" y="69362"/>
                </a:lnTo>
                <a:lnTo>
                  <a:pt x="129698" y="71717"/>
                </a:lnTo>
                <a:lnTo>
                  <a:pt x="138175" y="66311"/>
                </a:lnTo>
                <a:lnTo>
                  <a:pt x="138175" y="63955"/>
                </a:lnTo>
                <a:close/>
              </a:path>
              <a:path w="170180" h="99695">
                <a:moveTo>
                  <a:pt x="88087" y="60663"/>
                </a:moveTo>
                <a:lnTo>
                  <a:pt x="88087" y="63018"/>
                </a:lnTo>
                <a:lnTo>
                  <a:pt x="98249" y="68894"/>
                </a:lnTo>
                <a:lnTo>
                  <a:pt x="98249" y="66539"/>
                </a:lnTo>
                <a:lnTo>
                  <a:pt x="88087" y="60663"/>
                </a:lnTo>
                <a:close/>
              </a:path>
              <a:path w="170180" h="99695">
                <a:moveTo>
                  <a:pt x="106713" y="61132"/>
                </a:moveTo>
                <a:lnTo>
                  <a:pt x="98249" y="66539"/>
                </a:lnTo>
                <a:lnTo>
                  <a:pt x="98249" y="68894"/>
                </a:lnTo>
                <a:lnTo>
                  <a:pt x="106713" y="63487"/>
                </a:lnTo>
                <a:lnTo>
                  <a:pt x="106713" y="61132"/>
                </a:lnTo>
                <a:close/>
              </a:path>
              <a:path w="170180" h="99695">
                <a:moveTo>
                  <a:pt x="100669" y="52433"/>
                </a:moveTo>
                <a:lnTo>
                  <a:pt x="100669" y="54788"/>
                </a:lnTo>
                <a:lnTo>
                  <a:pt x="110831" y="60663"/>
                </a:lnTo>
                <a:lnTo>
                  <a:pt x="110831" y="58308"/>
                </a:lnTo>
                <a:lnTo>
                  <a:pt x="100669" y="52433"/>
                </a:lnTo>
                <a:close/>
              </a:path>
              <a:path w="170180" h="99695">
                <a:moveTo>
                  <a:pt x="119295" y="52901"/>
                </a:moveTo>
                <a:lnTo>
                  <a:pt x="110831" y="58308"/>
                </a:lnTo>
                <a:lnTo>
                  <a:pt x="110831" y="60663"/>
                </a:lnTo>
                <a:lnTo>
                  <a:pt x="119295" y="55257"/>
                </a:lnTo>
                <a:lnTo>
                  <a:pt x="119295" y="52901"/>
                </a:lnTo>
                <a:close/>
              </a:path>
              <a:path w="170180" h="99695">
                <a:moveTo>
                  <a:pt x="69208" y="49609"/>
                </a:moveTo>
                <a:lnTo>
                  <a:pt x="69208" y="51964"/>
                </a:lnTo>
                <a:lnTo>
                  <a:pt x="79370" y="57840"/>
                </a:lnTo>
                <a:lnTo>
                  <a:pt x="79370" y="55497"/>
                </a:lnTo>
                <a:lnTo>
                  <a:pt x="69208" y="49609"/>
                </a:lnTo>
                <a:close/>
              </a:path>
              <a:path w="170180" h="99695">
                <a:moveTo>
                  <a:pt x="87834" y="50091"/>
                </a:moveTo>
                <a:lnTo>
                  <a:pt x="79370" y="55497"/>
                </a:lnTo>
                <a:lnTo>
                  <a:pt x="79370" y="57840"/>
                </a:lnTo>
                <a:lnTo>
                  <a:pt x="87834" y="52433"/>
                </a:lnTo>
                <a:lnTo>
                  <a:pt x="87834" y="50091"/>
                </a:lnTo>
                <a:close/>
              </a:path>
              <a:path w="170180" h="99695">
                <a:moveTo>
                  <a:pt x="81790" y="41379"/>
                </a:moveTo>
                <a:lnTo>
                  <a:pt x="81790" y="43734"/>
                </a:lnTo>
                <a:lnTo>
                  <a:pt x="91952" y="49609"/>
                </a:lnTo>
                <a:lnTo>
                  <a:pt x="91952" y="47267"/>
                </a:lnTo>
                <a:lnTo>
                  <a:pt x="81790" y="41379"/>
                </a:lnTo>
                <a:close/>
              </a:path>
              <a:path w="170180" h="99695">
                <a:moveTo>
                  <a:pt x="100429" y="41860"/>
                </a:moveTo>
                <a:lnTo>
                  <a:pt x="91952" y="47267"/>
                </a:lnTo>
                <a:lnTo>
                  <a:pt x="91952" y="49609"/>
                </a:lnTo>
                <a:lnTo>
                  <a:pt x="100429" y="44203"/>
                </a:lnTo>
                <a:lnTo>
                  <a:pt x="100429" y="41860"/>
                </a:lnTo>
                <a:close/>
              </a:path>
              <a:path w="170180" h="99695">
                <a:moveTo>
                  <a:pt x="50341" y="38568"/>
                </a:moveTo>
                <a:lnTo>
                  <a:pt x="50341" y="40923"/>
                </a:lnTo>
                <a:lnTo>
                  <a:pt x="60490" y="46791"/>
                </a:lnTo>
                <a:lnTo>
                  <a:pt x="60496" y="44439"/>
                </a:lnTo>
                <a:lnTo>
                  <a:pt x="50341" y="38568"/>
                </a:lnTo>
                <a:close/>
              </a:path>
              <a:path w="170180" h="99695">
                <a:moveTo>
                  <a:pt x="68967" y="39037"/>
                </a:moveTo>
                <a:lnTo>
                  <a:pt x="60496" y="44439"/>
                </a:lnTo>
                <a:lnTo>
                  <a:pt x="60503" y="46790"/>
                </a:lnTo>
                <a:lnTo>
                  <a:pt x="68967" y="41392"/>
                </a:lnTo>
                <a:lnTo>
                  <a:pt x="68967" y="39037"/>
                </a:lnTo>
                <a:close/>
              </a:path>
              <a:path w="170180" h="99695">
                <a:moveTo>
                  <a:pt x="22756" y="24690"/>
                </a:moveTo>
                <a:close/>
              </a:path>
              <a:path w="170180" h="99695">
                <a:moveTo>
                  <a:pt x="12594" y="16460"/>
                </a:moveTo>
                <a:lnTo>
                  <a:pt x="12594" y="18815"/>
                </a:lnTo>
                <a:lnTo>
                  <a:pt x="22734" y="24690"/>
                </a:lnTo>
                <a:lnTo>
                  <a:pt x="22734" y="22335"/>
                </a:lnTo>
                <a:lnTo>
                  <a:pt x="12594" y="16460"/>
                </a:lnTo>
                <a:close/>
              </a:path>
              <a:path w="170180" h="99695">
                <a:moveTo>
                  <a:pt x="22756" y="24682"/>
                </a:moveTo>
                <a:close/>
              </a:path>
              <a:path w="170180" h="99695">
                <a:moveTo>
                  <a:pt x="31220" y="16929"/>
                </a:moveTo>
                <a:lnTo>
                  <a:pt x="22744" y="22335"/>
                </a:lnTo>
                <a:lnTo>
                  <a:pt x="22756" y="24682"/>
                </a:lnTo>
                <a:lnTo>
                  <a:pt x="31220" y="19284"/>
                </a:lnTo>
                <a:lnTo>
                  <a:pt x="31220" y="16929"/>
                </a:lnTo>
                <a:close/>
              </a:path>
              <a:path w="170180" h="99695">
                <a:moveTo>
                  <a:pt x="31461" y="27514"/>
                </a:moveTo>
                <a:lnTo>
                  <a:pt x="31461" y="29869"/>
                </a:lnTo>
                <a:lnTo>
                  <a:pt x="41623" y="35744"/>
                </a:lnTo>
                <a:lnTo>
                  <a:pt x="41601" y="33389"/>
                </a:lnTo>
                <a:lnTo>
                  <a:pt x="31461" y="27514"/>
                </a:lnTo>
                <a:close/>
              </a:path>
              <a:path w="170180" h="99695">
                <a:moveTo>
                  <a:pt x="50087" y="27983"/>
                </a:moveTo>
                <a:lnTo>
                  <a:pt x="41623" y="33389"/>
                </a:lnTo>
                <a:lnTo>
                  <a:pt x="41623" y="35744"/>
                </a:lnTo>
                <a:lnTo>
                  <a:pt x="50087" y="30338"/>
                </a:lnTo>
                <a:lnTo>
                  <a:pt x="50087" y="27983"/>
                </a:lnTo>
                <a:close/>
              </a:path>
              <a:path w="170180" h="99695">
                <a:moveTo>
                  <a:pt x="0" y="24690"/>
                </a:moveTo>
                <a:lnTo>
                  <a:pt x="0" y="27046"/>
                </a:lnTo>
                <a:lnTo>
                  <a:pt x="10162" y="32913"/>
                </a:lnTo>
                <a:lnTo>
                  <a:pt x="10152" y="30566"/>
                </a:lnTo>
                <a:lnTo>
                  <a:pt x="0" y="24690"/>
                </a:lnTo>
                <a:close/>
              </a:path>
              <a:path w="170180" h="99695">
                <a:moveTo>
                  <a:pt x="18638" y="25159"/>
                </a:moveTo>
                <a:lnTo>
                  <a:pt x="10162" y="30566"/>
                </a:lnTo>
                <a:lnTo>
                  <a:pt x="10174" y="32913"/>
                </a:lnTo>
                <a:lnTo>
                  <a:pt x="18638" y="27514"/>
                </a:lnTo>
                <a:lnTo>
                  <a:pt x="18638" y="25159"/>
                </a:lnTo>
                <a:close/>
              </a:path>
              <a:path w="170180" h="99695">
                <a:moveTo>
                  <a:pt x="18879" y="35744"/>
                </a:moveTo>
                <a:lnTo>
                  <a:pt x="18879" y="38100"/>
                </a:lnTo>
                <a:lnTo>
                  <a:pt x="29041" y="43975"/>
                </a:lnTo>
                <a:lnTo>
                  <a:pt x="29019" y="41620"/>
                </a:lnTo>
                <a:lnTo>
                  <a:pt x="18879" y="35744"/>
                </a:lnTo>
                <a:close/>
              </a:path>
              <a:path w="170180" h="99695">
                <a:moveTo>
                  <a:pt x="37505" y="36213"/>
                </a:moveTo>
                <a:lnTo>
                  <a:pt x="29041" y="41620"/>
                </a:lnTo>
                <a:lnTo>
                  <a:pt x="29041" y="43975"/>
                </a:lnTo>
                <a:lnTo>
                  <a:pt x="37505" y="38568"/>
                </a:lnTo>
                <a:lnTo>
                  <a:pt x="37505" y="36213"/>
                </a:lnTo>
                <a:close/>
              </a:path>
            </a:pathLst>
          </a:custGeom>
          <a:solidFill>
            <a:srgbClr val="959595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013332" y="4047514"/>
            <a:ext cx="16510" cy="38100"/>
          </a:xfrm>
          <a:custGeom>
            <a:avLst/>
            <a:gdLst/>
            <a:ahLst/>
            <a:cxnLst/>
            <a:rect l="l" t="t" r="r" b="b"/>
            <a:pathLst>
              <a:path w="16509" h="38100">
                <a:moveTo>
                  <a:pt x="15230" y="0"/>
                </a:moveTo>
                <a:lnTo>
                  <a:pt x="8160" y="3988"/>
                </a:lnTo>
                <a:lnTo>
                  <a:pt x="8045" y="32326"/>
                </a:lnTo>
                <a:lnTo>
                  <a:pt x="8337" y="32832"/>
                </a:lnTo>
                <a:lnTo>
                  <a:pt x="8818" y="32959"/>
                </a:lnTo>
                <a:lnTo>
                  <a:pt x="15889" y="28970"/>
                </a:lnTo>
                <a:lnTo>
                  <a:pt x="16041" y="28704"/>
                </a:lnTo>
                <a:lnTo>
                  <a:pt x="16003" y="645"/>
                </a:lnTo>
                <a:lnTo>
                  <a:pt x="15724" y="139"/>
                </a:lnTo>
                <a:lnTo>
                  <a:pt x="15230" y="0"/>
                </a:lnTo>
                <a:close/>
              </a:path>
              <a:path w="16509" h="38100">
                <a:moveTo>
                  <a:pt x="4510" y="6052"/>
                </a:moveTo>
                <a:lnTo>
                  <a:pt x="114" y="8534"/>
                </a:lnTo>
                <a:lnTo>
                  <a:pt x="0" y="36871"/>
                </a:lnTo>
                <a:lnTo>
                  <a:pt x="278" y="37378"/>
                </a:lnTo>
                <a:lnTo>
                  <a:pt x="772" y="37504"/>
                </a:lnTo>
                <a:lnTo>
                  <a:pt x="5169" y="35023"/>
                </a:lnTo>
                <a:lnTo>
                  <a:pt x="5321" y="34757"/>
                </a:lnTo>
                <a:lnTo>
                  <a:pt x="5296" y="6698"/>
                </a:lnTo>
                <a:lnTo>
                  <a:pt x="5004" y="6179"/>
                </a:lnTo>
                <a:lnTo>
                  <a:pt x="4510" y="6052"/>
                </a:lnTo>
                <a:close/>
              </a:path>
            </a:pathLst>
          </a:custGeom>
          <a:solidFill>
            <a:srgbClr val="808080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8313" y="3887276"/>
            <a:ext cx="146234" cy="26994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09433" y="3887277"/>
            <a:ext cx="115570" cy="193040"/>
          </a:xfrm>
          <a:custGeom>
            <a:avLst/>
            <a:gdLst/>
            <a:ahLst/>
            <a:cxnLst/>
            <a:rect l="l" t="t" r="r" b="b"/>
            <a:pathLst>
              <a:path w="115569" h="193039">
                <a:moveTo>
                  <a:pt x="115127" y="192982"/>
                </a:moveTo>
                <a:lnTo>
                  <a:pt x="83414" y="182696"/>
                </a:lnTo>
                <a:lnTo>
                  <a:pt x="53420" y="168607"/>
                </a:lnTo>
                <a:lnTo>
                  <a:pt x="25497" y="150910"/>
                </a:lnTo>
                <a:lnTo>
                  <a:pt x="0" y="129798"/>
                </a:lnTo>
                <a:lnTo>
                  <a:pt x="0" y="0"/>
                </a:lnTo>
                <a:lnTo>
                  <a:pt x="26053" y="20475"/>
                </a:lnTo>
                <a:lnTo>
                  <a:pt x="54083" y="38111"/>
                </a:lnTo>
                <a:lnTo>
                  <a:pt x="83851" y="52771"/>
                </a:lnTo>
                <a:lnTo>
                  <a:pt x="115114" y="64323"/>
                </a:lnTo>
                <a:lnTo>
                  <a:pt x="115114" y="192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8313" y="4025115"/>
            <a:ext cx="137160" cy="132715"/>
          </a:xfrm>
          <a:custGeom>
            <a:avLst/>
            <a:gdLst/>
            <a:ahLst/>
            <a:cxnLst/>
            <a:rect l="l" t="t" r="r" b="b"/>
            <a:pathLst>
              <a:path w="137159" h="132714">
                <a:moveTo>
                  <a:pt x="0" y="55143"/>
                </a:moveTo>
                <a:lnTo>
                  <a:pt x="30255" y="80638"/>
                </a:lnTo>
                <a:lnTo>
                  <a:pt x="63423" y="102117"/>
                </a:lnTo>
                <a:lnTo>
                  <a:pt x="99091" y="119349"/>
                </a:lnTo>
                <a:lnTo>
                  <a:pt x="136845" y="132103"/>
                </a:lnTo>
                <a:lnTo>
                  <a:pt x="136845" y="76883"/>
                </a:lnTo>
                <a:lnTo>
                  <a:pt x="99116" y="64108"/>
                </a:lnTo>
                <a:lnTo>
                  <a:pt x="63461" y="46884"/>
                </a:lnTo>
                <a:lnTo>
                  <a:pt x="30287" y="25438"/>
                </a:lnTo>
                <a:lnTo>
                  <a:pt x="0" y="0"/>
                </a:lnTo>
                <a:lnTo>
                  <a:pt x="0" y="5514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88298" y="4048097"/>
            <a:ext cx="31115" cy="24130"/>
          </a:xfrm>
          <a:custGeom>
            <a:avLst/>
            <a:gdLst/>
            <a:ahLst/>
            <a:cxnLst/>
            <a:rect l="l" t="t" r="r" b="b"/>
            <a:pathLst>
              <a:path w="31115" h="24129">
                <a:moveTo>
                  <a:pt x="0" y="0"/>
                </a:moveTo>
                <a:lnTo>
                  <a:pt x="7134" y="6612"/>
                </a:lnTo>
                <a:lnTo>
                  <a:pt x="14612" y="12844"/>
                </a:lnTo>
                <a:lnTo>
                  <a:pt x="22419" y="18683"/>
                </a:lnTo>
                <a:lnTo>
                  <a:pt x="30536" y="2412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88298" y="4056138"/>
            <a:ext cx="31115" cy="24130"/>
          </a:xfrm>
          <a:custGeom>
            <a:avLst/>
            <a:gdLst/>
            <a:ahLst/>
            <a:cxnLst/>
            <a:rect l="l" t="t" r="r" b="b"/>
            <a:pathLst>
              <a:path w="31115" h="24129">
                <a:moveTo>
                  <a:pt x="0" y="0"/>
                </a:moveTo>
                <a:lnTo>
                  <a:pt x="7134" y="6612"/>
                </a:lnTo>
                <a:lnTo>
                  <a:pt x="14612" y="12844"/>
                </a:lnTo>
                <a:lnTo>
                  <a:pt x="22419" y="18683"/>
                </a:lnTo>
                <a:lnTo>
                  <a:pt x="30536" y="2412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88298" y="4064178"/>
            <a:ext cx="31115" cy="24130"/>
          </a:xfrm>
          <a:custGeom>
            <a:avLst/>
            <a:gdLst/>
            <a:ahLst/>
            <a:cxnLst/>
            <a:rect l="l" t="t" r="r" b="b"/>
            <a:pathLst>
              <a:path w="31115" h="24129">
                <a:moveTo>
                  <a:pt x="0" y="0"/>
                </a:moveTo>
                <a:lnTo>
                  <a:pt x="7134" y="6614"/>
                </a:lnTo>
                <a:lnTo>
                  <a:pt x="14612" y="12848"/>
                </a:lnTo>
                <a:lnTo>
                  <a:pt x="22419" y="18689"/>
                </a:lnTo>
                <a:lnTo>
                  <a:pt x="30536" y="2412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88298" y="4072218"/>
            <a:ext cx="31115" cy="24130"/>
          </a:xfrm>
          <a:custGeom>
            <a:avLst/>
            <a:gdLst/>
            <a:ahLst/>
            <a:cxnLst/>
            <a:rect l="l" t="t" r="r" b="b"/>
            <a:pathLst>
              <a:path w="31115" h="24129">
                <a:moveTo>
                  <a:pt x="0" y="0"/>
                </a:moveTo>
                <a:lnTo>
                  <a:pt x="7134" y="6614"/>
                </a:lnTo>
                <a:lnTo>
                  <a:pt x="14612" y="12848"/>
                </a:lnTo>
                <a:lnTo>
                  <a:pt x="22419" y="18689"/>
                </a:lnTo>
                <a:lnTo>
                  <a:pt x="30536" y="2412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898712" y="3900420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28" y="30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05757" y="3898520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41" y="305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12802" y="3896609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41" y="305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19859" y="3894697"/>
            <a:ext cx="54610" cy="31115"/>
          </a:xfrm>
          <a:custGeom>
            <a:avLst/>
            <a:gdLst/>
            <a:ahLst/>
            <a:cxnLst/>
            <a:rect l="l" t="t" r="r" b="b"/>
            <a:pathLst>
              <a:path w="54609" h="31114">
                <a:moveTo>
                  <a:pt x="0" y="0"/>
                </a:moveTo>
                <a:lnTo>
                  <a:pt x="54028" y="305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823536" y="3915994"/>
            <a:ext cx="83820" cy="141605"/>
          </a:xfrm>
          <a:custGeom>
            <a:avLst/>
            <a:gdLst/>
            <a:ahLst/>
            <a:cxnLst/>
            <a:rect l="l" t="t" r="r" b="b"/>
            <a:pathLst>
              <a:path w="83819" h="141604">
                <a:moveTo>
                  <a:pt x="0" y="0"/>
                </a:moveTo>
                <a:lnTo>
                  <a:pt x="0" y="93040"/>
                </a:lnTo>
                <a:lnTo>
                  <a:pt x="19234" y="107880"/>
                </a:lnTo>
                <a:lnTo>
                  <a:pt x="39597" y="120840"/>
                </a:lnTo>
                <a:lnTo>
                  <a:pt x="61076" y="131948"/>
                </a:lnTo>
                <a:lnTo>
                  <a:pt x="83538" y="141131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78313" y="3874640"/>
            <a:ext cx="265430" cy="282575"/>
          </a:xfrm>
          <a:custGeom>
            <a:avLst/>
            <a:gdLst/>
            <a:ahLst/>
            <a:cxnLst/>
            <a:rect l="l" t="t" r="r" b="b"/>
            <a:pathLst>
              <a:path w="265430" h="282575">
                <a:moveTo>
                  <a:pt x="136845" y="282578"/>
                </a:moveTo>
                <a:lnTo>
                  <a:pt x="264883" y="210215"/>
                </a:lnTo>
                <a:lnTo>
                  <a:pt x="264883" y="155071"/>
                </a:lnTo>
                <a:lnTo>
                  <a:pt x="222588" y="130950"/>
                </a:lnTo>
                <a:lnTo>
                  <a:pt x="222588" y="55143"/>
                </a:lnTo>
                <a:lnTo>
                  <a:pt x="133322" y="4596"/>
                </a:lnTo>
                <a:lnTo>
                  <a:pt x="92205" y="16080"/>
                </a:lnTo>
                <a:lnTo>
                  <a:pt x="64013" y="0"/>
                </a:lnTo>
                <a:lnTo>
                  <a:pt x="31119" y="12636"/>
                </a:lnTo>
                <a:lnTo>
                  <a:pt x="31119" y="133255"/>
                </a:lnTo>
                <a:lnTo>
                  <a:pt x="0" y="150475"/>
                </a:lnTo>
                <a:lnTo>
                  <a:pt x="0" y="205618"/>
                </a:lnTo>
                <a:lnTo>
                  <a:pt x="30326" y="231003"/>
                </a:lnTo>
                <a:lnTo>
                  <a:pt x="63509" y="252441"/>
                </a:lnTo>
                <a:lnTo>
                  <a:pt x="99148" y="269707"/>
                </a:lnTo>
                <a:lnTo>
                  <a:pt x="136845" y="282578"/>
                </a:lnTo>
                <a:close/>
              </a:path>
            </a:pathLst>
          </a:custGeom>
          <a:ln w="126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80228" y="4090591"/>
            <a:ext cx="203835" cy="137160"/>
          </a:xfrm>
          <a:custGeom>
            <a:avLst/>
            <a:gdLst/>
            <a:ahLst/>
            <a:cxnLst/>
            <a:rect l="l" t="t" r="r" b="b"/>
            <a:pathLst>
              <a:path w="203834" h="137160">
                <a:moveTo>
                  <a:pt x="0" y="42506"/>
                </a:moveTo>
                <a:lnTo>
                  <a:pt x="62251" y="0"/>
                </a:lnTo>
                <a:lnTo>
                  <a:pt x="203214" y="79264"/>
                </a:lnTo>
                <a:lnTo>
                  <a:pt x="203214" y="99941"/>
                </a:lnTo>
                <a:lnTo>
                  <a:pt x="138606" y="136699"/>
                </a:lnTo>
                <a:lnTo>
                  <a:pt x="0" y="58587"/>
                </a:lnTo>
                <a:lnTo>
                  <a:pt x="0" y="42506"/>
                </a:lnTo>
                <a:close/>
              </a:path>
            </a:pathLst>
          </a:custGeom>
          <a:ln w="126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861523" y="4113572"/>
            <a:ext cx="47625" cy="24130"/>
          </a:xfrm>
          <a:custGeom>
            <a:avLst/>
            <a:gdLst/>
            <a:ahLst/>
            <a:cxnLst/>
            <a:rect l="l" t="t" r="r" b="b"/>
            <a:pathLst>
              <a:path w="47625" h="24129">
                <a:moveTo>
                  <a:pt x="4295" y="0"/>
                </a:moveTo>
                <a:lnTo>
                  <a:pt x="2369" y="354"/>
                </a:lnTo>
                <a:lnTo>
                  <a:pt x="861" y="1823"/>
                </a:lnTo>
                <a:lnTo>
                  <a:pt x="0" y="6255"/>
                </a:lnTo>
                <a:lnTo>
                  <a:pt x="1697" y="8698"/>
                </a:lnTo>
                <a:lnTo>
                  <a:pt x="4295" y="9179"/>
                </a:lnTo>
                <a:lnTo>
                  <a:pt x="43055" y="24121"/>
                </a:lnTo>
                <a:lnTo>
                  <a:pt x="44626" y="23880"/>
                </a:lnTo>
                <a:lnTo>
                  <a:pt x="45957" y="22892"/>
                </a:lnTo>
                <a:lnTo>
                  <a:pt x="47629" y="19195"/>
                </a:lnTo>
                <a:lnTo>
                  <a:pt x="46577" y="16511"/>
                </a:lnTo>
                <a:lnTo>
                  <a:pt x="44233" y="15498"/>
                </a:lnTo>
                <a:lnTo>
                  <a:pt x="4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850550" y="4087147"/>
            <a:ext cx="57785" cy="34925"/>
          </a:xfrm>
          <a:custGeom>
            <a:avLst/>
            <a:gdLst/>
            <a:ahLst/>
            <a:cxnLst/>
            <a:rect l="l" t="t" r="r" b="b"/>
            <a:pathLst>
              <a:path w="57784" h="34925">
                <a:moveTo>
                  <a:pt x="0" y="0"/>
                </a:moveTo>
                <a:lnTo>
                  <a:pt x="0" y="12636"/>
                </a:lnTo>
                <a:lnTo>
                  <a:pt x="57563" y="34466"/>
                </a:lnTo>
                <a:lnTo>
                  <a:pt x="57563" y="229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850550" y="4087147"/>
            <a:ext cx="57785" cy="34925"/>
          </a:xfrm>
          <a:custGeom>
            <a:avLst/>
            <a:gdLst/>
            <a:ahLst/>
            <a:cxnLst/>
            <a:rect l="l" t="t" r="r" b="b"/>
            <a:pathLst>
              <a:path w="57784" h="34925">
                <a:moveTo>
                  <a:pt x="0" y="0"/>
                </a:moveTo>
                <a:lnTo>
                  <a:pt x="57563" y="22968"/>
                </a:lnTo>
                <a:lnTo>
                  <a:pt x="57563" y="344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850550" y="4091743"/>
            <a:ext cx="57785" cy="23495"/>
          </a:xfrm>
          <a:custGeom>
            <a:avLst/>
            <a:gdLst/>
            <a:ahLst/>
            <a:cxnLst/>
            <a:rect l="l" t="t" r="r" b="b"/>
            <a:pathLst>
              <a:path w="57784" h="23495">
                <a:moveTo>
                  <a:pt x="0" y="0"/>
                </a:moveTo>
                <a:lnTo>
                  <a:pt x="57563" y="2296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850550" y="4087147"/>
            <a:ext cx="57785" cy="34925"/>
          </a:xfrm>
          <a:custGeom>
            <a:avLst/>
            <a:gdLst/>
            <a:ahLst/>
            <a:cxnLst/>
            <a:rect l="l" t="t" r="r" b="b"/>
            <a:pathLst>
              <a:path w="57784" h="34925">
                <a:moveTo>
                  <a:pt x="0" y="0"/>
                </a:moveTo>
                <a:lnTo>
                  <a:pt x="0" y="12636"/>
                </a:lnTo>
                <a:lnTo>
                  <a:pt x="57563" y="34466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890628" y="4057340"/>
            <a:ext cx="9629" cy="1109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90628" y="4057340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29">
                <a:moveTo>
                  <a:pt x="8198" y="3583"/>
                </a:moveTo>
                <a:lnTo>
                  <a:pt x="6778" y="1126"/>
                </a:lnTo>
                <a:lnTo>
                  <a:pt x="4105" y="0"/>
                </a:lnTo>
                <a:lnTo>
                  <a:pt x="2230" y="1076"/>
                </a:lnTo>
                <a:lnTo>
                  <a:pt x="367" y="2152"/>
                </a:lnTo>
                <a:lnTo>
                  <a:pt x="0" y="5026"/>
                </a:lnTo>
                <a:lnTo>
                  <a:pt x="1431" y="7495"/>
                </a:lnTo>
                <a:lnTo>
                  <a:pt x="2850" y="9965"/>
                </a:lnTo>
                <a:lnTo>
                  <a:pt x="5524" y="11091"/>
                </a:lnTo>
                <a:lnTo>
                  <a:pt x="7399" y="10003"/>
                </a:lnTo>
                <a:lnTo>
                  <a:pt x="9262" y="8926"/>
                </a:lnTo>
                <a:lnTo>
                  <a:pt x="9629" y="6052"/>
                </a:lnTo>
                <a:lnTo>
                  <a:pt x="8198" y="358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823536" y="3915994"/>
            <a:ext cx="83399" cy="13693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823536" y="3915994"/>
            <a:ext cx="83820" cy="141605"/>
          </a:xfrm>
          <a:custGeom>
            <a:avLst/>
            <a:gdLst/>
            <a:ahLst/>
            <a:cxnLst/>
            <a:rect l="l" t="t" r="r" b="b"/>
            <a:pathLst>
              <a:path w="83819" h="141604">
                <a:moveTo>
                  <a:pt x="3535" y="90888"/>
                </a:moveTo>
                <a:lnTo>
                  <a:pt x="3535" y="3431"/>
                </a:lnTo>
                <a:lnTo>
                  <a:pt x="0" y="0"/>
                </a:lnTo>
                <a:lnTo>
                  <a:pt x="18492" y="15701"/>
                </a:lnTo>
                <a:lnTo>
                  <a:pt x="38710" y="29064"/>
                </a:lnTo>
                <a:lnTo>
                  <a:pt x="60423" y="39954"/>
                </a:lnTo>
                <a:lnTo>
                  <a:pt x="83399" y="48242"/>
                </a:lnTo>
                <a:lnTo>
                  <a:pt x="83399" y="141080"/>
                </a:lnTo>
                <a:lnTo>
                  <a:pt x="83399" y="136939"/>
                </a:lnTo>
                <a:lnTo>
                  <a:pt x="61881" y="128136"/>
                </a:lnTo>
                <a:lnTo>
                  <a:pt x="41314" y="117479"/>
                </a:lnTo>
                <a:lnTo>
                  <a:pt x="21824" y="105040"/>
                </a:lnTo>
                <a:lnTo>
                  <a:pt x="3535" y="9088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17997" y="3693611"/>
            <a:ext cx="265430" cy="128270"/>
          </a:xfrm>
          <a:custGeom>
            <a:avLst/>
            <a:gdLst/>
            <a:ahLst/>
            <a:cxnLst/>
            <a:rect l="l" t="t" r="r" b="b"/>
            <a:pathLst>
              <a:path w="265430" h="128270">
                <a:moveTo>
                  <a:pt x="219953" y="0"/>
                </a:moveTo>
                <a:lnTo>
                  <a:pt x="0" y="123391"/>
                </a:lnTo>
                <a:lnTo>
                  <a:pt x="54560" y="127914"/>
                </a:lnTo>
                <a:lnTo>
                  <a:pt x="108569" y="123606"/>
                </a:lnTo>
                <a:lnTo>
                  <a:pt x="160862" y="110756"/>
                </a:lnTo>
                <a:lnTo>
                  <a:pt x="210275" y="89650"/>
                </a:lnTo>
                <a:lnTo>
                  <a:pt x="255646" y="60575"/>
                </a:lnTo>
                <a:lnTo>
                  <a:pt x="265349" y="39674"/>
                </a:lnTo>
                <a:lnTo>
                  <a:pt x="263401" y="28519"/>
                </a:lnTo>
                <a:lnTo>
                  <a:pt x="219953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03730" y="3629325"/>
            <a:ext cx="233268" cy="19371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5544" y="3541109"/>
            <a:ext cx="379935" cy="21311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55544" y="3541109"/>
            <a:ext cx="380365" cy="213360"/>
          </a:xfrm>
          <a:custGeom>
            <a:avLst/>
            <a:gdLst/>
            <a:ahLst/>
            <a:cxnLst/>
            <a:rect l="l" t="t" r="r" b="b"/>
            <a:pathLst>
              <a:path w="380365" h="213360">
                <a:moveTo>
                  <a:pt x="159969" y="213114"/>
                </a:moveTo>
                <a:lnTo>
                  <a:pt x="379935" y="89735"/>
                </a:lnTo>
                <a:lnTo>
                  <a:pt x="219953" y="0"/>
                </a:lnTo>
                <a:lnTo>
                  <a:pt x="0" y="123378"/>
                </a:lnTo>
                <a:lnTo>
                  <a:pt x="159969" y="21311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50507" y="3664488"/>
            <a:ext cx="165005" cy="15703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48987" y="3582007"/>
            <a:ext cx="325137" cy="24103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55544" y="3494664"/>
            <a:ext cx="398383" cy="16982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55544" y="3494665"/>
            <a:ext cx="398780" cy="170180"/>
          </a:xfrm>
          <a:custGeom>
            <a:avLst/>
            <a:gdLst/>
            <a:ahLst/>
            <a:cxnLst/>
            <a:rect l="l" t="t" r="r" b="b"/>
            <a:pathLst>
              <a:path w="398780" h="170179">
                <a:moveTo>
                  <a:pt x="178418" y="123378"/>
                </a:moveTo>
                <a:lnTo>
                  <a:pt x="398383" y="0"/>
                </a:lnTo>
                <a:lnTo>
                  <a:pt x="356008" y="18877"/>
                </a:lnTo>
                <a:lnTo>
                  <a:pt x="311862" y="32984"/>
                </a:lnTo>
                <a:lnTo>
                  <a:pt x="266369" y="42210"/>
                </a:lnTo>
                <a:lnTo>
                  <a:pt x="219953" y="46444"/>
                </a:lnTo>
                <a:lnTo>
                  <a:pt x="0" y="169823"/>
                </a:lnTo>
                <a:lnTo>
                  <a:pt x="46416" y="165589"/>
                </a:lnTo>
                <a:lnTo>
                  <a:pt x="91907" y="156363"/>
                </a:lnTo>
                <a:lnTo>
                  <a:pt x="136050" y="142256"/>
                </a:lnTo>
                <a:lnTo>
                  <a:pt x="178418" y="12337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988839" y="3738890"/>
            <a:ext cx="34290" cy="19685"/>
          </a:xfrm>
          <a:custGeom>
            <a:avLst/>
            <a:gdLst/>
            <a:ahLst/>
            <a:cxnLst/>
            <a:rect l="l" t="t" r="r" b="b"/>
            <a:pathLst>
              <a:path w="34290" h="19685">
                <a:moveTo>
                  <a:pt x="33983" y="0"/>
                </a:moveTo>
                <a:lnTo>
                  <a:pt x="0" y="19069"/>
                </a:lnTo>
              </a:path>
            </a:pathLst>
          </a:custGeom>
          <a:ln w="91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032820" y="3702993"/>
            <a:ext cx="34290" cy="19685"/>
          </a:xfrm>
          <a:custGeom>
            <a:avLst/>
            <a:gdLst/>
            <a:ahLst/>
            <a:cxnLst/>
            <a:rect l="l" t="t" r="r" b="b"/>
            <a:pathLst>
              <a:path w="34290" h="19685">
                <a:moveTo>
                  <a:pt x="0" y="19069"/>
                </a:moveTo>
                <a:lnTo>
                  <a:pt x="33995" y="0"/>
                </a:lnTo>
              </a:path>
            </a:pathLst>
          </a:custGeom>
          <a:ln w="91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076813" y="3667109"/>
            <a:ext cx="34290" cy="19685"/>
          </a:xfrm>
          <a:custGeom>
            <a:avLst/>
            <a:gdLst/>
            <a:ahLst/>
            <a:cxnLst/>
            <a:rect l="l" t="t" r="r" b="b"/>
            <a:pathLst>
              <a:path w="34290" h="19685">
                <a:moveTo>
                  <a:pt x="0" y="19069"/>
                </a:moveTo>
                <a:lnTo>
                  <a:pt x="33995" y="0"/>
                </a:lnTo>
              </a:path>
            </a:pathLst>
          </a:custGeom>
          <a:ln w="91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50507" y="3494665"/>
            <a:ext cx="403860" cy="327025"/>
          </a:xfrm>
          <a:custGeom>
            <a:avLst/>
            <a:gdLst/>
            <a:ahLst/>
            <a:cxnLst/>
            <a:rect l="l" t="t" r="r" b="b"/>
            <a:pathLst>
              <a:path w="403859" h="327025">
                <a:moveTo>
                  <a:pt x="5036" y="237121"/>
                </a:moveTo>
                <a:lnTo>
                  <a:pt x="165005" y="326857"/>
                </a:lnTo>
                <a:lnTo>
                  <a:pt x="384971" y="203478"/>
                </a:lnTo>
                <a:lnTo>
                  <a:pt x="377274" y="187203"/>
                </a:lnTo>
                <a:lnTo>
                  <a:pt x="374708" y="169824"/>
                </a:lnTo>
                <a:lnTo>
                  <a:pt x="377274" y="152448"/>
                </a:lnTo>
                <a:lnTo>
                  <a:pt x="384971" y="136180"/>
                </a:lnTo>
                <a:lnTo>
                  <a:pt x="272872" y="73363"/>
                </a:lnTo>
                <a:lnTo>
                  <a:pt x="403420" y="0"/>
                </a:lnTo>
                <a:lnTo>
                  <a:pt x="361045" y="18877"/>
                </a:lnTo>
                <a:lnTo>
                  <a:pt x="316899" y="32984"/>
                </a:lnTo>
                <a:lnTo>
                  <a:pt x="271405" y="42210"/>
                </a:lnTo>
                <a:lnTo>
                  <a:pt x="224989" y="46444"/>
                </a:lnTo>
                <a:lnTo>
                  <a:pt x="5036" y="169823"/>
                </a:lnTo>
                <a:lnTo>
                  <a:pt x="1259" y="186513"/>
                </a:lnTo>
                <a:lnTo>
                  <a:pt x="0" y="203472"/>
                </a:lnTo>
                <a:lnTo>
                  <a:pt x="1259" y="220431"/>
                </a:lnTo>
                <a:lnTo>
                  <a:pt x="5036" y="237121"/>
                </a:lnTo>
                <a:close/>
              </a:path>
            </a:pathLst>
          </a:custGeom>
          <a:ln w="126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 txBox="1"/>
          <p:nvPr/>
        </p:nvSpPr>
        <p:spPr>
          <a:xfrm>
            <a:off x="109758" y="4248409"/>
            <a:ext cx="161353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b="1" spc="-5" dirty="0">
                <a:latin typeface="Times New Roman"/>
                <a:cs typeface="Times New Roman"/>
              </a:rPr>
              <a:t>LVS</a:t>
            </a:r>
            <a:r>
              <a:rPr sz="1800" dirty="0">
                <a:latin typeface="宋体"/>
                <a:cs typeface="宋体"/>
              </a:rPr>
              <a:t>从调度节</a:t>
            </a:r>
            <a:r>
              <a:rPr sz="1800" spc="-5" dirty="0">
                <a:latin typeface="宋体"/>
                <a:cs typeface="宋体"/>
              </a:rPr>
              <a:t>点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119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11" name="object 2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14033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7532" y="644651"/>
            <a:ext cx="7287768" cy="6213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9130" y="1066038"/>
            <a:ext cx="7646034" cy="640080"/>
          </a:xfrm>
          <a:custGeom>
            <a:avLst/>
            <a:gdLst/>
            <a:ahLst/>
            <a:cxnLst/>
            <a:rect l="l" t="t" r="r" b="b"/>
            <a:pathLst>
              <a:path w="7646034" h="640080">
                <a:moveTo>
                  <a:pt x="0" y="106679"/>
                </a:moveTo>
                <a:lnTo>
                  <a:pt x="8383" y="65150"/>
                </a:lnTo>
                <a:lnTo>
                  <a:pt x="31246" y="31241"/>
                </a:lnTo>
                <a:lnTo>
                  <a:pt x="65156" y="8381"/>
                </a:lnTo>
                <a:lnTo>
                  <a:pt x="106679" y="0"/>
                </a:lnTo>
                <a:lnTo>
                  <a:pt x="7539228" y="0"/>
                </a:lnTo>
                <a:lnTo>
                  <a:pt x="7580757" y="8382"/>
                </a:lnTo>
                <a:lnTo>
                  <a:pt x="7614666" y="31242"/>
                </a:lnTo>
                <a:lnTo>
                  <a:pt x="7637526" y="65151"/>
                </a:lnTo>
                <a:lnTo>
                  <a:pt x="7645908" y="106679"/>
                </a:lnTo>
                <a:lnTo>
                  <a:pt x="7645908" y="533400"/>
                </a:lnTo>
                <a:lnTo>
                  <a:pt x="7637526" y="574928"/>
                </a:lnTo>
                <a:lnTo>
                  <a:pt x="7614666" y="608838"/>
                </a:lnTo>
                <a:lnTo>
                  <a:pt x="7580757" y="631698"/>
                </a:lnTo>
                <a:lnTo>
                  <a:pt x="7539228" y="640079"/>
                </a:lnTo>
                <a:lnTo>
                  <a:pt x="106679" y="640079"/>
                </a:lnTo>
                <a:lnTo>
                  <a:pt x="65156" y="631697"/>
                </a:lnTo>
                <a:lnTo>
                  <a:pt x="31246" y="608837"/>
                </a:lnTo>
                <a:lnTo>
                  <a:pt x="8383" y="574928"/>
                </a:lnTo>
                <a:lnTo>
                  <a:pt x="0" y="533400"/>
                </a:lnTo>
                <a:lnTo>
                  <a:pt x="0" y="106679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694" y="6238494"/>
            <a:ext cx="7644765" cy="619760"/>
          </a:xfrm>
          <a:custGeom>
            <a:avLst/>
            <a:gdLst/>
            <a:ahLst/>
            <a:cxnLst/>
            <a:rect l="l" t="t" r="r" b="b"/>
            <a:pathLst>
              <a:path w="7644765" h="619759">
                <a:moveTo>
                  <a:pt x="0" y="106679"/>
                </a:moveTo>
                <a:lnTo>
                  <a:pt x="8383" y="65156"/>
                </a:lnTo>
                <a:lnTo>
                  <a:pt x="31246" y="31246"/>
                </a:lnTo>
                <a:lnTo>
                  <a:pt x="65156" y="8383"/>
                </a:lnTo>
                <a:lnTo>
                  <a:pt x="106679" y="0"/>
                </a:lnTo>
                <a:lnTo>
                  <a:pt x="7537704" y="0"/>
                </a:lnTo>
                <a:lnTo>
                  <a:pt x="7579233" y="8383"/>
                </a:lnTo>
                <a:lnTo>
                  <a:pt x="7613141" y="31246"/>
                </a:lnTo>
                <a:lnTo>
                  <a:pt x="7636001" y="65156"/>
                </a:lnTo>
                <a:lnTo>
                  <a:pt x="7644383" y="106679"/>
                </a:lnTo>
                <a:lnTo>
                  <a:pt x="7644383" y="533396"/>
                </a:lnTo>
                <a:lnTo>
                  <a:pt x="7636002" y="574922"/>
                </a:lnTo>
                <a:lnTo>
                  <a:pt x="7613142" y="608833"/>
                </a:lnTo>
                <a:lnTo>
                  <a:pt x="7597316" y="619503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9694" y="6345173"/>
            <a:ext cx="47625" cy="513080"/>
          </a:xfrm>
          <a:custGeom>
            <a:avLst/>
            <a:gdLst/>
            <a:ahLst/>
            <a:cxnLst/>
            <a:rect l="l" t="t" r="r" b="b"/>
            <a:pathLst>
              <a:path w="47625" h="513079">
                <a:moveTo>
                  <a:pt x="47072" y="512823"/>
                </a:moveTo>
                <a:lnTo>
                  <a:pt x="31246" y="502153"/>
                </a:lnTo>
                <a:lnTo>
                  <a:pt x="8383" y="468242"/>
                </a:lnTo>
                <a:lnTo>
                  <a:pt x="0" y="426716"/>
                </a:lnTo>
                <a:lnTo>
                  <a:pt x="0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0883" y="173736"/>
            <a:ext cx="3878579" cy="518159"/>
          </a:xfrm>
          <a:custGeom>
            <a:avLst/>
            <a:gdLst/>
            <a:ahLst/>
            <a:cxnLst/>
            <a:rect l="l" t="t" r="r" b="b"/>
            <a:pathLst>
              <a:path w="3878579" h="518159">
                <a:moveTo>
                  <a:pt x="0" y="518159"/>
                </a:moveTo>
                <a:lnTo>
                  <a:pt x="3878579" y="518159"/>
                </a:lnTo>
                <a:lnTo>
                  <a:pt x="3878579" y="0"/>
                </a:lnTo>
                <a:lnTo>
                  <a:pt x="0" y="0"/>
                </a:lnTo>
                <a:lnTo>
                  <a:pt x="0" y="518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79623" y="198500"/>
            <a:ext cx="3730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985FF"/>
                </a:solidFill>
                <a:latin typeface="Times New Roman"/>
                <a:cs typeface="Times New Roman"/>
              </a:rPr>
              <a:t>2013</a:t>
            </a:r>
            <a:r>
              <a:rPr sz="2800" b="1" spc="5" dirty="0">
                <a:solidFill>
                  <a:srgbClr val="0985FF"/>
                </a:solidFill>
                <a:latin typeface="Microsoft JhengHei"/>
                <a:cs typeface="Microsoft JhengHei"/>
              </a:rPr>
              <a:t>年</a:t>
            </a:r>
            <a:r>
              <a:rPr sz="2800" b="1" dirty="0">
                <a:solidFill>
                  <a:srgbClr val="0985FF"/>
                </a:solidFill>
                <a:latin typeface="Times New Roman"/>
                <a:cs typeface="Times New Roman"/>
              </a:rPr>
              <a:t>6</a:t>
            </a:r>
            <a:r>
              <a:rPr sz="2800" b="1" spc="5" dirty="0">
                <a:solidFill>
                  <a:srgbClr val="0985FF"/>
                </a:solidFill>
                <a:latin typeface="Microsoft JhengHei"/>
                <a:cs typeface="Microsoft JhengHei"/>
              </a:rPr>
              <a:t>月的</a:t>
            </a:r>
            <a:r>
              <a:rPr sz="2800" b="1" dirty="0">
                <a:solidFill>
                  <a:srgbClr val="0985FF"/>
                </a:solidFill>
                <a:latin typeface="Times New Roman"/>
                <a:cs typeface="Times New Roman"/>
              </a:rPr>
              <a:t>top500</a:t>
            </a:r>
            <a:r>
              <a:rPr sz="2800" b="1" spc="5" dirty="0">
                <a:solidFill>
                  <a:srgbClr val="0985FF"/>
                </a:solidFill>
                <a:latin typeface="Microsoft JhengHei"/>
                <a:cs typeface="Microsoft JhengHei"/>
              </a:rPr>
              <a:t>排名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2917" y="580136"/>
            <a:ext cx="36004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spc="-65" dirty="0">
                <a:latin typeface="Candara"/>
                <a:cs typeface="Candara"/>
              </a:rPr>
              <a:t> </a:t>
            </a:r>
            <a:r>
              <a:rPr sz="4400" spc="-5" dirty="0">
                <a:latin typeface="Candara"/>
                <a:cs typeface="Candara"/>
              </a:rPr>
              <a:t>Keepalived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120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217" y="2607528"/>
            <a:ext cx="8030845" cy="25533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7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keepalived</a:t>
            </a:r>
            <a:endParaRPr sz="2400">
              <a:latin typeface="华文新魏"/>
              <a:cs typeface="华文新魏"/>
            </a:endParaRPr>
          </a:p>
          <a:p>
            <a:pPr marL="588645" lvl="1" indent="-273050">
              <a:lnSpc>
                <a:spcPct val="100000"/>
              </a:lnSpc>
              <a:spcBef>
                <a:spcPts val="55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  <a:hlinkClick r:id="rId2"/>
              </a:rPr>
              <a:t>http://keepalived.sourceforge.net</a:t>
            </a:r>
            <a:endParaRPr sz="22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6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Keepalived在这里主要用作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RealServer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的健康状态检查以及</a:t>
            </a:r>
            <a:endParaRPr sz="2400">
              <a:latin typeface="华文新魏"/>
              <a:cs typeface="华文新魏"/>
            </a:endParaRPr>
          </a:p>
          <a:p>
            <a:pPr marL="285115">
              <a:lnSpc>
                <a:spcPct val="100000"/>
              </a:lnSpc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DR调度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Master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主机和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BackUP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主机之间failover的实现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当网卡就可以实现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主备监听)</a:t>
            </a:r>
            <a:r>
              <a:rPr sz="2400" spc="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VRRP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000FF"/>
                </a:solidFill>
                <a:latin typeface="华文新魏"/>
                <a:cs typeface="华文新魏"/>
              </a:rPr>
              <a:t>提示：在centos </a:t>
            </a:r>
            <a:r>
              <a:rPr sz="2400" dirty="0">
                <a:solidFill>
                  <a:srgbClr val="0000FF"/>
                </a:solidFill>
                <a:latin typeface="华文新魏"/>
                <a:cs typeface="华文新魏"/>
              </a:rPr>
              <a:t>5.3</a:t>
            </a:r>
            <a:r>
              <a:rPr sz="2400" spc="-10" dirty="0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华文新魏"/>
                <a:cs typeface="华文新魏"/>
              </a:rPr>
              <a:t>上有异常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606" y="304292"/>
            <a:ext cx="747077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marR="5080" indent="-28194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Candara"/>
                <a:cs typeface="Candara"/>
              </a:rPr>
              <a:t>VRRP</a:t>
            </a:r>
            <a:r>
              <a:rPr spc="-5" dirty="0"/>
              <a:t>：</a:t>
            </a:r>
            <a:r>
              <a:rPr spc="-5" dirty="0">
                <a:latin typeface="Candara"/>
                <a:cs typeface="Candara"/>
              </a:rPr>
              <a:t>Virtual Router </a:t>
            </a:r>
            <a:r>
              <a:rPr spc="-10" dirty="0">
                <a:latin typeface="Candara"/>
                <a:cs typeface="Candara"/>
              </a:rPr>
              <a:t>Redundancy  </a:t>
            </a:r>
            <a:r>
              <a:rPr spc="-5" dirty="0">
                <a:latin typeface="Candara"/>
                <a:cs typeface="Candara"/>
              </a:rPr>
              <a:t>Protocol</a:t>
            </a:r>
            <a:r>
              <a:rPr spc="-15" dirty="0">
                <a:latin typeface="Candara"/>
                <a:cs typeface="Candara"/>
              </a:rPr>
              <a:t> </a:t>
            </a:r>
            <a:r>
              <a:rPr spc="5" dirty="0">
                <a:latin typeface="Candara"/>
                <a:cs typeface="Candara"/>
              </a:rPr>
              <a:t>(</a:t>
            </a:r>
            <a:r>
              <a:rPr spc="-5" dirty="0"/>
              <a:t>虚拟路由器冗余协议</a:t>
            </a:r>
            <a:r>
              <a:rPr spc="-5" dirty="0">
                <a:latin typeface="Candara"/>
                <a:cs typeface="Candara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121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267" y="2684145"/>
            <a:ext cx="832421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13335" indent="-272415" algn="just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虚拟路由器冗余协议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(VRRP)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是一种选择协议，它可以把一个 虚拟路由器的责任动态分配到局域网上的</a:t>
            </a:r>
            <a:r>
              <a:rPr sz="2400" spc="-2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VRRP</a:t>
            </a:r>
            <a:r>
              <a:rPr sz="2400" spc="-2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路由器中的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一台。控制虚拟路由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地址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VRRP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路由器称为主路由器</a:t>
            </a:r>
            <a:endParaRPr sz="2400">
              <a:latin typeface="华文新魏"/>
              <a:cs typeface="华文新魏"/>
            </a:endParaRPr>
          </a:p>
          <a:p>
            <a:pPr marL="285115" marR="5080">
              <a:lnSpc>
                <a:spcPct val="100000"/>
              </a:lnSpc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，它负责转发数据包到这些虚拟</a:t>
            </a:r>
            <a:r>
              <a:rPr sz="2400" spc="-4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400" spc="-5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地址。一旦主路由器不可 用，这种选择过程就提供了动态的故障转移机制，这就允许 虚拟路由器的</a:t>
            </a:r>
            <a:r>
              <a:rPr sz="2400" spc="-5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400" spc="-5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地址可以作为终端主机的默认第一跳路由器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2917" y="580136"/>
            <a:ext cx="36004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spc="-65" dirty="0">
                <a:latin typeface="Candara"/>
                <a:cs typeface="Candara"/>
              </a:rPr>
              <a:t> </a:t>
            </a:r>
            <a:r>
              <a:rPr sz="4400" spc="-5" dirty="0">
                <a:latin typeface="Candara"/>
                <a:cs typeface="Candara"/>
              </a:rPr>
              <a:t>Keepalived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122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2440685"/>
            <a:ext cx="7989570" cy="346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Keepalived</a:t>
            </a:r>
            <a:endParaRPr sz="2400">
              <a:latin typeface="华文新魏"/>
              <a:cs typeface="华文新魏"/>
            </a:endParaRPr>
          </a:p>
          <a:p>
            <a:pPr marL="588645" marR="5080" lvl="1" indent="-273050">
              <a:lnSpc>
                <a:spcPct val="8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58928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keepalived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是一个类似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于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layer3,</a:t>
            </a:r>
            <a:r>
              <a:rPr sz="2400" spc="-2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4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&amp;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10" dirty="0">
                <a:solidFill>
                  <a:srgbClr val="073D86"/>
                </a:solidFill>
                <a:latin typeface="华文新魏"/>
                <a:cs typeface="华文新魏"/>
              </a:rPr>
              <a:t>5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交换机制的软件，  也就是平时说的第3层、第4层和第5层交换。</a:t>
            </a:r>
            <a:endParaRPr sz="2400">
              <a:latin typeface="华文新魏"/>
              <a:cs typeface="华文新魏"/>
            </a:endParaRPr>
          </a:p>
          <a:p>
            <a:pPr marL="588645">
              <a:lnSpc>
                <a:spcPts val="2014"/>
              </a:lnSpc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Keepalived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的作用是检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测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web服务器的状态，如果有一</a:t>
            </a:r>
            <a:endParaRPr sz="2400">
              <a:latin typeface="华文新魏"/>
              <a:cs typeface="华文新魏"/>
            </a:endParaRPr>
          </a:p>
          <a:p>
            <a:pPr marL="588645" marR="76835" algn="just">
              <a:lnSpc>
                <a:spcPts val="2300"/>
              </a:lnSpc>
              <a:spcBef>
                <a:spcPts val="275"/>
              </a:spcBef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台web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服务器死机，或工作出现故障，Keepalived将检 测到，并将有故障的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web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服务器从系统中剔除，</a:t>
            </a:r>
            <a:r>
              <a:rPr sz="2400" spc="-20" dirty="0">
                <a:solidFill>
                  <a:srgbClr val="073D86"/>
                </a:solidFill>
                <a:latin typeface="华文新魏"/>
                <a:cs typeface="华文新魏"/>
              </a:rPr>
              <a:t>当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web 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服务器工作正常后Keepalived自动将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web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服务器加入到 服务器群中，这些工作全部自动完成，不需要人工干涉</a:t>
            </a:r>
            <a:endParaRPr sz="2400">
              <a:latin typeface="华文新魏"/>
              <a:cs typeface="华文新魏"/>
            </a:endParaRPr>
          </a:p>
          <a:p>
            <a:pPr marL="588645">
              <a:lnSpc>
                <a:spcPts val="2335"/>
              </a:lnSpc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，需要人工做的只是修复故障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web服务器。</a:t>
            </a:r>
            <a:endParaRPr sz="2400">
              <a:latin typeface="华文新魏"/>
              <a:cs typeface="华文新魏"/>
            </a:endParaRPr>
          </a:p>
          <a:p>
            <a:pPr marL="588645" marR="176530" lvl="1" indent="-273050">
              <a:lnSpc>
                <a:spcPts val="2300"/>
              </a:lnSpc>
              <a:spcBef>
                <a:spcPts val="560"/>
              </a:spcBef>
              <a:buClr>
                <a:srgbClr val="30B6FC"/>
              </a:buClr>
              <a:buFont typeface="Symbol"/>
              <a:buChar char=""/>
              <a:tabLst>
                <a:tab pos="58928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Layer3,4&amp;5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工作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在IP/TCP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协议栈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层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，TCP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层，及应 用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层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,原理分别如下：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2917" y="580136"/>
            <a:ext cx="36004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spc="-65" dirty="0">
                <a:latin typeface="Candara"/>
                <a:cs typeface="Candara"/>
              </a:rPr>
              <a:t> </a:t>
            </a:r>
            <a:r>
              <a:rPr sz="4400" spc="-5" dirty="0">
                <a:latin typeface="Candara"/>
                <a:cs typeface="Candara"/>
              </a:rPr>
              <a:t>Keepalived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123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065" y="2141343"/>
            <a:ext cx="7995284" cy="309816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67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Keepalived</a:t>
            </a:r>
            <a:endParaRPr sz="2400">
              <a:latin typeface="华文新魏"/>
              <a:cs typeface="华文新魏"/>
            </a:endParaRPr>
          </a:p>
          <a:p>
            <a:pPr marL="588645" lvl="1" indent="-273050">
              <a:lnSpc>
                <a:spcPct val="100000"/>
              </a:lnSpc>
              <a:spcBef>
                <a:spcPts val="580"/>
              </a:spcBef>
              <a:buClr>
                <a:srgbClr val="30B6FC"/>
              </a:buClr>
              <a:buFont typeface="Symbol"/>
              <a:buChar char=""/>
              <a:tabLst>
                <a:tab pos="58928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Layer3：Keepalived使用Layer3的方式工作式时，</a:t>
            </a:r>
            <a:endParaRPr sz="2400">
              <a:latin typeface="华文新魏"/>
              <a:cs typeface="华文新魏"/>
            </a:endParaRPr>
          </a:p>
          <a:p>
            <a:pPr marL="588645" marR="5080">
              <a:lnSpc>
                <a:spcPct val="100000"/>
              </a:lnSpc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Keepalive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d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会定期向服务器群中的服务器发送一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个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ICMP 的数据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包(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既我们平时用的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Ping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程序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),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如果发现某台服务 的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地址没有激活，Keepalived便报告这台服务器失效</a:t>
            </a:r>
            <a:endParaRPr sz="2400">
              <a:latin typeface="华文新魏"/>
              <a:cs typeface="华文新魏"/>
            </a:endParaRPr>
          </a:p>
          <a:p>
            <a:pPr marL="588645" marR="75565" algn="just">
              <a:lnSpc>
                <a:spcPct val="100000"/>
              </a:lnSpc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，并将它从服务器群中剔除，这种情况的典型例子是某 台服务器被非法关机</a:t>
            </a:r>
            <a:r>
              <a:rPr sz="2400" spc="-2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Layer3的方式是以服务器的IP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地 址是否有效作为服务器工作正常与否的标准。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2917" y="580136"/>
            <a:ext cx="36004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spc="-65" dirty="0">
                <a:latin typeface="Candara"/>
                <a:cs typeface="Candara"/>
              </a:rPr>
              <a:t> </a:t>
            </a:r>
            <a:r>
              <a:rPr sz="4400" spc="-5" dirty="0">
                <a:latin typeface="Candara"/>
                <a:cs typeface="Candara"/>
              </a:rPr>
              <a:t>Keepalived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124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065" y="2078253"/>
            <a:ext cx="8055609" cy="391541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62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Keepalived</a:t>
            </a:r>
            <a:endParaRPr sz="2200">
              <a:latin typeface="华文新魏"/>
              <a:cs typeface="华文新魏"/>
            </a:endParaRPr>
          </a:p>
          <a:p>
            <a:pPr marL="588645" lvl="1" indent="-27305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Layer4:如果您理解了Layer3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方式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，Layer4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就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容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易了。</a:t>
            </a:r>
            <a:endParaRPr sz="2200">
              <a:latin typeface="华文新魏"/>
              <a:cs typeface="华文新魏"/>
            </a:endParaRPr>
          </a:p>
          <a:p>
            <a:pPr marL="588645" marR="5080">
              <a:lnSpc>
                <a:spcPct val="100000"/>
              </a:lnSpc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La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y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er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4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主要以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TC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P端口的状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态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来决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定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服务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工作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正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常与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否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。如  web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server的服务端口一般是80，如果Keepalived检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测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到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80 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端口没有启动，</a:t>
            </a:r>
            <a:r>
              <a:rPr sz="2200" spc="-20" dirty="0">
                <a:solidFill>
                  <a:srgbClr val="073D86"/>
                </a:solidFill>
                <a:latin typeface="华文新魏"/>
                <a:cs typeface="华文新魏"/>
              </a:rPr>
              <a:t>则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Keepalived将把这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台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服务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从服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器群中 剔除</a:t>
            </a:r>
            <a:endParaRPr sz="2200">
              <a:latin typeface="华文新魏"/>
              <a:cs typeface="华文新魏"/>
            </a:endParaRPr>
          </a:p>
          <a:p>
            <a:pPr marL="588645" lvl="1" indent="-27305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Layer5：Layer5就是工作在具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体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的应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层了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比</a:t>
            </a:r>
            <a:endParaRPr sz="2200">
              <a:latin typeface="华文新魏"/>
              <a:cs typeface="华文新魏"/>
            </a:endParaRPr>
          </a:p>
          <a:p>
            <a:pPr marL="588645">
              <a:lnSpc>
                <a:spcPct val="100000"/>
              </a:lnSpc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Layer3,Layer4要复杂一点，在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网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络上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占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用的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带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宽也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要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大一些</a:t>
            </a:r>
            <a:endParaRPr sz="2200">
              <a:latin typeface="华文新魏"/>
              <a:cs typeface="华文新魏"/>
            </a:endParaRPr>
          </a:p>
          <a:p>
            <a:pPr marL="588645" marR="257175" algn="just">
              <a:lnSpc>
                <a:spcPct val="100000"/>
              </a:lnSpc>
            </a:pP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Keepalived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将根据用户的设定检查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务器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程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序的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运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行是否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正常，如果与用户的设定不相符，</a:t>
            </a:r>
            <a:r>
              <a:rPr sz="2200" spc="-25" dirty="0">
                <a:solidFill>
                  <a:srgbClr val="073D86"/>
                </a:solidFill>
                <a:latin typeface="华文新魏"/>
                <a:cs typeface="华文新魏"/>
              </a:rPr>
              <a:t>则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Keep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a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lived将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把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服务器 从服务器群中剔除</a:t>
            </a:r>
            <a:endParaRPr sz="22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532" y="691895"/>
            <a:ext cx="7488935" cy="5617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125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59" y="1053083"/>
            <a:ext cx="8496300" cy="3119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904" y="4436364"/>
            <a:ext cx="6696456" cy="17345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126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2080" y="580136"/>
            <a:ext cx="48056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heartbeat</a:t>
            </a:r>
            <a:r>
              <a:rPr sz="4400" spc="-50" dirty="0">
                <a:latin typeface="Candara"/>
                <a:cs typeface="Candara"/>
              </a:rPr>
              <a:t> </a:t>
            </a:r>
            <a:r>
              <a:rPr sz="4400" dirty="0">
                <a:latin typeface="Candara"/>
                <a:cs typeface="Candara"/>
              </a:rPr>
              <a:t>ldirectord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127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540" y="2112390"/>
            <a:ext cx="8119109" cy="42691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38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heartbeat</a:t>
            </a:r>
            <a:endParaRPr sz="2400">
              <a:latin typeface="华文新魏"/>
              <a:cs typeface="华文新魏"/>
            </a:endParaRPr>
          </a:p>
          <a:p>
            <a:pPr marL="588645" lvl="1" indent="-273050">
              <a:lnSpc>
                <a:spcPct val="100000"/>
              </a:lnSpc>
              <a:spcBef>
                <a:spcPts val="290"/>
              </a:spcBef>
              <a:buClr>
                <a:srgbClr val="30B6FC"/>
              </a:buClr>
              <a:buFont typeface="Symbol"/>
              <a:buChar char=""/>
              <a:tabLst>
                <a:tab pos="58928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  <a:hlinkClick r:id="rId2"/>
              </a:rPr>
              <a:t>http://www.linux-ha.org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29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Heartbeat</a:t>
            </a:r>
            <a:endParaRPr sz="2400">
              <a:latin typeface="华文新魏"/>
              <a:cs typeface="华文新魏"/>
            </a:endParaRPr>
          </a:p>
          <a:p>
            <a:pPr marL="588645" marR="69215" lvl="1" indent="-273050">
              <a:lnSpc>
                <a:spcPts val="2590"/>
              </a:lnSpc>
              <a:spcBef>
                <a:spcPts val="615"/>
              </a:spcBef>
              <a:buClr>
                <a:srgbClr val="30B6FC"/>
              </a:buClr>
              <a:buFont typeface="Symbol"/>
              <a:buChar char=""/>
              <a:tabLst>
                <a:tab pos="58928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heartbeat是一种心跳检测机制。他可以让两台服务器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(Master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Server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和Slave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Server)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互为备份。Heartbeat的中 文是“心跳检测”。Slave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Server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利用heartbeat来检测 Master</a:t>
            </a:r>
            <a:r>
              <a:rPr sz="2400" spc="-4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Master的当前状态，当Master</a:t>
            </a:r>
            <a:r>
              <a:rPr sz="2400" spc="-4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Server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不能工作时( 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如：down机)Slave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Server通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过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heartbeat来接管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Master</a:t>
            </a:r>
            <a:endParaRPr sz="2400">
              <a:latin typeface="华文新魏"/>
              <a:cs typeface="华文新魏"/>
            </a:endParaRPr>
          </a:p>
          <a:p>
            <a:pPr marL="588645" marR="5080">
              <a:lnSpc>
                <a:spcPts val="2590"/>
              </a:lnSpc>
              <a:spcBef>
                <a:spcPts val="15"/>
              </a:spcBef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Se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r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ve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r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的所有工作，这个接管过程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在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10秒以内完成，对用 户来说没有什么察觉。Heartbeat中包含一个IP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take</a:t>
            </a:r>
            <a:endParaRPr sz="2400">
              <a:latin typeface="华文新魏"/>
              <a:cs typeface="华文新魏"/>
            </a:endParaRPr>
          </a:p>
          <a:p>
            <a:pPr marL="588645" marR="16510">
              <a:lnSpc>
                <a:spcPts val="2590"/>
              </a:lnSpc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over(IP</a:t>
            </a:r>
            <a:r>
              <a:rPr sz="2400" spc="-10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地址接管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的功能，此功能是通过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ARP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欺骗的手段 来完成的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2080" y="580136"/>
            <a:ext cx="48056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heartbeat</a:t>
            </a:r>
            <a:r>
              <a:rPr sz="4400" spc="-50" dirty="0">
                <a:latin typeface="Candara"/>
                <a:cs typeface="Candara"/>
              </a:rPr>
              <a:t> </a:t>
            </a:r>
            <a:r>
              <a:rPr sz="4400" dirty="0">
                <a:latin typeface="Candara"/>
                <a:cs typeface="Candara"/>
              </a:rPr>
              <a:t>ldirectord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128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1851691"/>
            <a:ext cx="8585200" cy="449199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414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ldirectord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工作原理：</a:t>
            </a:r>
            <a:endParaRPr sz="2400">
              <a:latin typeface="华文新魏"/>
              <a:cs typeface="华文新魏"/>
            </a:endParaRPr>
          </a:p>
          <a:p>
            <a:pPr marL="588645" marR="5080" lvl="1" indent="-273050">
              <a:lnSpc>
                <a:spcPct val="90000"/>
              </a:lnSpc>
              <a:spcBef>
                <a:spcPts val="54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ldirectord需要在每台真实服务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web服务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的根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目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录下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建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立你在 配置文件所指定的文件与内容，然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后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ldirectord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通过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循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环检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查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此文 件来确定真实服务器是否存活，如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果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不存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活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，则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自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动将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其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权重设 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为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0，以确保后面客户的连接不会再导向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失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效的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真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实服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器，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如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果 真实服务修复上线后，则其又将它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权重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设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为以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使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它能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够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继续为 客端连接提供服务。ldirectord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主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要是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通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过调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用ipvsadm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来创建ipvs  虚拟服务器表</a:t>
            </a:r>
            <a:endParaRPr sz="2200">
              <a:latin typeface="华文新魏"/>
              <a:cs typeface="华文新魏"/>
            </a:endParaRPr>
          </a:p>
          <a:p>
            <a:pPr marL="588645" marR="111760" lvl="1" indent="-273050">
              <a:lnSpc>
                <a:spcPts val="2380"/>
              </a:lnSpc>
              <a:spcBef>
                <a:spcPts val="56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"ldirectord"(LinuxDirectorDaemon)可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以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对服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和物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理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服务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进行 监测，被广泛地用于http和https等服务。它是专门为</a:t>
            </a:r>
            <a:endParaRPr sz="2200">
              <a:latin typeface="华文新魏"/>
              <a:cs typeface="华文新魏"/>
            </a:endParaRPr>
          </a:p>
          <a:p>
            <a:pPr marL="588645">
              <a:lnSpc>
                <a:spcPts val="2205"/>
              </a:lnSpc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LVS(LinuxVirtualServer)监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控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而编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写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的，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不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仅能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从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heartbeat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的配置</a:t>
            </a:r>
            <a:endParaRPr sz="2200">
              <a:latin typeface="华文新魏"/>
              <a:cs typeface="华文新魏"/>
            </a:endParaRPr>
          </a:p>
          <a:p>
            <a:pPr marL="588645" marR="12700" algn="just">
              <a:lnSpc>
                <a:spcPct val="90000"/>
              </a:lnSpc>
              <a:spcBef>
                <a:spcPts val="130"/>
              </a:spcBef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文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件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/etc/ha.d/xxx.cf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中读取所有有</a:t>
            </a:r>
            <a:r>
              <a:rPr sz="2200" spc="-20" dirty="0">
                <a:solidFill>
                  <a:srgbClr val="073D86"/>
                </a:solidFill>
                <a:latin typeface="华文新魏"/>
                <a:cs typeface="华文新魏"/>
              </a:rPr>
              <a:t>关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IPVS(IPVirtulServer)路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由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表配 置的信息，还可以方便地被heartbea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t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管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理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(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比如由h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e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artbea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t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来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启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动 和停止ldirectord服务)</a:t>
            </a:r>
            <a:endParaRPr sz="22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01582" y="6341770"/>
            <a:ext cx="271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67733" y="6366452"/>
            <a:ext cx="414655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76065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12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9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4715" y="765048"/>
            <a:ext cx="8209788" cy="5687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14033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3231" y="848866"/>
            <a:ext cx="7388352" cy="5949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9130" y="1066038"/>
            <a:ext cx="7646034" cy="640080"/>
          </a:xfrm>
          <a:custGeom>
            <a:avLst/>
            <a:gdLst/>
            <a:ahLst/>
            <a:cxnLst/>
            <a:rect l="l" t="t" r="r" b="b"/>
            <a:pathLst>
              <a:path w="7646034" h="640080">
                <a:moveTo>
                  <a:pt x="0" y="106679"/>
                </a:moveTo>
                <a:lnTo>
                  <a:pt x="8383" y="65150"/>
                </a:lnTo>
                <a:lnTo>
                  <a:pt x="31246" y="31241"/>
                </a:lnTo>
                <a:lnTo>
                  <a:pt x="65156" y="8381"/>
                </a:lnTo>
                <a:lnTo>
                  <a:pt x="106679" y="0"/>
                </a:lnTo>
                <a:lnTo>
                  <a:pt x="7539228" y="0"/>
                </a:lnTo>
                <a:lnTo>
                  <a:pt x="7580757" y="8382"/>
                </a:lnTo>
                <a:lnTo>
                  <a:pt x="7614666" y="31242"/>
                </a:lnTo>
                <a:lnTo>
                  <a:pt x="7637526" y="65151"/>
                </a:lnTo>
                <a:lnTo>
                  <a:pt x="7645908" y="106679"/>
                </a:lnTo>
                <a:lnTo>
                  <a:pt x="7645908" y="533400"/>
                </a:lnTo>
                <a:lnTo>
                  <a:pt x="7637526" y="574928"/>
                </a:lnTo>
                <a:lnTo>
                  <a:pt x="7614666" y="608838"/>
                </a:lnTo>
                <a:lnTo>
                  <a:pt x="7580757" y="631698"/>
                </a:lnTo>
                <a:lnTo>
                  <a:pt x="7539228" y="640079"/>
                </a:lnTo>
                <a:lnTo>
                  <a:pt x="106679" y="640079"/>
                </a:lnTo>
                <a:lnTo>
                  <a:pt x="65156" y="631697"/>
                </a:lnTo>
                <a:lnTo>
                  <a:pt x="31246" y="608837"/>
                </a:lnTo>
                <a:lnTo>
                  <a:pt x="8383" y="574928"/>
                </a:lnTo>
                <a:lnTo>
                  <a:pt x="0" y="533400"/>
                </a:lnTo>
                <a:lnTo>
                  <a:pt x="0" y="106679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00883" y="260604"/>
            <a:ext cx="4057015" cy="51815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2800" b="1" dirty="0">
                <a:solidFill>
                  <a:srgbClr val="0985FF"/>
                </a:solidFill>
                <a:latin typeface="Times New Roman"/>
                <a:cs typeface="Times New Roman"/>
              </a:rPr>
              <a:t>2013</a:t>
            </a:r>
            <a:r>
              <a:rPr sz="2800" b="1" spc="5" dirty="0">
                <a:solidFill>
                  <a:srgbClr val="0985FF"/>
                </a:solidFill>
                <a:latin typeface="Microsoft JhengHei"/>
                <a:cs typeface="Microsoft JhengHei"/>
              </a:rPr>
              <a:t>年</a:t>
            </a:r>
            <a:r>
              <a:rPr sz="2800" b="1" spc="-75" dirty="0">
                <a:solidFill>
                  <a:srgbClr val="0985FF"/>
                </a:solidFill>
                <a:latin typeface="Times New Roman"/>
                <a:cs typeface="Times New Roman"/>
              </a:rPr>
              <a:t>11</a:t>
            </a:r>
            <a:r>
              <a:rPr sz="2800" b="1" spc="5" dirty="0">
                <a:solidFill>
                  <a:srgbClr val="0985FF"/>
                </a:solidFill>
                <a:latin typeface="Microsoft JhengHei"/>
                <a:cs typeface="Microsoft JhengHei"/>
              </a:rPr>
              <a:t>月的</a:t>
            </a:r>
            <a:r>
              <a:rPr sz="2800" b="1" dirty="0">
                <a:solidFill>
                  <a:srgbClr val="0985FF"/>
                </a:solidFill>
                <a:latin typeface="Times New Roman"/>
                <a:cs typeface="Times New Roman"/>
              </a:rPr>
              <a:t>top500</a:t>
            </a:r>
            <a:r>
              <a:rPr sz="2800" b="1" spc="5" dirty="0">
                <a:solidFill>
                  <a:srgbClr val="0985FF"/>
                </a:solidFill>
                <a:latin typeface="Microsoft JhengHei"/>
                <a:cs typeface="Microsoft JhengHei"/>
              </a:rPr>
              <a:t>排名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01823" y="446531"/>
            <a:ext cx="1578864" cy="1228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55264" y="454151"/>
            <a:ext cx="3521964" cy="1228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34817" y="574039"/>
            <a:ext cx="367537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35" dirty="0">
                <a:latin typeface="Candara"/>
                <a:cs typeface="Candara"/>
              </a:rPr>
              <a:t>L</a:t>
            </a:r>
            <a:r>
              <a:rPr sz="4400" dirty="0">
                <a:latin typeface="Candara"/>
                <a:cs typeface="Candara"/>
              </a:rPr>
              <a:t>VS</a:t>
            </a:r>
            <a:r>
              <a:rPr sz="4400" dirty="0"/>
              <a:t>的应用延伸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130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0467" y="2684145"/>
            <a:ext cx="6896734" cy="302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Web站点负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载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(LAMP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 /J2EE</a:t>
            </a:r>
            <a:r>
              <a:rPr sz="2400" spc="-2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/Lighttpd)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0B6FC"/>
              </a:buClr>
              <a:buFont typeface="Symbol"/>
              <a:buChar char=""/>
            </a:pPr>
            <a:endParaRPr sz="3500">
              <a:latin typeface="Times New Roman"/>
              <a:cs typeface="Times New Roman"/>
            </a:endParaRPr>
          </a:p>
          <a:p>
            <a:pPr marL="285115" indent="-272415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结合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Squid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服务成为CDN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0B6FC"/>
              </a:buClr>
              <a:buFont typeface="Symbol"/>
              <a:buChar char=""/>
            </a:pPr>
            <a:endParaRPr sz="3500">
              <a:latin typeface="Times New Roman"/>
              <a:cs typeface="Times New Roman"/>
            </a:endParaRPr>
          </a:p>
          <a:p>
            <a:pPr marL="285115" indent="-272415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结合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MySQL</a:t>
            </a:r>
            <a:r>
              <a:rPr sz="2400" spc="-3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Cluster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成为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MySQL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高性能高可靠群集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0B6FC"/>
              </a:buClr>
              <a:buFont typeface="Symbol"/>
              <a:buChar char=""/>
            </a:pPr>
            <a:endParaRPr sz="3500">
              <a:latin typeface="Times New Roman"/>
              <a:cs typeface="Times New Roman"/>
            </a:endParaRPr>
          </a:p>
          <a:p>
            <a:pPr marL="285115" indent="-272415">
              <a:lnSpc>
                <a:spcPct val="100000"/>
              </a:lnSpc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基于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LVS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的二次开发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8824" y="1342644"/>
            <a:ext cx="6676644" cy="453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131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02784" y="6366452"/>
            <a:ext cx="14033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27376" y="477012"/>
            <a:ext cx="4057015" cy="51815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2800" b="1" dirty="0">
                <a:solidFill>
                  <a:srgbClr val="0985FF"/>
                </a:solidFill>
                <a:latin typeface="Times New Roman"/>
                <a:cs typeface="Times New Roman"/>
              </a:rPr>
              <a:t>2013</a:t>
            </a:r>
            <a:r>
              <a:rPr sz="2800" b="1" spc="5" dirty="0">
                <a:solidFill>
                  <a:srgbClr val="0985FF"/>
                </a:solidFill>
                <a:latin typeface="Microsoft JhengHei"/>
                <a:cs typeface="Microsoft JhengHei"/>
              </a:rPr>
              <a:t>年</a:t>
            </a:r>
            <a:r>
              <a:rPr sz="2800" b="1" spc="-75" dirty="0">
                <a:solidFill>
                  <a:srgbClr val="0985FF"/>
                </a:solidFill>
                <a:latin typeface="Times New Roman"/>
                <a:cs typeface="Times New Roman"/>
              </a:rPr>
              <a:t>11</a:t>
            </a:r>
            <a:r>
              <a:rPr sz="2800" b="1" spc="5" dirty="0">
                <a:solidFill>
                  <a:srgbClr val="0985FF"/>
                </a:solidFill>
                <a:latin typeface="Microsoft JhengHei"/>
                <a:cs typeface="Microsoft JhengHei"/>
              </a:rPr>
              <a:t>月的</a:t>
            </a:r>
            <a:r>
              <a:rPr sz="2800" b="1" dirty="0">
                <a:solidFill>
                  <a:srgbClr val="0985FF"/>
                </a:solidFill>
                <a:latin typeface="Times New Roman"/>
                <a:cs typeface="Times New Roman"/>
              </a:rPr>
              <a:t>top500</a:t>
            </a:r>
            <a:r>
              <a:rPr sz="2800" b="1" spc="5" dirty="0">
                <a:solidFill>
                  <a:srgbClr val="0985FF"/>
                </a:solidFill>
                <a:latin typeface="Microsoft JhengHei"/>
                <a:cs typeface="Microsoft JhengHei"/>
              </a:rPr>
              <a:t>排名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3" y="1267966"/>
            <a:ext cx="6627876" cy="5516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7571" y="5148071"/>
            <a:ext cx="565403" cy="693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4940" y="5175503"/>
            <a:ext cx="1014984" cy="679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4540" y="5170932"/>
            <a:ext cx="688847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28003" y="5175503"/>
            <a:ext cx="1929383" cy="679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34940" y="5541264"/>
            <a:ext cx="710184" cy="6797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39740" y="5536691"/>
            <a:ext cx="548639" cy="6797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2996" y="5541264"/>
            <a:ext cx="1014983" cy="6797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40578" y="5239003"/>
            <a:ext cx="2715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天河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2,</a:t>
            </a:r>
            <a:r>
              <a:rPr sz="2400" spc="-9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国防科大研 制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,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广州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5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62125" y="352120"/>
            <a:ext cx="56184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分布式计算系统的定义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611123" y="1229866"/>
            <a:ext cx="8448040" cy="5512435"/>
          </a:xfrm>
          <a:custGeom>
            <a:avLst/>
            <a:gdLst/>
            <a:ahLst/>
            <a:cxnLst/>
            <a:rect l="l" t="t" r="r" b="b"/>
            <a:pathLst>
              <a:path w="8448040" h="5512434">
                <a:moveTo>
                  <a:pt x="0" y="5512308"/>
                </a:moveTo>
                <a:lnTo>
                  <a:pt x="8447532" y="5512308"/>
                </a:lnTo>
                <a:lnTo>
                  <a:pt x="8447532" y="0"/>
                </a:lnTo>
                <a:lnTo>
                  <a:pt x="0" y="0"/>
                </a:lnTo>
                <a:lnTo>
                  <a:pt x="0" y="55123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1168448"/>
            <a:ext cx="8246109" cy="528066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/>
              <a:buChar char=""/>
              <a:tabLst>
                <a:tab pos="355600" algn="l"/>
              </a:tabLst>
            </a:pPr>
            <a:r>
              <a:rPr sz="2800" b="1" spc="5" dirty="0">
                <a:solidFill>
                  <a:srgbClr val="0000FF"/>
                </a:solidFill>
                <a:latin typeface="Microsoft JhengHei"/>
                <a:cs typeface="Microsoft JhengHei"/>
              </a:rPr>
              <a:t>为什么要研究分布式计算？</a:t>
            </a:r>
            <a:endParaRPr sz="2800">
              <a:latin typeface="Microsoft JhengHei"/>
              <a:cs typeface="Microsoft JhengHei"/>
            </a:endParaRPr>
          </a:p>
          <a:p>
            <a:pPr marL="756285" marR="5080" lvl="1" indent="-286385">
              <a:lnSpc>
                <a:spcPct val="99700"/>
              </a:lnSpc>
              <a:spcBef>
                <a:spcPts val="600"/>
              </a:spcBef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(3)</a:t>
            </a:r>
            <a:r>
              <a:rPr sz="2400" b="1" spc="-100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073D86"/>
                </a:solidFill>
                <a:latin typeface="Microsoft JhengHei"/>
                <a:cs typeface="Microsoft JhengHei"/>
              </a:rPr>
              <a:t>更好的利用网络中的计算资源，实现人人为我，我为 人人的理念，需要发展新的分布式计算技术，</a:t>
            </a:r>
            <a:r>
              <a:rPr sz="2400" b="1" spc="20" dirty="0">
                <a:solidFill>
                  <a:srgbClr val="073D86"/>
                </a:solidFill>
                <a:latin typeface="Microsoft JhengHei"/>
                <a:cs typeface="Microsoft JhengHei"/>
              </a:rPr>
              <a:t>如</a:t>
            </a:r>
            <a:r>
              <a:rPr sz="2400" b="1" spc="-5" dirty="0">
                <a:solidFill>
                  <a:srgbClr val="073D86"/>
                </a:solidFill>
                <a:latin typeface="Times New Roman"/>
                <a:cs typeface="Times New Roman"/>
              </a:rPr>
              <a:t>P2P</a:t>
            </a:r>
            <a:r>
              <a:rPr sz="2400" b="1" dirty="0">
                <a:solidFill>
                  <a:srgbClr val="073D86"/>
                </a:solidFill>
                <a:latin typeface="Microsoft JhengHei"/>
                <a:cs typeface="Microsoft JhengHei"/>
              </a:rPr>
              <a:t>技 术</a:t>
            </a:r>
            <a:r>
              <a:rPr sz="2400" b="1" spc="95" dirty="0">
                <a:solidFill>
                  <a:srgbClr val="073D86"/>
                </a:solidFill>
                <a:latin typeface="Microsoft JhengHei"/>
                <a:cs typeface="Microsoft JhengHe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Microsoft JhengHei"/>
                <a:cs typeface="Microsoft JhengHei"/>
              </a:rPr>
              <a:t>：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Skype</a:t>
            </a:r>
            <a:r>
              <a:rPr sz="2800" b="1" dirty="0">
                <a:solidFill>
                  <a:srgbClr val="0000FF"/>
                </a:solidFill>
                <a:latin typeface="Microsoft JhengHei"/>
                <a:cs typeface="Microsoft JhengHei"/>
              </a:rPr>
              <a:t>、</a:t>
            </a:r>
            <a:r>
              <a:rPr sz="28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BT</a:t>
            </a:r>
            <a:r>
              <a:rPr sz="2800" b="1" spc="5" dirty="0">
                <a:solidFill>
                  <a:srgbClr val="0000FF"/>
                </a:solidFill>
                <a:latin typeface="Microsoft JhengHei"/>
                <a:cs typeface="Microsoft JhengHei"/>
              </a:rPr>
              <a:t>、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Emule</a:t>
            </a:r>
            <a:r>
              <a:rPr sz="2800" b="1" dirty="0">
                <a:solidFill>
                  <a:srgbClr val="0000FF"/>
                </a:solidFill>
                <a:latin typeface="Microsoft JhengHei"/>
                <a:cs typeface="Microsoft JhengHei"/>
              </a:rPr>
              <a:t>、</a:t>
            </a:r>
            <a:r>
              <a:rPr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pplive</a:t>
            </a:r>
            <a:r>
              <a:rPr sz="2800" b="1" dirty="0">
                <a:solidFill>
                  <a:srgbClr val="0000FF"/>
                </a:solidFill>
                <a:latin typeface="Microsoft JhengHei"/>
                <a:cs typeface="Microsoft JhengHei"/>
              </a:rPr>
              <a:t>等。</a:t>
            </a:r>
            <a:r>
              <a:rPr sz="2800" b="1" spc="10" dirty="0">
                <a:solidFill>
                  <a:srgbClr val="0000FF"/>
                </a:solidFill>
                <a:latin typeface="Microsoft JhengHei"/>
                <a:cs typeface="Microsoft JhengHei"/>
              </a:rPr>
              <a:t>云</a:t>
            </a:r>
            <a:r>
              <a:rPr sz="2800" b="1" dirty="0">
                <a:solidFill>
                  <a:srgbClr val="0000FF"/>
                </a:solidFill>
                <a:latin typeface="Microsoft JhengHei"/>
                <a:cs typeface="Microsoft JhengHei"/>
              </a:rPr>
              <a:t>计</a:t>
            </a:r>
            <a:r>
              <a:rPr sz="2800" b="1" spc="20" dirty="0">
                <a:solidFill>
                  <a:srgbClr val="0000FF"/>
                </a:solidFill>
                <a:latin typeface="Microsoft JhengHei"/>
                <a:cs typeface="Microsoft JhengHei"/>
              </a:rPr>
              <a:t>算</a:t>
            </a:r>
            <a:r>
              <a:rPr sz="2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…</a:t>
            </a:r>
            <a:endParaRPr sz="28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595"/>
              </a:spcBef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(4)</a:t>
            </a:r>
            <a:r>
              <a:rPr sz="2400" b="1" spc="-100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073D86"/>
                </a:solidFill>
                <a:latin typeface="Microsoft JhengHei"/>
                <a:cs typeface="Microsoft JhengHei"/>
              </a:rPr>
              <a:t>使得计算更加轻易便捷的为人服务，使得计算更加轻 易便捷的来到人们身边，使得我们在不经意间就使用了 计算，为此需要发展普适计算技术和移动计算技术。 </a:t>
            </a: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Ubiquitous/Pervasive Computing </a:t>
            </a:r>
            <a:r>
              <a:rPr sz="2400" b="1" spc="5" dirty="0">
                <a:solidFill>
                  <a:srgbClr val="073D86"/>
                </a:solidFill>
                <a:latin typeface="Microsoft JhengHei"/>
                <a:cs typeface="Microsoft JhengHei"/>
              </a:rPr>
              <a:t>被 列 </a:t>
            </a:r>
            <a:r>
              <a:rPr sz="2400" b="1" spc="10" dirty="0">
                <a:solidFill>
                  <a:srgbClr val="073D86"/>
                </a:solidFill>
                <a:latin typeface="Microsoft JhengHei"/>
                <a:cs typeface="Microsoft JhengHei"/>
              </a:rPr>
              <a:t>为 </a:t>
            </a: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Challenges of  </a:t>
            </a:r>
            <a:r>
              <a:rPr sz="2400" b="1" spc="-5" dirty="0">
                <a:solidFill>
                  <a:srgbClr val="073D86"/>
                </a:solidFill>
                <a:latin typeface="Times New Roman"/>
                <a:cs typeface="Times New Roman"/>
              </a:rPr>
              <a:t>Computing</a:t>
            </a:r>
            <a:r>
              <a:rPr sz="2400" b="1" spc="5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(UK/USA)</a:t>
            </a:r>
            <a:r>
              <a:rPr sz="2400" b="1" spc="10" dirty="0">
                <a:solidFill>
                  <a:srgbClr val="073D86"/>
                </a:solidFill>
                <a:latin typeface="Microsoft JhengHei"/>
                <a:cs typeface="Microsoft JhengHei"/>
              </a:rPr>
              <a:t>研究报告。物联</a:t>
            </a:r>
            <a:r>
              <a:rPr sz="2400" b="1" spc="15" dirty="0">
                <a:solidFill>
                  <a:srgbClr val="073D86"/>
                </a:solidFill>
                <a:latin typeface="Microsoft JhengHei"/>
                <a:cs typeface="Microsoft JhengHei"/>
              </a:rPr>
              <a:t>网</a:t>
            </a: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Internet</a:t>
            </a:r>
            <a:r>
              <a:rPr sz="2400" b="1" spc="-5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  <a:p>
            <a:pPr marL="756285">
              <a:lnSpc>
                <a:spcPts val="2845"/>
              </a:lnSpc>
            </a:pPr>
            <a:r>
              <a:rPr sz="2400" b="1" spc="-5" dirty="0">
                <a:solidFill>
                  <a:srgbClr val="073D86"/>
                </a:solidFill>
                <a:latin typeface="Times New Roman"/>
                <a:cs typeface="Times New Roman"/>
              </a:rPr>
              <a:t>Things……</a:t>
            </a:r>
            <a:endParaRPr sz="2400">
              <a:latin typeface="Times New Roman"/>
              <a:cs typeface="Times New Roman"/>
            </a:endParaRPr>
          </a:p>
          <a:p>
            <a:pPr marL="756285" marR="610235" lvl="1" indent="-286385">
              <a:lnSpc>
                <a:spcPct val="100000"/>
              </a:lnSpc>
              <a:spcBef>
                <a:spcPts val="615"/>
              </a:spcBef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(5)</a:t>
            </a:r>
            <a:r>
              <a:rPr sz="2400" b="1" spc="-45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073D86"/>
                </a:solidFill>
                <a:latin typeface="Microsoft JhengHei"/>
                <a:cs typeface="Microsoft JhengHei"/>
              </a:rPr>
              <a:t>军事等特殊领域的应用需要，研</a:t>
            </a:r>
            <a:r>
              <a:rPr sz="2400" b="1" spc="20" dirty="0">
                <a:solidFill>
                  <a:srgbClr val="073D86"/>
                </a:solidFill>
                <a:latin typeface="Microsoft JhengHei"/>
                <a:cs typeface="Microsoft JhengHei"/>
              </a:rPr>
              <a:t>究</a:t>
            </a:r>
            <a:r>
              <a:rPr sz="2400" b="1" spc="-5" dirty="0">
                <a:solidFill>
                  <a:srgbClr val="073D86"/>
                </a:solidFill>
                <a:latin typeface="Times New Roman"/>
                <a:cs typeface="Times New Roman"/>
              </a:rPr>
              <a:t>Ad</a:t>
            </a:r>
            <a:r>
              <a:rPr sz="2400" b="1" spc="-25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73D86"/>
                </a:solidFill>
                <a:latin typeface="Times New Roman"/>
                <a:cs typeface="Times New Roman"/>
              </a:rPr>
              <a:t>hoc</a:t>
            </a:r>
            <a:r>
              <a:rPr sz="2400" b="1" spc="10" dirty="0">
                <a:solidFill>
                  <a:srgbClr val="073D86"/>
                </a:solidFill>
                <a:latin typeface="Microsoft JhengHei"/>
                <a:cs typeface="Microsoft JhengHei"/>
              </a:rPr>
              <a:t>网络、 </a:t>
            </a:r>
            <a:r>
              <a:rPr sz="2400" b="1" spc="-5" dirty="0">
                <a:solidFill>
                  <a:srgbClr val="073D86"/>
                </a:solidFill>
                <a:latin typeface="Times New Roman"/>
                <a:cs typeface="Times New Roman"/>
              </a:rPr>
              <a:t>Sensor</a:t>
            </a:r>
            <a:r>
              <a:rPr sz="2400" b="1" spc="-55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73D86"/>
                </a:solidFill>
                <a:latin typeface="Times New Roman"/>
                <a:cs typeface="Times New Roman"/>
              </a:rPr>
              <a:t>Networks</a:t>
            </a:r>
            <a:r>
              <a:rPr sz="2400" b="1" dirty="0">
                <a:solidFill>
                  <a:srgbClr val="073D86"/>
                </a:solidFill>
                <a:latin typeface="Microsoft JhengHei"/>
                <a:cs typeface="Microsoft JhengHei"/>
              </a:rPr>
              <a:t>。</a:t>
            </a:r>
            <a:endParaRPr sz="2400">
              <a:latin typeface="Microsoft JhengHei"/>
              <a:cs typeface="Microsoft JhengHei"/>
            </a:endParaRPr>
          </a:p>
          <a:p>
            <a:pPr marL="756285" lvl="1" indent="-286385">
              <a:lnSpc>
                <a:spcPct val="100000"/>
              </a:lnSpc>
              <a:spcBef>
                <a:spcPts val="540"/>
              </a:spcBef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……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31479" y="6341770"/>
            <a:ext cx="340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0084" y="634177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81122" y="735330"/>
            <a:ext cx="33813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相关学术机构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474065" y="1872292"/>
            <a:ext cx="8435340" cy="42545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34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b="1" spc="-5" dirty="0">
                <a:solidFill>
                  <a:srgbClr val="073D86"/>
                </a:solidFill>
                <a:latin typeface="Candara"/>
                <a:cs typeface="Candara"/>
              </a:rPr>
              <a:t>IEEE-CS</a:t>
            </a:r>
            <a:endParaRPr sz="20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spcBef>
                <a:spcPts val="254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# </a:t>
            </a:r>
            <a:r>
              <a:rPr sz="2200" b="1" spc="-20" dirty="0">
                <a:solidFill>
                  <a:srgbClr val="073D86"/>
                </a:solidFill>
                <a:latin typeface="Candara"/>
                <a:cs typeface="Candara"/>
              </a:rPr>
              <a:t>Technical </a:t>
            </a:r>
            <a:r>
              <a:rPr sz="2200" b="1" spc="-10" dirty="0">
                <a:solidFill>
                  <a:srgbClr val="073D86"/>
                </a:solidFill>
                <a:latin typeface="Candara"/>
                <a:cs typeface="Candara"/>
              </a:rPr>
              <a:t>Committee </a:t>
            </a: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on Distributed Processing</a:t>
            </a:r>
            <a:r>
              <a:rPr sz="2200" b="1" spc="7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(TCDP)</a:t>
            </a:r>
            <a:endParaRPr sz="22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spcBef>
                <a:spcPts val="26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# </a:t>
            </a:r>
            <a:r>
              <a:rPr sz="2200" b="1" spc="-20" dirty="0">
                <a:solidFill>
                  <a:srgbClr val="073D86"/>
                </a:solidFill>
                <a:latin typeface="Candara"/>
                <a:cs typeface="Candara"/>
              </a:rPr>
              <a:t>Technical </a:t>
            </a:r>
            <a:r>
              <a:rPr sz="2200" b="1" spc="-10" dirty="0">
                <a:solidFill>
                  <a:srgbClr val="073D86"/>
                </a:solidFill>
                <a:latin typeface="Candara"/>
                <a:cs typeface="Candara"/>
              </a:rPr>
              <a:t>Committee </a:t>
            </a: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on Parallel Processing</a:t>
            </a:r>
            <a:r>
              <a:rPr sz="2200" b="1" spc="2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(TCPP)</a:t>
            </a:r>
            <a:endParaRPr sz="22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spcBef>
                <a:spcPts val="26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# </a:t>
            </a:r>
            <a:r>
              <a:rPr sz="2200" b="1" spc="-20" dirty="0">
                <a:solidFill>
                  <a:srgbClr val="073D86"/>
                </a:solidFill>
                <a:latin typeface="Candara"/>
                <a:cs typeface="Candara"/>
              </a:rPr>
              <a:t>Technical </a:t>
            </a:r>
            <a:r>
              <a:rPr sz="2200" b="1" spc="-10" dirty="0">
                <a:solidFill>
                  <a:srgbClr val="073D86"/>
                </a:solidFill>
                <a:latin typeface="Candara"/>
                <a:cs typeface="Candara"/>
              </a:rPr>
              <a:t>Committee </a:t>
            </a: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on Supercomputing Applications</a:t>
            </a:r>
            <a:r>
              <a:rPr sz="2200" b="1" spc="6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(TCSA)</a:t>
            </a:r>
            <a:endParaRPr sz="22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spcBef>
                <a:spcPts val="26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# </a:t>
            </a:r>
            <a:r>
              <a:rPr sz="2200" b="1" spc="-20" dirty="0">
                <a:solidFill>
                  <a:srgbClr val="073D86"/>
                </a:solidFill>
                <a:latin typeface="Candara"/>
                <a:cs typeface="Candara"/>
              </a:rPr>
              <a:t>Technical </a:t>
            </a:r>
            <a:r>
              <a:rPr sz="2200" b="1" spc="-10" dirty="0">
                <a:solidFill>
                  <a:srgbClr val="073D86"/>
                </a:solidFill>
                <a:latin typeface="Candara"/>
                <a:cs typeface="Candara"/>
              </a:rPr>
              <a:t>Committee </a:t>
            </a: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on Scalable </a:t>
            </a:r>
            <a:r>
              <a:rPr sz="2200" b="1" spc="-10" dirty="0">
                <a:solidFill>
                  <a:srgbClr val="073D86"/>
                </a:solidFill>
                <a:latin typeface="Candara"/>
                <a:cs typeface="Candara"/>
              </a:rPr>
              <a:t>Computing</a:t>
            </a:r>
            <a:r>
              <a:rPr sz="2200" b="1" spc="3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(TCSC)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25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b="1" spc="-5" dirty="0">
                <a:solidFill>
                  <a:srgbClr val="073D86"/>
                </a:solidFill>
                <a:latin typeface="Candara"/>
                <a:cs typeface="Candara"/>
              </a:rPr>
              <a:t>ACM</a:t>
            </a:r>
            <a:endParaRPr sz="20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spcBef>
                <a:spcPts val="254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# ACM Sigcom</a:t>
            </a:r>
            <a:r>
              <a:rPr sz="2200" b="1" spc="-5" dirty="0">
                <a:solidFill>
                  <a:srgbClr val="0080FF"/>
                </a:solidFill>
                <a:latin typeface="Candara"/>
                <a:cs typeface="Candara"/>
              </a:rPr>
              <a:t> </a:t>
            </a:r>
            <a:r>
              <a:rPr sz="2200" b="1" u="heavy" spc="-10" dirty="0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Candara"/>
                <a:cs typeface="Candara"/>
                <a:hlinkClick r:id="rId2"/>
              </a:rPr>
              <a:t>http://www.sigcomm.org/</a:t>
            </a:r>
            <a:endParaRPr sz="2200">
              <a:latin typeface="Candara"/>
              <a:cs typeface="Candara"/>
            </a:endParaRPr>
          </a:p>
          <a:p>
            <a:pPr marL="588645" lvl="1" indent="-273050">
              <a:lnSpc>
                <a:spcPct val="100000"/>
              </a:lnSpc>
              <a:spcBef>
                <a:spcPts val="26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# SIGOPS - Operating Systems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25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b="1" dirty="0">
                <a:solidFill>
                  <a:srgbClr val="073D86"/>
                </a:solidFill>
                <a:latin typeface="Candara"/>
                <a:cs typeface="Candara"/>
              </a:rPr>
              <a:t>USENIX</a:t>
            </a:r>
            <a:endParaRPr sz="20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24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b="1" spc="-5" dirty="0">
                <a:solidFill>
                  <a:srgbClr val="073D86"/>
                </a:solidFill>
                <a:latin typeface="Candara"/>
                <a:cs typeface="Candara"/>
              </a:rPr>
              <a:t>CCF</a:t>
            </a:r>
            <a:endParaRPr sz="2000">
              <a:latin typeface="Candara"/>
              <a:cs typeface="Candara"/>
            </a:endParaRPr>
          </a:p>
          <a:p>
            <a:pPr marL="588645" lvl="1" indent="-273050">
              <a:lnSpc>
                <a:spcPts val="2510"/>
              </a:lnSpc>
              <a:spcBef>
                <a:spcPts val="29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#</a:t>
            </a:r>
            <a:r>
              <a:rPr sz="2200" b="1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China </a:t>
            </a:r>
            <a:r>
              <a:rPr sz="2200" b="1" spc="-10" dirty="0">
                <a:solidFill>
                  <a:srgbClr val="073D86"/>
                </a:solidFill>
                <a:latin typeface="Candara"/>
                <a:cs typeface="Candara"/>
              </a:rPr>
              <a:t>Computer</a:t>
            </a:r>
            <a:r>
              <a:rPr sz="2200" b="1" spc="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b="1" spc="-5" dirty="0">
                <a:solidFill>
                  <a:srgbClr val="073D86"/>
                </a:solidFill>
                <a:latin typeface="Candara"/>
                <a:cs typeface="Candara"/>
              </a:rPr>
              <a:t>Federation,</a:t>
            </a:r>
            <a:r>
              <a:rPr sz="2200" b="1" spc="-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b="1" spc="5" dirty="0">
                <a:solidFill>
                  <a:srgbClr val="073D86"/>
                </a:solidFill>
                <a:latin typeface="Microsoft JhengHei"/>
                <a:cs typeface="Microsoft JhengHei"/>
              </a:rPr>
              <a:t>下属机构称为专委会，开放分</a:t>
            </a:r>
            <a:r>
              <a:rPr sz="2200" b="1" spc="15" dirty="0">
                <a:solidFill>
                  <a:srgbClr val="073D86"/>
                </a:solidFill>
                <a:latin typeface="Microsoft JhengHei"/>
                <a:cs typeface="Microsoft JhengHei"/>
              </a:rPr>
              <a:t>布</a:t>
            </a:r>
            <a:r>
              <a:rPr sz="2200" b="1" spc="-5" dirty="0">
                <a:solidFill>
                  <a:srgbClr val="073D86"/>
                </a:solidFill>
                <a:latin typeface="Microsoft JhengHei"/>
                <a:cs typeface="Microsoft JhengHei"/>
              </a:rPr>
              <a:t>式</a:t>
            </a:r>
            <a:endParaRPr sz="2200">
              <a:latin typeface="Microsoft JhengHei"/>
              <a:cs typeface="Microsoft JhengHei"/>
            </a:endParaRPr>
          </a:p>
          <a:p>
            <a:pPr marL="588645">
              <a:lnSpc>
                <a:spcPts val="2510"/>
              </a:lnSpc>
            </a:pPr>
            <a:r>
              <a:rPr sz="2200" b="1" spc="5" dirty="0">
                <a:solidFill>
                  <a:srgbClr val="073D86"/>
                </a:solidFill>
                <a:latin typeface="Microsoft JhengHei"/>
                <a:cs typeface="Microsoft JhengHei"/>
              </a:rPr>
              <a:t>专委会</a:t>
            </a:r>
            <a:endParaRPr sz="22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7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7951" y="246964"/>
            <a:ext cx="76117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ndara"/>
                <a:cs typeface="Candara"/>
              </a:rPr>
              <a:t>Related </a:t>
            </a:r>
            <a:r>
              <a:rPr sz="4400" dirty="0">
                <a:latin typeface="Candara"/>
                <a:cs typeface="Candara"/>
              </a:rPr>
              <a:t>Magazines and</a:t>
            </a:r>
            <a:r>
              <a:rPr sz="4400" spc="-70" dirty="0">
                <a:latin typeface="Candara"/>
                <a:cs typeface="Candara"/>
              </a:rPr>
              <a:t> </a:t>
            </a:r>
            <a:r>
              <a:rPr sz="4400" dirty="0">
                <a:latin typeface="Candara"/>
                <a:cs typeface="Candara"/>
              </a:rPr>
              <a:t>Journals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4715" y="1053082"/>
            <a:ext cx="8676640" cy="5732145"/>
          </a:xfrm>
          <a:custGeom>
            <a:avLst/>
            <a:gdLst/>
            <a:ahLst/>
            <a:cxnLst/>
            <a:rect l="l" t="t" r="r" b="b"/>
            <a:pathLst>
              <a:path w="8676640" h="5732145">
                <a:moveTo>
                  <a:pt x="0" y="5731764"/>
                </a:moveTo>
                <a:lnTo>
                  <a:pt x="8676132" y="5731764"/>
                </a:lnTo>
                <a:lnTo>
                  <a:pt x="8676132" y="0"/>
                </a:lnTo>
                <a:lnTo>
                  <a:pt x="0" y="0"/>
                </a:lnTo>
                <a:lnTo>
                  <a:pt x="0" y="57317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46979" y="1268729"/>
            <a:ext cx="2025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  <a:hlinkClick r:id="rId2"/>
              </a:rPr>
              <a:t>tpds@computer.org</a:t>
            </a:r>
            <a:endParaRPr sz="1800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7341" y="4478782"/>
            <a:ext cx="305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  <a:hlinkClick r:id="rId3"/>
              </a:rPr>
              <a:t>http://link.springer.de/comp/</a:t>
            </a:r>
            <a:endParaRPr sz="1800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5102" y="4725670"/>
            <a:ext cx="112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andara"/>
                <a:cs typeface="Candara"/>
              </a:rPr>
              <a:t>by</a:t>
            </a:r>
            <a:r>
              <a:rPr sz="1800" spc="-8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Springer</a:t>
            </a:r>
            <a:endParaRPr sz="1800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065" y="1021841"/>
            <a:ext cx="5757545" cy="4991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2415">
              <a:lnSpc>
                <a:spcPts val="205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IEEE </a:t>
            </a:r>
            <a:r>
              <a:rPr sz="1800" spc="-10" dirty="0">
                <a:solidFill>
                  <a:srgbClr val="073D86"/>
                </a:solidFill>
                <a:latin typeface="Candara"/>
                <a:cs typeface="Candara"/>
              </a:rPr>
              <a:t>Transaction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on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Parallel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and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Distributed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Systems</a:t>
            </a:r>
            <a:endParaRPr sz="1800">
              <a:latin typeface="Candara"/>
              <a:cs typeface="Candara"/>
            </a:endParaRPr>
          </a:p>
          <a:p>
            <a:pPr marL="588645" lvl="1" indent="-273050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1800" dirty="0">
                <a:solidFill>
                  <a:srgbClr val="073D86"/>
                </a:solidFill>
                <a:latin typeface="Candara"/>
                <a:cs typeface="Candara"/>
                <a:hlinkClick r:id="rId4"/>
              </a:rPr>
              <a:t>http://computer.org/tpds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IEEE </a:t>
            </a:r>
            <a:r>
              <a:rPr sz="1800" spc="-15" dirty="0">
                <a:solidFill>
                  <a:srgbClr val="073D86"/>
                </a:solidFill>
                <a:latin typeface="Candara"/>
                <a:cs typeface="Candara"/>
              </a:rPr>
              <a:t>Trans.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on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Computers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10" dirty="0">
                <a:solidFill>
                  <a:srgbClr val="073D86"/>
                </a:solidFill>
                <a:latin typeface="Candara"/>
                <a:cs typeface="Candara"/>
              </a:rPr>
              <a:t>ACM </a:t>
            </a:r>
            <a:r>
              <a:rPr sz="1800" spc="-15" dirty="0">
                <a:solidFill>
                  <a:srgbClr val="073D86"/>
                </a:solidFill>
                <a:latin typeface="Candara"/>
                <a:cs typeface="Candara"/>
              </a:rPr>
              <a:t>Trans.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on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Computer</a:t>
            </a:r>
            <a:r>
              <a:rPr sz="1800" spc="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Systems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IEEE/ACM </a:t>
            </a:r>
            <a:r>
              <a:rPr sz="1800" spc="-15" dirty="0">
                <a:solidFill>
                  <a:srgbClr val="073D86"/>
                </a:solidFill>
                <a:latin typeface="Candara"/>
                <a:cs typeface="Candara"/>
              </a:rPr>
              <a:t>Trans.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on</a:t>
            </a:r>
            <a:r>
              <a:rPr sz="1800" spc="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Networking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IEEE </a:t>
            </a:r>
            <a:r>
              <a:rPr sz="1800" spc="-15" dirty="0">
                <a:solidFill>
                  <a:srgbClr val="073D86"/>
                </a:solidFill>
                <a:latin typeface="Candara"/>
                <a:cs typeface="Candara"/>
              </a:rPr>
              <a:t>Trans.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Mobile</a:t>
            </a:r>
            <a:r>
              <a:rPr sz="1800" spc="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Computing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IEEE Internet Computing</a:t>
            </a:r>
            <a:r>
              <a:rPr sz="1800" spc="2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(Magazine)</a:t>
            </a:r>
            <a:endParaRPr sz="1800">
              <a:latin typeface="Candara"/>
              <a:cs typeface="Candara"/>
            </a:endParaRPr>
          </a:p>
          <a:p>
            <a:pPr marL="588645" lvl="1" indent="-273050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1800" dirty="0">
                <a:solidFill>
                  <a:srgbClr val="073D86"/>
                </a:solidFill>
                <a:latin typeface="Candara"/>
                <a:cs typeface="Candara"/>
                <a:hlinkClick r:id="rId5"/>
              </a:rPr>
              <a:t>http://computer.org/internet/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IEEE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Pervasive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Computing</a:t>
            </a:r>
            <a:r>
              <a:rPr sz="18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(Magazine)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Journal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of Parallel and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Distributed Computing </a:t>
            </a: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by</a:t>
            </a:r>
            <a:r>
              <a:rPr sz="1800" spc="50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Elsevier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Computer Communications </a:t>
            </a:r>
            <a:r>
              <a:rPr sz="1800" dirty="0">
                <a:solidFill>
                  <a:srgbClr val="FF0000"/>
                </a:solidFill>
                <a:latin typeface="Candara"/>
                <a:cs typeface="Candara"/>
              </a:rPr>
              <a:t>by</a:t>
            </a:r>
            <a:r>
              <a:rPr sz="1800" spc="-20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Elsevier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Computer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Networks </a:t>
            </a:r>
            <a:r>
              <a:rPr sz="1800" dirty="0">
                <a:solidFill>
                  <a:srgbClr val="FF0000"/>
                </a:solidFill>
                <a:latin typeface="Candara"/>
                <a:cs typeface="Candara"/>
              </a:rPr>
              <a:t>by</a:t>
            </a:r>
            <a:r>
              <a:rPr sz="1800" spc="-2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Elsevier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Pervasive and Mobile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Computing </a:t>
            </a:r>
            <a:r>
              <a:rPr sz="1800" dirty="0">
                <a:solidFill>
                  <a:srgbClr val="FF0000"/>
                </a:solidFill>
                <a:latin typeface="Candara"/>
                <a:cs typeface="Candara"/>
              </a:rPr>
              <a:t>by</a:t>
            </a:r>
            <a:r>
              <a:rPr sz="1800" spc="-5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Elsevier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205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  <a:tab pos="2804795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Distributed</a:t>
            </a:r>
            <a:r>
              <a:rPr sz="1800" spc="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Computing	</a:t>
            </a:r>
            <a:r>
              <a:rPr sz="1800" dirty="0">
                <a:solidFill>
                  <a:srgbClr val="FF0000"/>
                </a:solidFill>
                <a:latin typeface="Candara"/>
                <a:cs typeface="Candara"/>
              </a:rPr>
              <a:t>by</a:t>
            </a: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 Springer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2055"/>
              </a:lnSpc>
              <a:spcBef>
                <a:spcPts val="172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Distributed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and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Parallel Databases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Personal and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Ubiquitous Computing </a:t>
            </a:r>
            <a:r>
              <a:rPr sz="1800" dirty="0">
                <a:solidFill>
                  <a:srgbClr val="FF0000"/>
                </a:solidFill>
                <a:latin typeface="Candara"/>
                <a:cs typeface="Candara"/>
              </a:rPr>
              <a:t>by</a:t>
            </a:r>
            <a:r>
              <a:rPr sz="1800" spc="-5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Springer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  <a:tab pos="275590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Cluster</a:t>
            </a:r>
            <a:r>
              <a:rPr sz="1800" spc="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Computing	</a:t>
            </a:r>
            <a:r>
              <a:rPr sz="1800" dirty="0">
                <a:solidFill>
                  <a:srgbClr val="FF0000"/>
                </a:solidFill>
                <a:latin typeface="Candara"/>
                <a:cs typeface="Candara"/>
              </a:rPr>
              <a:t>by</a:t>
            </a:r>
            <a:r>
              <a:rPr sz="1800" spc="-10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Springer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194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  <a:tab pos="376936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The Journal</a:t>
            </a:r>
            <a:r>
              <a:rPr sz="1800" spc="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of</a:t>
            </a:r>
            <a:r>
              <a:rPr sz="18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Supercomputing	</a:t>
            </a:r>
            <a:r>
              <a:rPr sz="1800" dirty="0">
                <a:solidFill>
                  <a:srgbClr val="FF0000"/>
                </a:solidFill>
                <a:latin typeface="Candara"/>
                <a:cs typeface="Candara"/>
              </a:rPr>
              <a:t>by</a:t>
            </a:r>
            <a:r>
              <a:rPr sz="1800" spc="-1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Springer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ts val="205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Journal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of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Parallel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and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Distributed</a:t>
            </a:r>
            <a:r>
              <a:rPr sz="1800" spc="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Computing</a:t>
            </a:r>
            <a:endParaRPr sz="1800">
              <a:latin typeface="Candara"/>
              <a:cs typeface="Candar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7341" y="5960465"/>
            <a:ext cx="384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  <a:hlinkClick r:id="rId6"/>
              </a:rPr>
              <a:t>http://www.academicpress.com/jpdc</a:t>
            </a:r>
            <a:endParaRPr sz="1800">
              <a:latin typeface="Candara"/>
              <a:cs typeface="Candar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7341" y="6207353"/>
            <a:ext cx="2969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  <a:hlinkClick r:id="rId7"/>
              </a:rPr>
              <a:t>http://www.idealibrary.com</a:t>
            </a:r>
            <a:endParaRPr sz="1800">
              <a:latin typeface="Candara"/>
              <a:cs typeface="Candar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46979" y="5960465"/>
            <a:ext cx="111188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home</a:t>
            </a:r>
            <a:r>
              <a:rPr sz="1800" spc="-10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page 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papers</a:t>
            </a:r>
            <a:endParaRPr sz="18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9242" y="686765"/>
            <a:ext cx="29864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ndara"/>
                <a:cs typeface="Candara"/>
              </a:rPr>
              <a:t>Conferences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0168" y="1736597"/>
            <a:ext cx="7268845" cy="38392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31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PODC: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ACM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Symposium on Principles of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Distributed</a:t>
            </a:r>
            <a:r>
              <a:rPr sz="1800" spc="-3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Computing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21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ICDCS: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IEEE International Conference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on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Distributed Computing</a:t>
            </a:r>
            <a:r>
              <a:rPr sz="1800" spc="5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Systems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21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SRDS: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IEEE International Conference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on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Reliable Distributed</a:t>
            </a:r>
            <a:r>
              <a:rPr sz="1800" spc="4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Systems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22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SIGCOMM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: ACM Conf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on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Comm Architectures,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Protocols &amp;</a:t>
            </a:r>
            <a:r>
              <a:rPr sz="1800" spc="-4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Apps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21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INFOCOM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: Annual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Joint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Conf IEEE Comp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&amp;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Comm</a:t>
            </a:r>
            <a:r>
              <a:rPr sz="18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Soc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21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MOBICOM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: ACM Intl Conf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on Mobile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Computing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and</a:t>
            </a:r>
            <a:r>
              <a:rPr sz="1800" spc="-3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Networking</a:t>
            </a:r>
            <a:endParaRPr sz="1800">
              <a:latin typeface="Candara"/>
              <a:cs typeface="Candara"/>
            </a:endParaRPr>
          </a:p>
          <a:p>
            <a:pPr marL="285115" marR="323850" indent="-272415">
              <a:lnSpc>
                <a:spcPts val="1939"/>
              </a:lnSpc>
              <a:spcBef>
                <a:spcPts val="46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PERCOM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: IEEE International Conference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on Pervasive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Computing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and 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Communications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19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ObiComp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: Ubiquitous</a:t>
            </a:r>
            <a:r>
              <a:rPr sz="1800" spc="-3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Computing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21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USENIX</a:t>
            </a:r>
            <a:r>
              <a:rPr sz="1800" spc="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  <a:hlinkClick r:id="rId2"/>
              </a:rPr>
              <a:t>http://www.usenix.org/</a:t>
            </a:r>
            <a:endParaRPr sz="1800">
              <a:latin typeface="Candara"/>
              <a:cs typeface="Candara"/>
            </a:endParaRPr>
          </a:p>
          <a:p>
            <a:pPr marL="285115" marR="140970" indent="-272415">
              <a:lnSpc>
                <a:spcPts val="1939"/>
              </a:lnSpc>
              <a:spcBef>
                <a:spcPts val="46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dirty="0">
                <a:solidFill>
                  <a:srgbClr val="FF0000"/>
                </a:solidFill>
                <a:latin typeface="Candara"/>
                <a:cs typeface="Candara"/>
              </a:rPr>
              <a:t>Middleware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: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ACM/IFIP/USENIX International Conference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on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Distributed 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Systems Platforms and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Open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Distributed</a:t>
            </a:r>
            <a:r>
              <a:rPr sz="1800" spc="-4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Processing</a:t>
            </a:r>
            <a:endParaRPr sz="18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19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1800" spc="-5" dirty="0">
                <a:solidFill>
                  <a:srgbClr val="FF0000"/>
                </a:solidFill>
                <a:latin typeface="Candara"/>
                <a:cs typeface="Candara"/>
              </a:rPr>
              <a:t>OSDI: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Operating Systems Design </a:t>
            </a:r>
            <a:r>
              <a:rPr sz="1800" dirty="0">
                <a:solidFill>
                  <a:srgbClr val="073D86"/>
                </a:solidFill>
                <a:latin typeface="Candara"/>
                <a:cs typeface="Candara"/>
              </a:rPr>
              <a:t>and</a:t>
            </a:r>
            <a:r>
              <a:rPr sz="1800" spc="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1800" spc="-5" dirty="0">
                <a:solidFill>
                  <a:srgbClr val="073D86"/>
                </a:solidFill>
                <a:latin typeface="Candara"/>
                <a:cs typeface="Candara"/>
              </a:rPr>
              <a:t>Implementation</a:t>
            </a:r>
            <a:endParaRPr sz="18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1648" y="359740"/>
            <a:ext cx="36252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Topics </a:t>
            </a:r>
            <a:r>
              <a:rPr sz="4400" dirty="0">
                <a:latin typeface="Candara"/>
                <a:cs typeface="Candara"/>
              </a:rPr>
              <a:t>of</a:t>
            </a:r>
            <a:r>
              <a:rPr sz="4400" spc="-30" dirty="0">
                <a:latin typeface="Candara"/>
                <a:cs typeface="Candara"/>
              </a:rPr>
              <a:t> </a:t>
            </a:r>
            <a:r>
              <a:rPr sz="4400" spc="10" dirty="0">
                <a:latin typeface="Candara"/>
                <a:cs typeface="Candara"/>
              </a:rPr>
              <a:t>PODC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576" y="1053083"/>
            <a:ext cx="9107805" cy="5073650"/>
          </a:xfrm>
          <a:custGeom>
            <a:avLst/>
            <a:gdLst/>
            <a:ahLst/>
            <a:cxnLst/>
            <a:rect l="l" t="t" r="r" b="b"/>
            <a:pathLst>
              <a:path w="9107805" h="5073650">
                <a:moveTo>
                  <a:pt x="0" y="5073396"/>
                </a:moveTo>
                <a:lnTo>
                  <a:pt x="9107423" y="5073396"/>
                </a:lnTo>
                <a:lnTo>
                  <a:pt x="9107424" y="0"/>
                </a:lnTo>
                <a:lnTo>
                  <a:pt x="0" y="0"/>
                </a:lnTo>
                <a:lnTo>
                  <a:pt x="0" y="5073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5315" y="1020317"/>
            <a:ext cx="8916670" cy="535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indent="-272415">
              <a:lnSpc>
                <a:spcPts val="2575"/>
              </a:lnSpc>
              <a:spcBef>
                <a:spcPts val="9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• distributed algorithms: design, analysis, and</a:t>
            </a:r>
            <a:r>
              <a:rPr sz="2200" spc="-4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complexity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37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• communication networks: architectures, services,</a:t>
            </a:r>
            <a:r>
              <a:rPr sz="2200" spc="-6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protocols,</a:t>
            </a:r>
            <a:endParaRPr sz="2200">
              <a:latin typeface="Candara"/>
              <a:cs typeface="Candara"/>
            </a:endParaRPr>
          </a:p>
          <a:p>
            <a:pPr marL="285115">
              <a:lnSpc>
                <a:spcPts val="2375"/>
              </a:lnSpc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applications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51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• multiprocessor and multi-core architectures and</a:t>
            </a:r>
            <a:r>
              <a:rPr sz="2200" spc="-5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algorithms</a:t>
            </a:r>
            <a:endParaRPr sz="2200">
              <a:latin typeface="Candara"/>
              <a:cs typeface="Candara"/>
            </a:endParaRPr>
          </a:p>
          <a:p>
            <a:pPr marL="285115" marR="1179830" indent="-272415">
              <a:lnSpc>
                <a:spcPts val="2240"/>
              </a:lnSpc>
              <a:spcBef>
                <a:spcPts val="34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• shared and transactional memory, synchronization protocols,  concurrent</a:t>
            </a:r>
            <a:r>
              <a:rPr sz="2200" spc="-3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programming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44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• fault-tolerance, reliability, availability, self</a:t>
            </a:r>
            <a:r>
              <a:rPr sz="2200" spc="-90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organization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51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• 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Internet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applications, social networks, recommendation</a:t>
            </a:r>
            <a:r>
              <a:rPr sz="2200" spc="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systems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51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• distributed operating systems, middleware platforms,</a:t>
            </a:r>
            <a:r>
              <a:rPr sz="2200" spc="-20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databases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51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• game-theoretic approaches to distributed</a:t>
            </a:r>
            <a:r>
              <a:rPr sz="2200" spc="-5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computing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51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• peer-to-peer systems, overlay </a:t>
            </a:r>
            <a:r>
              <a:rPr sz="2200" spc="-10" dirty="0">
                <a:solidFill>
                  <a:srgbClr val="FF0000"/>
                </a:solidFill>
                <a:latin typeface="Candara"/>
                <a:cs typeface="Candara"/>
              </a:rPr>
              <a:t>networks, </a:t>
            </a: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distributed data</a:t>
            </a:r>
            <a:r>
              <a:rPr sz="2200" spc="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management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51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• high-performance, cluster, cloud and grid</a:t>
            </a:r>
            <a:r>
              <a:rPr sz="2200" spc="-40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computing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37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• 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wireless networks,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mobile computing, autonomous agents,</a:t>
            </a:r>
            <a:r>
              <a:rPr sz="2200" spc="2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location-</a:t>
            </a:r>
            <a:endParaRPr sz="2200">
              <a:latin typeface="Candara"/>
              <a:cs typeface="Candara"/>
            </a:endParaRPr>
          </a:p>
          <a:p>
            <a:pPr marL="285115">
              <a:lnSpc>
                <a:spcPts val="2375"/>
              </a:lnSpc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and context-aware distributed</a:t>
            </a:r>
            <a:r>
              <a:rPr sz="2200" spc="-4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systems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51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• security in distributed computing, cryptographic</a:t>
            </a:r>
            <a:r>
              <a:rPr sz="2200" spc="-5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protocols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510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• sensor, mesh, and ad hoc</a:t>
            </a:r>
            <a:r>
              <a:rPr sz="2200" spc="-15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Candara"/>
                <a:cs typeface="Candara"/>
              </a:rPr>
              <a:t>networks</a:t>
            </a:r>
            <a:endParaRPr sz="2200">
              <a:latin typeface="Candara"/>
              <a:cs typeface="Candara"/>
            </a:endParaRPr>
          </a:p>
          <a:p>
            <a:pPr marL="285115" indent="-272415">
              <a:lnSpc>
                <a:spcPts val="2575"/>
              </a:lnSpc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• specification, semantics, verification, and testing of distributed</a:t>
            </a:r>
            <a:r>
              <a:rPr sz="22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systems</a:t>
            </a:r>
            <a:endParaRPr sz="2200">
              <a:latin typeface="Candara"/>
              <a:cs typeface="Candar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1775" y="6546288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4125" y="751458"/>
            <a:ext cx="447738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dirty="0">
                <a:latin typeface="Microsoft JhengHei"/>
                <a:cs typeface="Microsoft JhengHei"/>
              </a:rPr>
              <a:t>本</a:t>
            </a:r>
            <a:r>
              <a:rPr sz="5000" b="1" spc="25" dirty="0">
                <a:latin typeface="Microsoft JhengHei"/>
                <a:cs typeface="Microsoft JhengHei"/>
              </a:rPr>
              <a:t>主</a:t>
            </a:r>
            <a:r>
              <a:rPr sz="5000" b="1" dirty="0">
                <a:latin typeface="Microsoft JhengHei"/>
                <a:cs typeface="Microsoft JhengHei"/>
              </a:rPr>
              <a:t>题教学目标</a:t>
            </a:r>
            <a:endParaRPr sz="50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967" y="2167788"/>
            <a:ext cx="4853305" cy="301307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622300" indent="-609600">
              <a:lnSpc>
                <a:spcPct val="100000"/>
              </a:lnSpc>
              <a:spcBef>
                <a:spcPts val="1445"/>
              </a:spcBef>
              <a:buClr>
                <a:srgbClr val="30B6FC"/>
              </a:buClr>
              <a:buFont typeface="Times New Roman"/>
              <a:buAutoNum type="arabicPeriod"/>
              <a:tabLst>
                <a:tab pos="621665" algn="l"/>
                <a:tab pos="622935" algn="l"/>
              </a:tabLst>
            </a:pPr>
            <a:r>
              <a:rPr sz="2800" b="1" spc="5" dirty="0">
                <a:solidFill>
                  <a:srgbClr val="073D86"/>
                </a:solidFill>
                <a:latin typeface="Microsoft JhengHei"/>
                <a:cs typeface="Microsoft JhengHei"/>
              </a:rPr>
              <a:t>了解并行计</a:t>
            </a:r>
            <a:r>
              <a:rPr sz="2800" b="1" spc="-5" dirty="0">
                <a:solidFill>
                  <a:srgbClr val="073D86"/>
                </a:solidFill>
                <a:latin typeface="Microsoft JhengHei"/>
                <a:cs typeface="Microsoft JhengHei"/>
              </a:rPr>
              <a:t>算机</a:t>
            </a:r>
            <a:r>
              <a:rPr sz="2800" b="1" spc="10" dirty="0">
                <a:solidFill>
                  <a:srgbClr val="073D86"/>
                </a:solidFill>
                <a:latin typeface="Microsoft JhengHei"/>
                <a:cs typeface="Microsoft JhengHei"/>
              </a:rPr>
              <a:t>结</a:t>
            </a:r>
            <a:r>
              <a:rPr sz="2800" b="1" spc="-5" dirty="0">
                <a:solidFill>
                  <a:srgbClr val="073D86"/>
                </a:solidFill>
                <a:latin typeface="Microsoft JhengHei"/>
                <a:cs typeface="Microsoft JhengHei"/>
              </a:rPr>
              <a:t>构</a:t>
            </a:r>
            <a:endParaRPr sz="2800">
              <a:latin typeface="Microsoft JhengHei"/>
              <a:cs typeface="Microsoft JhengHei"/>
            </a:endParaRPr>
          </a:p>
          <a:p>
            <a:pPr marL="622300" indent="-609600">
              <a:lnSpc>
                <a:spcPct val="100000"/>
              </a:lnSpc>
              <a:spcBef>
                <a:spcPts val="1340"/>
              </a:spcBef>
              <a:buClr>
                <a:srgbClr val="30B6FC"/>
              </a:buClr>
              <a:buFont typeface="Times New Roman"/>
              <a:buAutoNum type="arabicPeriod"/>
              <a:tabLst>
                <a:tab pos="621665" algn="l"/>
                <a:tab pos="622935" algn="l"/>
              </a:tabLst>
            </a:pPr>
            <a:r>
              <a:rPr sz="2800" b="1" spc="5" dirty="0">
                <a:solidFill>
                  <a:srgbClr val="073D86"/>
                </a:solidFill>
                <a:latin typeface="Microsoft JhengHei"/>
                <a:cs typeface="Microsoft JhengHei"/>
              </a:rPr>
              <a:t>了解多处理</a:t>
            </a:r>
            <a:r>
              <a:rPr sz="2800" b="1" spc="-5" dirty="0">
                <a:solidFill>
                  <a:srgbClr val="073D86"/>
                </a:solidFill>
                <a:latin typeface="Microsoft JhengHei"/>
                <a:cs typeface="Microsoft JhengHei"/>
              </a:rPr>
              <a:t>器环境</a:t>
            </a:r>
            <a:endParaRPr sz="2800">
              <a:latin typeface="Microsoft JhengHei"/>
              <a:cs typeface="Microsoft JhengHei"/>
            </a:endParaRPr>
          </a:p>
          <a:p>
            <a:pPr marL="622300" indent="-609600">
              <a:lnSpc>
                <a:spcPct val="100000"/>
              </a:lnSpc>
              <a:spcBef>
                <a:spcPts val="1345"/>
              </a:spcBef>
              <a:buClr>
                <a:srgbClr val="30B6FC"/>
              </a:buClr>
              <a:buFont typeface="Times New Roman"/>
              <a:buAutoNum type="arabicPeriod"/>
              <a:tabLst>
                <a:tab pos="621665" algn="l"/>
                <a:tab pos="622935" algn="l"/>
              </a:tabLst>
            </a:pPr>
            <a:r>
              <a:rPr sz="2800" b="1" spc="5" dirty="0">
                <a:solidFill>
                  <a:srgbClr val="073D86"/>
                </a:solidFill>
                <a:latin typeface="Microsoft JhengHei"/>
                <a:cs typeface="Microsoft JhengHei"/>
              </a:rPr>
              <a:t>了解集群计算</a:t>
            </a:r>
            <a:endParaRPr sz="2800">
              <a:latin typeface="Microsoft JhengHei"/>
              <a:cs typeface="Microsoft JhengHei"/>
            </a:endParaRPr>
          </a:p>
          <a:p>
            <a:pPr marL="622300" indent="-609600">
              <a:lnSpc>
                <a:spcPct val="100000"/>
              </a:lnSpc>
              <a:spcBef>
                <a:spcPts val="1350"/>
              </a:spcBef>
              <a:buClr>
                <a:srgbClr val="30B6FC"/>
              </a:buClr>
              <a:buFont typeface="Times New Roman"/>
              <a:buAutoNum type="arabicPeriod"/>
              <a:tabLst>
                <a:tab pos="621665" algn="l"/>
                <a:tab pos="622935" algn="l"/>
              </a:tabLst>
            </a:pPr>
            <a:r>
              <a:rPr sz="2800" b="1" spc="5" dirty="0">
                <a:solidFill>
                  <a:srgbClr val="073D86"/>
                </a:solidFill>
                <a:latin typeface="Microsoft JhengHei"/>
                <a:cs typeface="Microsoft JhengHei"/>
              </a:rPr>
              <a:t>了解</a:t>
            </a:r>
            <a:r>
              <a:rPr sz="2800" b="1" spc="-90" dirty="0">
                <a:solidFill>
                  <a:srgbClr val="073D86"/>
                </a:solidFill>
                <a:latin typeface="Times New Roman"/>
                <a:cs typeface="Times New Roman"/>
              </a:rPr>
              <a:t>LVS</a:t>
            </a:r>
            <a:r>
              <a:rPr sz="2800" b="1" spc="5" dirty="0">
                <a:solidFill>
                  <a:srgbClr val="073D86"/>
                </a:solidFill>
                <a:latin typeface="Microsoft JhengHei"/>
                <a:cs typeface="Microsoft JhengHei"/>
              </a:rPr>
              <a:t>实现方式</a:t>
            </a:r>
            <a:endParaRPr sz="2800">
              <a:latin typeface="Microsoft JhengHei"/>
              <a:cs typeface="Microsoft JhengHei"/>
            </a:endParaRPr>
          </a:p>
          <a:p>
            <a:pPr marL="622300" indent="-609600">
              <a:lnSpc>
                <a:spcPct val="100000"/>
              </a:lnSpc>
              <a:spcBef>
                <a:spcPts val="1340"/>
              </a:spcBef>
              <a:buClr>
                <a:srgbClr val="30B6FC"/>
              </a:buClr>
              <a:buFont typeface="Times New Roman"/>
              <a:buAutoNum type="arabicPeriod"/>
              <a:tabLst>
                <a:tab pos="621665" algn="l"/>
                <a:tab pos="622935" algn="l"/>
              </a:tabLst>
            </a:pPr>
            <a:r>
              <a:rPr sz="2800" b="1" spc="5" dirty="0">
                <a:solidFill>
                  <a:srgbClr val="073D86"/>
                </a:solidFill>
                <a:latin typeface="Microsoft JhengHei"/>
                <a:cs typeface="Microsoft JhengHei"/>
              </a:rPr>
              <a:t>了解</a:t>
            </a:r>
            <a:r>
              <a:rPr sz="2800" b="1" spc="-265" dirty="0">
                <a:solidFill>
                  <a:srgbClr val="073D86"/>
                </a:solidFill>
                <a:latin typeface="Times New Roman"/>
                <a:cs typeface="Times New Roman"/>
              </a:rPr>
              <a:t>L</a:t>
            </a:r>
            <a:r>
              <a:rPr sz="2800" b="1" spc="-5" dirty="0">
                <a:solidFill>
                  <a:srgbClr val="073D86"/>
                </a:solidFill>
                <a:latin typeface="Times New Roman"/>
                <a:cs typeface="Times New Roman"/>
              </a:rPr>
              <a:t>VS</a:t>
            </a:r>
            <a:r>
              <a:rPr sz="2800" b="1" dirty="0">
                <a:solidFill>
                  <a:srgbClr val="073D86"/>
                </a:solidFill>
                <a:latin typeface="Microsoft JhengHei"/>
                <a:cs typeface="Microsoft JhengHei"/>
              </a:rPr>
              <a:t>负载平衡</a:t>
            </a:r>
            <a:r>
              <a:rPr sz="2800" b="1" spc="-5" dirty="0">
                <a:solidFill>
                  <a:srgbClr val="073D86"/>
                </a:solidFill>
                <a:latin typeface="Microsoft JhengHei"/>
                <a:cs typeface="Microsoft JhengHei"/>
              </a:rPr>
              <a:t>调度</a:t>
            </a:r>
            <a:r>
              <a:rPr sz="2800" b="1" dirty="0">
                <a:solidFill>
                  <a:srgbClr val="073D86"/>
                </a:solidFill>
                <a:latin typeface="Microsoft JhengHei"/>
                <a:cs typeface="Microsoft JhengHei"/>
              </a:rPr>
              <a:t>算</a:t>
            </a:r>
            <a:r>
              <a:rPr sz="2800" b="1" spc="-5" dirty="0">
                <a:solidFill>
                  <a:srgbClr val="073D86"/>
                </a:solidFill>
                <a:latin typeface="Microsoft JhengHei"/>
                <a:cs typeface="Microsoft JhengHei"/>
              </a:rPr>
              <a:t>法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459" y="260604"/>
            <a:ext cx="2438400" cy="64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12436" y="6353752"/>
            <a:ext cx="1212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6342" y="359740"/>
            <a:ext cx="3674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Topics </a:t>
            </a:r>
            <a:r>
              <a:rPr sz="4400" dirty="0">
                <a:latin typeface="Candara"/>
                <a:cs typeface="Candara"/>
              </a:rPr>
              <a:t>of</a:t>
            </a:r>
            <a:r>
              <a:rPr sz="4400" spc="-40" dirty="0">
                <a:latin typeface="Candara"/>
                <a:cs typeface="Candara"/>
              </a:rPr>
              <a:t> </a:t>
            </a:r>
            <a:r>
              <a:rPr sz="4400" spc="5" dirty="0">
                <a:latin typeface="Candara"/>
                <a:cs typeface="Candara"/>
              </a:rPr>
              <a:t>ICDCS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1775" y="6546288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1929764"/>
            <a:ext cx="7823834" cy="390334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6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Data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Management and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Data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 Centers</a:t>
            </a:r>
            <a:endParaRPr sz="24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FF0000"/>
                </a:solidFill>
                <a:latin typeface="Candara"/>
                <a:cs typeface="Candara"/>
              </a:rPr>
              <a:t>Distributed</a:t>
            </a:r>
            <a:r>
              <a:rPr sz="2400" spc="-5" dirty="0">
                <a:solidFill>
                  <a:srgbClr val="FF0000"/>
                </a:solidFill>
                <a:latin typeface="Candara"/>
                <a:cs typeface="Candara"/>
              </a:rPr>
              <a:t> Algorithms</a:t>
            </a:r>
            <a:endParaRPr sz="24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FF0000"/>
                </a:solidFill>
                <a:latin typeface="Candara"/>
                <a:cs typeface="Candara"/>
              </a:rPr>
              <a:t>Distributed Operating </a:t>
            </a:r>
            <a:r>
              <a:rPr sz="2400" spc="-5" dirty="0">
                <a:solidFill>
                  <a:srgbClr val="FF0000"/>
                </a:solidFill>
                <a:latin typeface="Candara"/>
                <a:cs typeface="Candara"/>
              </a:rPr>
              <a:t>Systems and</a:t>
            </a:r>
            <a:r>
              <a:rPr sz="2400" spc="-10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ndara"/>
                <a:cs typeface="Candara"/>
              </a:rPr>
              <a:t>Middleware</a:t>
            </a:r>
            <a:endParaRPr sz="24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5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Reliability and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Dependability</a:t>
            </a:r>
            <a:endParaRPr sz="24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Security and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 Privacy</a:t>
            </a:r>
            <a:endParaRPr sz="24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Network and Internet Support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for Distributed</a:t>
            </a:r>
            <a:r>
              <a:rPr sz="2400" spc="3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Applications</a:t>
            </a:r>
            <a:endParaRPr sz="2400">
              <a:latin typeface="Candara"/>
              <a:cs typeface="Candara"/>
            </a:endParaRPr>
          </a:p>
          <a:p>
            <a:pPr marL="285115" indent="-272415">
              <a:lnSpc>
                <a:spcPct val="100000"/>
              </a:lnSpc>
              <a:spcBef>
                <a:spcPts val="5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Multimedia</a:t>
            </a:r>
            <a:r>
              <a:rPr sz="2400" spc="-1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Systems</a:t>
            </a:r>
            <a:endParaRPr sz="2400">
              <a:latin typeface="Candara"/>
              <a:cs typeface="Candara"/>
            </a:endParaRPr>
          </a:p>
          <a:p>
            <a:pPr marL="285115" marR="514984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FF0000"/>
                </a:solidFill>
                <a:latin typeface="Candara"/>
                <a:cs typeface="Candara"/>
              </a:rPr>
              <a:t>Sensor </a:t>
            </a:r>
            <a:r>
              <a:rPr sz="2400" dirty="0">
                <a:solidFill>
                  <a:srgbClr val="FF0000"/>
                </a:solidFill>
                <a:latin typeface="Candara"/>
                <a:cs typeface="Candara"/>
              </a:rPr>
              <a:t>Networks </a:t>
            </a:r>
            <a:r>
              <a:rPr sz="2400" spc="-5" dirty="0">
                <a:solidFill>
                  <a:srgbClr val="FF0000"/>
                </a:solidFill>
                <a:latin typeface="Candara"/>
                <a:cs typeface="Candara"/>
              </a:rPr>
              <a:t>and </a:t>
            </a:r>
            <a:r>
              <a:rPr sz="2400" dirty="0">
                <a:solidFill>
                  <a:srgbClr val="FF0000"/>
                </a:solidFill>
                <a:latin typeface="Candara"/>
                <a:cs typeface="Candara"/>
              </a:rPr>
              <a:t>Mobile </a:t>
            </a:r>
            <a:r>
              <a:rPr sz="2400" spc="-5" dirty="0">
                <a:solidFill>
                  <a:srgbClr val="FF0000"/>
                </a:solidFill>
                <a:latin typeface="Candara"/>
                <a:cs typeface="Candara"/>
              </a:rPr>
              <a:t>Computing </a:t>
            </a:r>
            <a:r>
              <a:rPr sz="2400" dirty="0">
                <a:solidFill>
                  <a:srgbClr val="FF0000"/>
                </a:solidFill>
                <a:latin typeface="Candara"/>
                <a:cs typeface="Candara"/>
              </a:rPr>
              <a:t>in Distributed  </a:t>
            </a:r>
            <a:r>
              <a:rPr sz="2400" spc="-5" dirty="0">
                <a:solidFill>
                  <a:srgbClr val="FF0000"/>
                </a:solidFill>
                <a:latin typeface="Candara"/>
                <a:cs typeface="Candara"/>
              </a:rPr>
              <a:t>Systems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8695944" cy="4736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7232" y="4203191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5"/>
                </a:lnTo>
                <a:lnTo>
                  <a:pt x="2624963" y="42417"/>
                </a:lnTo>
                <a:lnTo>
                  <a:pt x="2369946" y="91566"/>
                </a:lnTo>
                <a:lnTo>
                  <a:pt x="2102103" y="149605"/>
                </a:lnTo>
                <a:lnTo>
                  <a:pt x="1821561" y="216661"/>
                </a:lnTo>
                <a:lnTo>
                  <a:pt x="1564386" y="281431"/>
                </a:lnTo>
                <a:lnTo>
                  <a:pt x="841756" y="444499"/>
                </a:lnTo>
                <a:lnTo>
                  <a:pt x="620648" y="489203"/>
                </a:lnTo>
                <a:lnTo>
                  <a:pt x="199770" y="567308"/>
                </a:lnTo>
                <a:lnTo>
                  <a:pt x="0" y="600836"/>
                </a:lnTo>
                <a:lnTo>
                  <a:pt x="269875" y="638809"/>
                </a:lnTo>
                <a:lnTo>
                  <a:pt x="397509" y="654430"/>
                </a:lnTo>
                <a:lnTo>
                  <a:pt x="644016" y="681227"/>
                </a:lnTo>
                <a:lnTo>
                  <a:pt x="873633" y="699134"/>
                </a:lnTo>
                <a:lnTo>
                  <a:pt x="984122" y="705865"/>
                </a:lnTo>
                <a:lnTo>
                  <a:pt x="1092453" y="710310"/>
                </a:lnTo>
                <a:lnTo>
                  <a:pt x="1296542" y="714755"/>
                </a:lnTo>
                <a:lnTo>
                  <a:pt x="1394333" y="714755"/>
                </a:lnTo>
                <a:lnTo>
                  <a:pt x="1583436" y="710310"/>
                </a:lnTo>
                <a:lnTo>
                  <a:pt x="1672716" y="705865"/>
                </a:lnTo>
                <a:lnTo>
                  <a:pt x="1842769" y="692403"/>
                </a:lnTo>
                <a:lnTo>
                  <a:pt x="1925700" y="683513"/>
                </a:lnTo>
                <a:lnTo>
                  <a:pt x="2082926" y="661161"/>
                </a:lnTo>
                <a:lnTo>
                  <a:pt x="2231770" y="634364"/>
                </a:lnTo>
                <a:lnTo>
                  <a:pt x="2372106" y="603122"/>
                </a:lnTo>
                <a:lnTo>
                  <a:pt x="2505964" y="567308"/>
                </a:lnTo>
                <a:lnTo>
                  <a:pt x="2633471" y="527176"/>
                </a:lnTo>
                <a:lnTo>
                  <a:pt x="2754629" y="482472"/>
                </a:lnTo>
                <a:lnTo>
                  <a:pt x="2871596" y="435609"/>
                </a:lnTo>
                <a:lnTo>
                  <a:pt x="2875788" y="433323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755" y="4075176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4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5"/>
                </a:lnTo>
                <a:lnTo>
                  <a:pt x="1281938" y="279019"/>
                </a:lnTo>
                <a:lnTo>
                  <a:pt x="1866519" y="421894"/>
                </a:lnTo>
                <a:lnTo>
                  <a:pt x="2559558" y="575818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815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2"/>
                </a:lnTo>
                <a:lnTo>
                  <a:pt x="4857623" y="850392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6"/>
                </a:lnTo>
                <a:lnTo>
                  <a:pt x="5036185" y="727582"/>
                </a:lnTo>
                <a:lnTo>
                  <a:pt x="4468622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7"/>
                </a:lnTo>
                <a:lnTo>
                  <a:pt x="2083308" y="113792"/>
                </a:lnTo>
                <a:lnTo>
                  <a:pt x="1966468" y="96012"/>
                </a:lnTo>
                <a:lnTo>
                  <a:pt x="1628394" y="51307"/>
                </a:lnTo>
                <a:lnTo>
                  <a:pt x="1417955" y="31242"/>
                </a:lnTo>
                <a:lnTo>
                  <a:pt x="1220216" y="15621"/>
                </a:lnTo>
                <a:lnTo>
                  <a:pt x="1031113" y="4444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305" y="4088129"/>
            <a:ext cx="5468620" cy="775970"/>
          </a:xfrm>
          <a:custGeom>
            <a:avLst/>
            <a:gdLst/>
            <a:ahLst/>
            <a:cxnLst/>
            <a:rect l="l" t="t" r="r" b="b"/>
            <a:pathLst>
              <a:path w="5468620" h="775970">
                <a:moveTo>
                  <a:pt x="0" y="78232"/>
                </a:moveTo>
                <a:lnTo>
                  <a:pt x="19176" y="73787"/>
                </a:lnTo>
                <a:lnTo>
                  <a:pt x="76581" y="62611"/>
                </a:lnTo>
                <a:lnTo>
                  <a:pt x="174370" y="46990"/>
                </a:lnTo>
                <a:lnTo>
                  <a:pt x="238125" y="37973"/>
                </a:lnTo>
                <a:lnTo>
                  <a:pt x="312546" y="29083"/>
                </a:lnTo>
                <a:lnTo>
                  <a:pt x="395477" y="22352"/>
                </a:lnTo>
                <a:lnTo>
                  <a:pt x="491108" y="15621"/>
                </a:lnTo>
                <a:lnTo>
                  <a:pt x="595248" y="8890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704"/>
                </a:lnTo>
                <a:lnTo>
                  <a:pt x="2041017" y="64770"/>
                </a:lnTo>
                <a:lnTo>
                  <a:pt x="2259965" y="89408"/>
                </a:lnTo>
                <a:lnTo>
                  <a:pt x="2489581" y="118491"/>
                </a:lnTo>
                <a:lnTo>
                  <a:pt x="2731897" y="154305"/>
                </a:lnTo>
                <a:lnTo>
                  <a:pt x="2984881" y="194437"/>
                </a:lnTo>
                <a:lnTo>
                  <a:pt x="3250692" y="241427"/>
                </a:lnTo>
                <a:lnTo>
                  <a:pt x="3529203" y="297307"/>
                </a:lnTo>
                <a:lnTo>
                  <a:pt x="3820414" y="357632"/>
                </a:lnTo>
                <a:lnTo>
                  <a:pt x="4124452" y="424688"/>
                </a:lnTo>
                <a:lnTo>
                  <a:pt x="4441190" y="500761"/>
                </a:lnTo>
                <a:lnTo>
                  <a:pt x="4770755" y="583438"/>
                </a:lnTo>
                <a:lnTo>
                  <a:pt x="5113020" y="675132"/>
                </a:lnTo>
                <a:lnTo>
                  <a:pt x="5468112" y="775716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0605" y="4074414"/>
            <a:ext cx="3307079" cy="652780"/>
          </a:xfrm>
          <a:custGeom>
            <a:avLst/>
            <a:gdLst/>
            <a:ahLst/>
            <a:cxnLst/>
            <a:rect l="l" t="t" r="r" b="b"/>
            <a:pathLst>
              <a:path w="3307079" h="652779">
                <a:moveTo>
                  <a:pt x="0" y="652272"/>
                </a:moveTo>
                <a:lnTo>
                  <a:pt x="95631" y="625475"/>
                </a:lnTo>
                <a:lnTo>
                  <a:pt x="357124" y="556260"/>
                </a:lnTo>
                <a:lnTo>
                  <a:pt x="537718" y="509269"/>
                </a:lnTo>
                <a:lnTo>
                  <a:pt x="745998" y="457962"/>
                </a:lnTo>
                <a:lnTo>
                  <a:pt x="977646" y="402081"/>
                </a:lnTo>
                <a:lnTo>
                  <a:pt x="1226312" y="341756"/>
                </a:lnTo>
                <a:lnTo>
                  <a:pt x="1489837" y="283718"/>
                </a:lnTo>
                <a:lnTo>
                  <a:pt x="1759839" y="225552"/>
                </a:lnTo>
                <a:lnTo>
                  <a:pt x="2036064" y="171958"/>
                </a:lnTo>
                <a:lnTo>
                  <a:pt x="2310257" y="120650"/>
                </a:lnTo>
                <a:lnTo>
                  <a:pt x="2446274" y="98298"/>
                </a:lnTo>
                <a:lnTo>
                  <a:pt x="2578100" y="75946"/>
                </a:lnTo>
                <a:lnTo>
                  <a:pt x="2709799" y="58038"/>
                </a:lnTo>
                <a:lnTo>
                  <a:pt x="2837434" y="40259"/>
                </a:lnTo>
                <a:lnTo>
                  <a:pt x="2962783" y="26797"/>
                </a:lnTo>
                <a:lnTo>
                  <a:pt x="3081782" y="15621"/>
                </a:lnTo>
                <a:lnTo>
                  <a:pt x="3196590" y="6731"/>
                </a:lnTo>
                <a:lnTo>
                  <a:pt x="3307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836" y="4059935"/>
            <a:ext cx="8723630" cy="1327785"/>
          </a:xfrm>
          <a:custGeom>
            <a:avLst/>
            <a:gdLst/>
            <a:ahLst/>
            <a:cxnLst/>
            <a:rect l="l" t="t" r="r" b="b"/>
            <a:pathLst>
              <a:path w="8723630" h="1327785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400"/>
                </a:lnTo>
                <a:lnTo>
                  <a:pt x="762076" y="49021"/>
                </a:lnTo>
                <a:lnTo>
                  <a:pt x="659892" y="64643"/>
                </a:lnTo>
                <a:lnTo>
                  <a:pt x="564108" y="82422"/>
                </a:lnTo>
                <a:lnTo>
                  <a:pt x="478955" y="102488"/>
                </a:lnTo>
                <a:lnTo>
                  <a:pt x="398068" y="120268"/>
                </a:lnTo>
                <a:lnTo>
                  <a:pt x="327812" y="140334"/>
                </a:lnTo>
                <a:lnTo>
                  <a:pt x="206489" y="178181"/>
                </a:lnTo>
                <a:lnTo>
                  <a:pt x="157518" y="195961"/>
                </a:lnTo>
                <a:lnTo>
                  <a:pt x="51092" y="240537"/>
                </a:lnTo>
                <a:lnTo>
                  <a:pt x="0" y="267207"/>
                </a:lnTo>
                <a:lnTo>
                  <a:pt x="0" y="1327404"/>
                </a:lnTo>
                <a:lnTo>
                  <a:pt x="8719058" y="1327404"/>
                </a:lnTo>
                <a:lnTo>
                  <a:pt x="8723376" y="1320673"/>
                </a:lnTo>
                <a:lnTo>
                  <a:pt x="8723376" y="848613"/>
                </a:lnTo>
                <a:lnTo>
                  <a:pt x="7182231" y="848613"/>
                </a:lnTo>
                <a:lnTo>
                  <a:pt x="7043801" y="846327"/>
                </a:lnTo>
                <a:lnTo>
                  <a:pt x="6899148" y="841882"/>
                </a:lnTo>
                <a:lnTo>
                  <a:pt x="6750050" y="835151"/>
                </a:lnTo>
                <a:lnTo>
                  <a:pt x="6594729" y="824102"/>
                </a:lnTo>
                <a:lnTo>
                  <a:pt x="6260465" y="790701"/>
                </a:lnTo>
                <a:lnTo>
                  <a:pt x="5900674" y="743838"/>
                </a:lnTo>
                <a:lnTo>
                  <a:pt x="5709158" y="714882"/>
                </a:lnTo>
                <a:lnTo>
                  <a:pt x="5509006" y="681482"/>
                </a:lnTo>
                <a:lnTo>
                  <a:pt x="5302631" y="643636"/>
                </a:lnTo>
                <a:lnTo>
                  <a:pt x="4861941" y="556768"/>
                </a:lnTo>
                <a:lnTo>
                  <a:pt x="4387215" y="452119"/>
                </a:lnTo>
                <a:lnTo>
                  <a:pt x="4136009" y="394207"/>
                </a:lnTo>
                <a:lnTo>
                  <a:pt x="3614547" y="267207"/>
                </a:lnTo>
                <a:lnTo>
                  <a:pt x="3122803" y="164845"/>
                </a:lnTo>
                <a:lnTo>
                  <a:pt x="2892933" y="124713"/>
                </a:lnTo>
                <a:lnTo>
                  <a:pt x="2673604" y="91312"/>
                </a:lnTo>
                <a:lnTo>
                  <a:pt x="2462911" y="62356"/>
                </a:lnTo>
                <a:lnTo>
                  <a:pt x="2262759" y="40131"/>
                </a:lnTo>
                <a:lnTo>
                  <a:pt x="2073402" y="22225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27785">
                <a:moveTo>
                  <a:pt x="8723376" y="567944"/>
                </a:moveTo>
                <a:lnTo>
                  <a:pt x="8638286" y="603631"/>
                </a:lnTo>
                <a:lnTo>
                  <a:pt x="8557387" y="634745"/>
                </a:lnTo>
                <a:lnTo>
                  <a:pt x="8472170" y="663701"/>
                </a:lnTo>
                <a:lnTo>
                  <a:pt x="8295513" y="717169"/>
                </a:lnTo>
                <a:lnTo>
                  <a:pt x="8201787" y="741680"/>
                </a:lnTo>
                <a:lnTo>
                  <a:pt x="8106029" y="761745"/>
                </a:lnTo>
                <a:lnTo>
                  <a:pt x="8005953" y="781684"/>
                </a:lnTo>
                <a:lnTo>
                  <a:pt x="7901686" y="799591"/>
                </a:lnTo>
                <a:lnTo>
                  <a:pt x="7680325" y="826262"/>
                </a:lnTo>
                <a:lnTo>
                  <a:pt x="7441946" y="844041"/>
                </a:lnTo>
                <a:lnTo>
                  <a:pt x="7314184" y="848613"/>
                </a:lnTo>
                <a:lnTo>
                  <a:pt x="8723376" y="848613"/>
                </a:lnTo>
                <a:lnTo>
                  <a:pt x="8723376" y="567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76427" y="2786253"/>
            <a:ext cx="761428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13.2</a:t>
            </a:r>
            <a:r>
              <a:rPr sz="5400" spc="-100" dirty="0"/>
              <a:t> </a:t>
            </a:r>
            <a:r>
              <a:rPr sz="5400" dirty="0"/>
              <a:t>并行处理的体系结构</a:t>
            </a:r>
            <a:endParaRPr sz="5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2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2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96011"/>
            <a:ext cx="8458200" cy="6469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8294" y="4796790"/>
            <a:ext cx="2016760" cy="866140"/>
          </a:xfrm>
          <a:custGeom>
            <a:avLst/>
            <a:gdLst/>
            <a:ahLst/>
            <a:cxnLst/>
            <a:rect l="l" t="t" r="r" b="b"/>
            <a:pathLst>
              <a:path w="2016760" h="866139">
                <a:moveTo>
                  <a:pt x="0" y="865632"/>
                </a:moveTo>
                <a:lnTo>
                  <a:pt x="2016252" y="865632"/>
                </a:lnTo>
                <a:lnTo>
                  <a:pt x="2016252" y="0"/>
                </a:lnTo>
                <a:lnTo>
                  <a:pt x="0" y="0"/>
                </a:lnTo>
                <a:lnTo>
                  <a:pt x="0" y="86563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35502" y="4798314"/>
            <a:ext cx="2306320" cy="864235"/>
          </a:xfrm>
          <a:custGeom>
            <a:avLst/>
            <a:gdLst/>
            <a:ahLst/>
            <a:cxnLst/>
            <a:rect l="l" t="t" r="r" b="b"/>
            <a:pathLst>
              <a:path w="2306320" h="864235">
                <a:moveTo>
                  <a:pt x="0" y="864108"/>
                </a:moveTo>
                <a:lnTo>
                  <a:pt x="2305812" y="864108"/>
                </a:lnTo>
                <a:lnTo>
                  <a:pt x="2305812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61226" y="2824733"/>
            <a:ext cx="2232660" cy="2306320"/>
          </a:xfrm>
          <a:custGeom>
            <a:avLst/>
            <a:gdLst/>
            <a:ahLst/>
            <a:cxnLst/>
            <a:rect l="l" t="t" r="r" b="b"/>
            <a:pathLst>
              <a:path w="2232659" h="2306320">
                <a:moveTo>
                  <a:pt x="0" y="2305812"/>
                </a:moveTo>
                <a:lnTo>
                  <a:pt x="2232660" y="2305812"/>
                </a:lnTo>
                <a:lnTo>
                  <a:pt x="2232660" y="0"/>
                </a:lnTo>
                <a:lnTo>
                  <a:pt x="0" y="0"/>
                </a:lnTo>
                <a:lnTo>
                  <a:pt x="0" y="2305812"/>
                </a:lnTo>
                <a:close/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9075" y="6546288"/>
            <a:ext cx="2768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864"/>
              </a:lnSpc>
            </a:pPr>
            <a:fld id="{81D60167-4931-47E6-BA6A-407CBD079E47}" type="slidenum"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22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4669" y="825500"/>
            <a:ext cx="45402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Memory</a:t>
            </a:r>
            <a:r>
              <a:rPr sz="4400" spc="-60" dirty="0">
                <a:latin typeface="Candara"/>
                <a:cs typeface="Candara"/>
              </a:rPr>
              <a:t> </a:t>
            </a:r>
            <a:r>
              <a:rPr sz="4400" dirty="0">
                <a:latin typeface="Candara"/>
                <a:cs typeface="Candara"/>
              </a:rPr>
              <a:t>Viewpoint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0952" y="5865063"/>
            <a:ext cx="5571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Physically versus </a:t>
            </a:r>
            <a:r>
              <a:rPr sz="2000" spc="-5" dirty="0">
                <a:latin typeface="Times New Roman"/>
                <a:cs typeface="Times New Roman"/>
              </a:rPr>
              <a:t>logically shared/distributed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memory.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566416" y="3095244"/>
          <a:ext cx="6053455" cy="1705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4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5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354196" y="3448684"/>
            <a:ext cx="1490726" cy="239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2504" y="4078096"/>
            <a:ext cx="1065529" cy="186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4196" y="4399660"/>
            <a:ext cx="603757" cy="189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1709" y="4466716"/>
            <a:ext cx="782065" cy="1785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44413" y="3448684"/>
            <a:ext cx="948182" cy="1861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6348" y="3511169"/>
            <a:ext cx="791210" cy="1770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11313" y="3448684"/>
            <a:ext cx="710438" cy="2395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42004" y="2595245"/>
            <a:ext cx="899413" cy="2410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09745" y="2595245"/>
            <a:ext cx="608329" cy="1892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13221" y="2595245"/>
            <a:ext cx="900938" cy="2410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77913" y="2595245"/>
            <a:ext cx="1009142" cy="1892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716" y="3448684"/>
            <a:ext cx="977138" cy="2395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5229" y="3448684"/>
            <a:ext cx="605282" cy="1861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2668" y="4294504"/>
            <a:ext cx="981710" cy="2410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8133" y="4294504"/>
            <a:ext cx="1006093" cy="1846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10757" y="4305172"/>
            <a:ext cx="817117" cy="2303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91629" y="4294504"/>
            <a:ext cx="711962" cy="2410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0842" y="4899405"/>
            <a:ext cx="15487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Programming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31775" y="6546288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22498" y="4899405"/>
            <a:ext cx="10160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00FF"/>
                </a:solidFill>
                <a:latin typeface="Times New Roman"/>
                <a:cs typeface="Times New Roman"/>
              </a:rPr>
              <a:t>OpenMP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39714" y="4899405"/>
            <a:ext cx="30403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52729" algn="ctr">
              <a:lnSpc>
                <a:spcPts val="2160"/>
              </a:lnSpc>
              <a:spcBef>
                <a:spcPts val="100"/>
              </a:spcBef>
            </a:pPr>
            <a:r>
              <a:rPr sz="2000" b="1" dirty="0">
                <a:solidFill>
                  <a:srgbClr val="0000FF"/>
                </a:solidFill>
                <a:latin typeface="Times New Roman"/>
                <a:cs typeface="Times New Roman"/>
              </a:rPr>
              <a:t>MPI-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</a:pPr>
            <a:r>
              <a:rPr sz="2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(Message Passing</a:t>
            </a:r>
            <a:r>
              <a:rPr sz="20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Interface)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395" y="327786"/>
            <a:ext cx="7216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ndara"/>
                <a:cs typeface="Candara"/>
              </a:rPr>
              <a:t>Memory </a:t>
            </a:r>
            <a:r>
              <a:rPr sz="3600" spc="-5" dirty="0">
                <a:latin typeface="Candara"/>
                <a:cs typeface="Candara"/>
              </a:rPr>
              <a:t>Viewpoint </a:t>
            </a:r>
            <a:r>
              <a:rPr sz="3600" spc="-10" dirty="0">
                <a:latin typeface="Candara"/>
                <a:cs typeface="Candara"/>
              </a:rPr>
              <a:t>(Shared </a:t>
            </a:r>
            <a:r>
              <a:rPr sz="3600" spc="-5" dirty="0">
                <a:latin typeface="Candara"/>
                <a:cs typeface="Candara"/>
              </a:rPr>
              <a:t>Memory)</a:t>
            </a:r>
            <a:endParaRPr sz="3600">
              <a:latin typeface="Candara"/>
              <a:cs typeface="Candar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38527" y="1551432"/>
            <a:ext cx="5266944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5441" y="4192777"/>
            <a:ext cx="7273290" cy="150939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709930">
              <a:lnSpc>
                <a:spcPct val="100000"/>
              </a:lnSpc>
              <a:spcBef>
                <a:spcPts val="1620"/>
              </a:spcBef>
            </a:pPr>
            <a:r>
              <a:rPr sz="2400" b="1" spc="-10" dirty="0">
                <a:latin typeface="Times New Roman"/>
                <a:cs typeface="Times New Roman"/>
              </a:rPr>
              <a:t>Figure </a:t>
            </a:r>
            <a:r>
              <a:rPr sz="2400" b="1" dirty="0">
                <a:latin typeface="Times New Roman"/>
                <a:cs typeface="Times New Roman"/>
              </a:rPr>
              <a:t>: </a:t>
            </a:r>
            <a:r>
              <a:rPr sz="2400" b="1" spc="-10" dirty="0">
                <a:latin typeface="Times New Roman"/>
                <a:cs typeface="Times New Roman"/>
              </a:rPr>
              <a:t>Structure </a:t>
            </a:r>
            <a:r>
              <a:rPr sz="2400" b="1" dirty="0">
                <a:latin typeface="Times New Roman"/>
                <a:cs typeface="Times New Roman"/>
              </a:rPr>
              <a:t>of a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shared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memory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520"/>
              </a:spcBef>
            </a:pPr>
            <a:r>
              <a:rPr sz="2400" dirty="0">
                <a:latin typeface="Times New Roman"/>
                <a:cs typeface="Times New Roman"/>
              </a:rPr>
              <a:t>Usually all processors are identical and have equal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memory  </a:t>
            </a:r>
            <a:r>
              <a:rPr sz="2400" dirty="0">
                <a:latin typeface="Times New Roman"/>
                <a:cs typeface="Times New Roman"/>
              </a:rPr>
              <a:t>access. This is called </a:t>
            </a:r>
            <a:r>
              <a:rPr sz="2400" i="1" dirty="0">
                <a:latin typeface="Times New Roman"/>
                <a:cs typeface="Times New Roman"/>
              </a:rPr>
              <a:t>symmetric </a:t>
            </a:r>
            <a:r>
              <a:rPr sz="2400" i="1" spc="-5" dirty="0">
                <a:latin typeface="Times New Roman"/>
                <a:cs typeface="Times New Roman"/>
              </a:rPr>
              <a:t>multiprocessing</a:t>
            </a:r>
            <a:r>
              <a:rPr sz="2400" i="1" spc="-1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(SMP).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1775" y="6546288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1395" y="398729"/>
            <a:ext cx="721740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ndara"/>
                <a:cs typeface="Candara"/>
              </a:rPr>
              <a:t>Memory Viewpoint </a:t>
            </a:r>
            <a:r>
              <a:rPr sz="3600" spc="-15" dirty="0">
                <a:latin typeface="Candara"/>
                <a:cs typeface="Candara"/>
              </a:rPr>
              <a:t>(Shared</a:t>
            </a:r>
            <a:r>
              <a:rPr sz="3600" spc="-55" dirty="0">
                <a:latin typeface="Candara"/>
                <a:cs typeface="Candara"/>
              </a:rPr>
              <a:t> </a:t>
            </a:r>
            <a:r>
              <a:rPr sz="3600" dirty="0">
                <a:latin typeface="Candara"/>
                <a:cs typeface="Candara"/>
              </a:rPr>
              <a:t>Memory)</a:t>
            </a:r>
            <a:endParaRPr sz="3600">
              <a:latin typeface="Candara"/>
              <a:cs typeface="Candar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8592" y="1588008"/>
            <a:ext cx="5573267" cy="229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7217" y="4005747"/>
            <a:ext cx="8173084" cy="208788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341755">
              <a:lnSpc>
                <a:spcPct val="100000"/>
              </a:lnSpc>
              <a:spcBef>
                <a:spcPts val="1015"/>
              </a:spcBef>
            </a:pPr>
            <a:r>
              <a:rPr sz="2400" b="1" spc="-10" dirty="0">
                <a:latin typeface="Times New Roman"/>
                <a:cs typeface="Times New Roman"/>
              </a:rPr>
              <a:t>Figure </a:t>
            </a:r>
            <a:r>
              <a:rPr sz="2400" b="1" dirty="0">
                <a:latin typeface="Times New Roman"/>
                <a:cs typeface="Times New Roman"/>
              </a:rPr>
              <a:t>: </a:t>
            </a:r>
            <a:r>
              <a:rPr sz="2400" b="1" spc="-10" dirty="0">
                <a:latin typeface="Times New Roman"/>
                <a:cs typeface="Times New Roman"/>
              </a:rPr>
              <a:t>Shared </a:t>
            </a:r>
            <a:r>
              <a:rPr sz="2400" b="1" spc="-5" dirty="0">
                <a:latin typeface="Times New Roman"/>
                <a:cs typeface="Times New Roman"/>
              </a:rPr>
              <a:t>memory </a:t>
            </a:r>
            <a:r>
              <a:rPr sz="2400" b="1" dirty="0">
                <a:latin typeface="Times New Roman"/>
                <a:cs typeface="Times New Roman"/>
              </a:rPr>
              <a:t>system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24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bus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919"/>
              </a:spcBef>
            </a:pPr>
            <a:r>
              <a:rPr sz="2400" dirty="0">
                <a:latin typeface="Times New Roman"/>
                <a:cs typeface="Times New Roman"/>
              </a:rPr>
              <a:t>The advantage of a bus is its </a:t>
            </a:r>
            <a:r>
              <a:rPr sz="2400" spc="-15" dirty="0">
                <a:latin typeface="Times New Roman"/>
                <a:cs typeface="Times New Roman"/>
              </a:rPr>
              <a:t>expandability. </a:t>
            </a:r>
            <a:r>
              <a:rPr sz="2400" dirty="0">
                <a:latin typeface="Times New Roman"/>
                <a:cs typeface="Times New Roman"/>
              </a:rPr>
              <a:t>A huge disadvantage</a:t>
            </a:r>
            <a:r>
              <a:rPr sz="2400" spc="-4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  that all processors have to </a:t>
            </a:r>
            <a:r>
              <a:rPr sz="2400" b="1" spc="-15" dirty="0">
                <a:latin typeface="Times New Roman"/>
                <a:cs typeface="Times New Roman"/>
              </a:rPr>
              <a:t>share </a:t>
            </a:r>
            <a:r>
              <a:rPr sz="2400" b="1" spc="-5" dirty="0">
                <a:latin typeface="Times New Roman"/>
                <a:cs typeface="Times New Roman"/>
              </a:rPr>
              <a:t>the bandwidth </a:t>
            </a:r>
            <a:r>
              <a:rPr sz="2400" b="1" spc="-10" dirty="0">
                <a:latin typeface="Times New Roman"/>
                <a:cs typeface="Times New Roman"/>
              </a:rPr>
              <a:t>provided </a:t>
            </a:r>
            <a:r>
              <a:rPr sz="2400" b="1" spc="-5" dirty="0">
                <a:latin typeface="Times New Roman"/>
                <a:cs typeface="Times New Roman"/>
              </a:rPr>
              <a:t>by the  bus</a:t>
            </a:r>
            <a:r>
              <a:rPr sz="2400" spc="-5" dirty="0">
                <a:latin typeface="Times New Roman"/>
                <a:cs typeface="Times New Roman"/>
              </a:rPr>
              <a:t>, </a:t>
            </a:r>
            <a:r>
              <a:rPr sz="2400" dirty="0">
                <a:latin typeface="Times New Roman"/>
                <a:cs typeface="Times New Roman"/>
              </a:rPr>
              <a:t>even when accessing </a:t>
            </a:r>
            <a:r>
              <a:rPr sz="2400" spc="-10" dirty="0">
                <a:latin typeface="Times New Roman"/>
                <a:cs typeface="Times New Roman"/>
              </a:rPr>
              <a:t>different memory </a:t>
            </a:r>
            <a:r>
              <a:rPr sz="2400" spc="-5" dirty="0">
                <a:latin typeface="Times New Roman"/>
                <a:cs typeface="Times New Roman"/>
              </a:rPr>
              <a:t>modules. Bus systems  </a:t>
            </a:r>
            <a:r>
              <a:rPr sz="2400" dirty="0">
                <a:latin typeface="Times New Roman"/>
                <a:cs typeface="Times New Roman"/>
              </a:rPr>
              <a:t>can be found in desktop </a:t>
            </a:r>
            <a:r>
              <a:rPr sz="2400" spc="-5" dirty="0">
                <a:latin typeface="Times New Roman"/>
                <a:cs typeface="Times New Roman"/>
              </a:rPr>
              <a:t>systems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small </a:t>
            </a:r>
            <a:r>
              <a:rPr sz="2400" dirty="0">
                <a:latin typeface="Times New Roman"/>
                <a:cs typeface="Times New Roman"/>
              </a:rPr>
              <a:t>servers (frontside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bus).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1775" y="6546288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31479" y="6341770"/>
            <a:ext cx="340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775" y="6527089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395" y="398729"/>
            <a:ext cx="721740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ndara"/>
                <a:cs typeface="Candara"/>
              </a:rPr>
              <a:t>Memory Viewpoint </a:t>
            </a:r>
            <a:r>
              <a:rPr sz="3600" spc="-15" dirty="0">
                <a:latin typeface="Candara"/>
                <a:cs typeface="Candara"/>
              </a:rPr>
              <a:t>(Shared</a:t>
            </a:r>
            <a:r>
              <a:rPr sz="3600" spc="-55" dirty="0">
                <a:latin typeface="Candara"/>
                <a:cs typeface="Candara"/>
              </a:rPr>
              <a:t> </a:t>
            </a:r>
            <a:r>
              <a:rPr sz="3600" dirty="0">
                <a:latin typeface="Candara"/>
                <a:cs typeface="Candara"/>
              </a:rPr>
              <a:t>Memory)</a:t>
            </a:r>
            <a:endParaRPr sz="3600">
              <a:latin typeface="Candara"/>
              <a:cs typeface="Candar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941" y="3954435"/>
            <a:ext cx="8148955" cy="220916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550545">
              <a:lnSpc>
                <a:spcPct val="100000"/>
              </a:lnSpc>
              <a:spcBef>
                <a:spcPts val="680"/>
              </a:spcBef>
            </a:pPr>
            <a:r>
              <a:rPr sz="2400" b="1" spc="-10" dirty="0">
                <a:latin typeface="Times New Roman"/>
                <a:cs typeface="Times New Roman"/>
              </a:rPr>
              <a:t>Figure </a:t>
            </a:r>
            <a:r>
              <a:rPr sz="2400" b="1" dirty="0">
                <a:latin typeface="Times New Roman"/>
                <a:cs typeface="Times New Roman"/>
              </a:rPr>
              <a:t>: </a:t>
            </a:r>
            <a:r>
              <a:rPr sz="2400" b="1" spc="-10" dirty="0">
                <a:latin typeface="Times New Roman"/>
                <a:cs typeface="Times New Roman"/>
              </a:rPr>
              <a:t>Shared </a:t>
            </a:r>
            <a:r>
              <a:rPr sz="2400" b="1" dirty="0">
                <a:latin typeface="Times New Roman"/>
                <a:cs typeface="Times New Roman"/>
              </a:rPr>
              <a:t>memory system </a:t>
            </a:r>
            <a:r>
              <a:rPr sz="2400" b="1" spc="-5" dirty="0">
                <a:latin typeface="Times New Roman"/>
                <a:cs typeface="Times New Roman"/>
              </a:rPr>
              <a:t>with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crossbar</a:t>
            </a:r>
            <a:r>
              <a:rPr sz="2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switch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30"/>
              </a:spcBef>
            </a:pPr>
            <a:r>
              <a:rPr sz="2200" b="1" spc="-10" dirty="0">
                <a:latin typeface="Times New Roman"/>
                <a:cs typeface="Times New Roman"/>
              </a:rPr>
              <a:t>Crossbar </a:t>
            </a:r>
            <a:r>
              <a:rPr sz="2200" b="1" spc="-5" dirty="0">
                <a:latin typeface="Times New Roman"/>
                <a:cs typeface="Times New Roman"/>
              </a:rPr>
              <a:t>switches can be </a:t>
            </a:r>
            <a:r>
              <a:rPr sz="2200" b="1" dirty="0">
                <a:latin typeface="Times New Roman"/>
                <a:cs typeface="Times New Roman"/>
              </a:rPr>
              <a:t>found </a:t>
            </a:r>
            <a:r>
              <a:rPr sz="2200" b="1" spc="-5" dirty="0">
                <a:latin typeface="Times New Roman"/>
                <a:cs typeface="Times New Roman"/>
              </a:rPr>
              <a:t>in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high performance computers </a:t>
            </a:r>
            <a:r>
              <a:rPr sz="2200" b="1" spc="-5" dirty="0">
                <a:latin typeface="Times New Roman"/>
                <a:cs typeface="Times New Roman"/>
              </a:rPr>
              <a:t>and  some workstations. The </a:t>
            </a:r>
            <a:r>
              <a:rPr sz="2200" b="1" spc="-10" dirty="0">
                <a:latin typeface="Times New Roman"/>
                <a:cs typeface="Times New Roman"/>
              </a:rPr>
              <a:t>problem </a:t>
            </a:r>
            <a:r>
              <a:rPr sz="2200" b="1" spc="-5" dirty="0">
                <a:latin typeface="Times New Roman"/>
                <a:cs typeface="Times New Roman"/>
              </a:rPr>
              <a:t>with </a:t>
            </a:r>
            <a:r>
              <a:rPr sz="2200" b="1" spc="-10" dirty="0">
                <a:latin typeface="Times New Roman"/>
                <a:cs typeface="Times New Roman"/>
              </a:rPr>
              <a:t>crossbar </a:t>
            </a:r>
            <a:r>
              <a:rPr sz="2200" b="1" spc="-5" dirty="0">
                <a:latin typeface="Times New Roman"/>
                <a:cs typeface="Times New Roman"/>
              </a:rPr>
              <a:t>switches is their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high  complexity when many connections </a:t>
            </a:r>
            <a:r>
              <a:rPr sz="2200" b="1" spc="-5" dirty="0">
                <a:latin typeface="Times New Roman"/>
                <a:cs typeface="Times New Roman"/>
              </a:rPr>
              <a:t>need to be made. This </a:t>
            </a:r>
            <a:r>
              <a:rPr sz="2200" b="1" spc="-10" dirty="0">
                <a:latin typeface="Times New Roman"/>
                <a:cs typeface="Times New Roman"/>
              </a:rPr>
              <a:t>problem  </a:t>
            </a:r>
            <a:r>
              <a:rPr sz="2200" b="1" spc="-5" dirty="0">
                <a:latin typeface="Times New Roman"/>
                <a:cs typeface="Times New Roman"/>
              </a:rPr>
              <a:t>can be weakened by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using multi-stage </a:t>
            </a:r>
            <a:r>
              <a:rPr sz="22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crossbar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switches</a:t>
            </a:r>
            <a:r>
              <a:rPr sz="2200" b="1" spc="-5" dirty="0">
                <a:latin typeface="Times New Roman"/>
                <a:cs typeface="Times New Roman"/>
              </a:rPr>
              <a:t>, which in  turn </a:t>
            </a:r>
            <a:r>
              <a:rPr sz="2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leads to longer communication </a:t>
            </a:r>
            <a:r>
              <a:rPr sz="2200" b="1" dirty="0">
                <a:solidFill>
                  <a:srgbClr val="FF0000"/>
                </a:solidFill>
                <a:latin typeface="Times New Roman"/>
                <a:cs typeface="Times New Roman"/>
              </a:rPr>
              <a:t>times</a:t>
            </a:r>
            <a:r>
              <a:rPr sz="2200" b="1" dirty="0">
                <a:latin typeface="Times New Roman"/>
                <a:cs typeface="Times New Roman"/>
              </a:rPr>
              <a:t>. </a:t>
            </a:r>
            <a:r>
              <a:rPr sz="2200" b="1" spc="-5" dirty="0">
                <a:latin typeface="Times New Roman"/>
                <a:cs typeface="Times New Roman"/>
              </a:rPr>
              <a:t>For this </a:t>
            </a:r>
            <a:r>
              <a:rPr sz="2200" b="1" spc="-10" dirty="0">
                <a:latin typeface="Times New Roman"/>
                <a:cs typeface="Times New Roman"/>
              </a:rPr>
              <a:t>reason,</a:t>
            </a:r>
            <a:r>
              <a:rPr sz="2200" b="1" spc="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941" y="6138164"/>
            <a:ext cx="77520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Times New Roman"/>
                <a:cs typeface="Times New Roman"/>
              </a:rPr>
              <a:t>number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of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CPUs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and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m</a:t>
            </a:r>
            <a:r>
              <a:rPr sz="2200" b="1" spc="-15" dirty="0">
                <a:latin typeface="Times New Roman"/>
                <a:cs typeface="Times New Roman"/>
              </a:rPr>
              <a:t>em</a:t>
            </a:r>
            <a:r>
              <a:rPr sz="2200" b="1" spc="-5" dirty="0">
                <a:latin typeface="Times New Roman"/>
                <a:cs typeface="Times New Roman"/>
              </a:rPr>
              <a:t>ory</a:t>
            </a:r>
            <a:r>
              <a:rPr sz="2200" b="1" spc="30" dirty="0">
                <a:latin typeface="Times New Roman"/>
                <a:cs typeface="Times New Roman"/>
              </a:rPr>
              <a:t> </a:t>
            </a:r>
            <a:r>
              <a:rPr sz="2200" b="1" spc="-160" dirty="0">
                <a:latin typeface="Times New Roman"/>
                <a:cs typeface="Times New Roman"/>
              </a:rPr>
              <a:t>m</a:t>
            </a:r>
            <a:r>
              <a:rPr sz="1500" spc="-622" baseline="-22222" dirty="0">
                <a:solidFill>
                  <a:srgbClr val="073D86"/>
                </a:solidFill>
                <a:latin typeface="Arial"/>
                <a:cs typeface="Arial"/>
              </a:rPr>
              <a:t>2</a:t>
            </a:r>
            <a:r>
              <a:rPr sz="2200" b="1" spc="-700" dirty="0">
                <a:latin typeface="Times New Roman"/>
                <a:cs typeface="Times New Roman"/>
              </a:rPr>
              <a:t>o</a:t>
            </a:r>
            <a:r>
              <a:rPr sz="1500" spc="-7" baseline="-22222" dirty="0">
                <a:solidFill>
                  <a:srgbClr val="073D86"/>
                </a:solidFill>
                <a:latin typeface="Arial"/>
                <a:cs typeface="Arial"/>
              </a:rPr>
              <a:t>6</a:t>
            </a:r>
            <a:r>
              <a:rPr sz="1500" spc="-209" baseline="-22222" dirty="0">
                <a:solidFill>
                  <a:srgbClr val="073D86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d</a:t>
            </a:r>
            <a:r>
              <a:rPr sz="2200" b="1" dirty="0">
                <a:latin typeface="Times New Roman"/>
                <a:cs typeface="Times New Roman"/>
              </a:rPr>
              <a:t>u</a:t>
            </a:r>
            <a:r>
              <a:rPr sz="2200" b="1" spc="-5" dirty="0">
                <a:latin typeface="Times New Roman"/>
                <a:cs typeface="Times New Roman"/>
              </a:rPr>
              <a:t>les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than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can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be connect</a:t>
            </a:r>
            <a:r>
              <a:rPr sz="2200" b="1" spc="-15" dirty="0">
                <a:latin typeface="Times New Roman"/>
                <a:cs typeface="Times New Roman"/>
              </a:rPr>
              <a:t>e</a:t>
            </a:r>
            <a:r>
              <a:rPr sz="2200" b="1" spc="-5" dirty="0">
                <a:latin typeface="Times New Roman"/>
                <a:cs typeface="Times New Roman"/>
              </a:rPr>
              <a:t>d</a:t>
            </a:r>
            <a:r>
              <a:rPr sz="2200" b="1" spc="1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by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10" dirty="0">
                <a:latin typeface="Times New Roman"/>
                <a:cs typeface="Times New Roman"/>
              </a:rPr>
              <a:t>crossbar </a:t>
            </a:r>
            <a:r>
              <a:rPr sz="2200" b="1" spc="-5" dirty="0">
                <a:latin typeface="Times New Roman"/>
                <a:cs typeface="Times New Roman"/>
              </a:rPr>
              <a:t>switches is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limited.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97379" y="1210055"/>
            <a:ext cx="5266944" cy="2866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5810" y="891031"/>
            <a:ext cx="801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Candara"/>
                <a:cs typeface="Candara"/>
              </a:rPr>
              <a:t>Memory Viewpoint </a:t>
            </a:r>
            <a:r>
              <a:rPr spc="-10" dirty="0">
                <a:latin typeface="Candara"/>
                <a:cs typeface="Candara"/>
              </a:rPr>
              <a:t>(Shared</a:t>
            </a:r>
            <a:r>
              <a:rPr spc="-20" dirty="0">
                <a:latin typeface="Candara"/>
                <a:cs typeface="Candara"/>
              </a:rPr>
              <a:t> </a:t>
            </a:r>
            <a:r>
              <a:rPr spc="-5" dirty="0">
                <a:latin typeface="Candara"/>
                <a:cs typeface="Candara"/>
              </a:rPr>
              <a:t>Memory)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1775" y="6546288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467" y="2688716"/>
            <a:ext cx="7055484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The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big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advantage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of shared memory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systems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is that  all processors can make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use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of memory.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This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makes  them easy to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program and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efficient to use.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The 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limiting factor performance is the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number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of  processors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and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memory modules that can be 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connected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other. Due to this, shared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memory- 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systems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usually consist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of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rather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few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 processors.</a:t>
            </a:r>
            <a:endParaRPr sz="24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5797" y="344881"/>
            <a:ext cx="80232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ndara"/>
                <a:cs typeface="Candara"/>
              </a:rPr>
              <a:t>Memory Viewpoint </a:t>
            </a:r>
            <a:r>
              <a:rPr sz="3600" spc="-5" dirty="0">
                <a:latin typeface="Candara"/>
                <a:cs typeface="Candara"/>
              </a:rPr>
              <a:t>(Distributed</a:t>
            </a:r>
            <a:r>
              <a:rPr sz="3600" spc="-40" dirty="0">
                <a:latin typeface="Candara"/>
                <a:cs typeface="Candara"/>
              </a:rPr>
              <a:t> </a:t>
            </a:r>
            <a:r>
              <a:rPr sz="3600" spc="-10" dirty="0">
                <a:latin typeface="Candara"/>
                <a:cs typeface="Candara"/>
              </a:rPr>
              <a:t>Memory)</a:t>
            </a:r>
            <a:endParaRPr sz="3600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168" y="3596767"/>
            <a:ext cx="8280400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182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Figure </a:t>
            </a:r>
            <a:r>
              <a:rPr sz="2400" b="1" dirty="0">
                <a:latin typeface="Times New Roman"/>
                <a:cs typeface="Times New Roman"/>
              </a:rPr>
              <a:t>: </a:t>
            </a:r>
            <a:r>
              <a:rPr sz="2400" b="1" spc="-10" dirty="0">
                <a:latin typeface="Times New Roman"/>
                <a:cs typeface="Times New Roman"/>
              </a:rPr>
              <a:t>Structure </a:t>
            </a:r>
            <a:r>
              <a:rPr sz="2400" b="1" dirty="0">
                <a:latin typeface="Times New Roman"/>
                <a:cs typeface="Times New Roman"/>
              </a:rPr>
              <a:t>of a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distributed memory</a:t>
            </a:r>
            <a:r>
              <a:rPr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2220"/>
              </a:spcBef>
            </a:pPr>
            <a:r>
              <a:rPr sz="2400" b="1" spc="-5" dirty="0">
                <a:latin typeface="Times New Roman"/>
                <a:cs typeface="Times New Roman"/>
              </a:rPr>
              <a:t>Each </a:t>
            </a:r>
            <a:r>
              <a:rPr sz="2400" b="1" spc="-10" dirty="0">
                <a:latin typeface="Times New Roman"/>
                <a:cs typeface="Times New Roman"/>
              </a:rPr>
              <a:t>processor </a:t>
            </a:r>
            <a:r>
              <a:rPr sz="2400" b="1" spc="-5" dirty="0">
                <a:latin typeface="Times New Roman"/>
                <a:cs typeface="Times New Roman"/>
              </a:rPr>
              <a:t>has </a:t>
            </a:r>
            <a:r>
              <a:rPr sz="2400" b="1" dirty="0">
                <a:latin typeface="Times New Roman"/>
                <a:cs typeface="Times New Roman"/>
              </a:rPr>
              <a:t>its </a:t>
            </a:r>
            <a:r>
              <a:rPr sz="2400" b="1" spc="-10" dirty="0">
                <a:latin typeface="Times New Roman"/>
                <a:cs typeface="Times New Roman"/>
              </a:rPr>
              <a:t>own </a:t>
            </a:r>
            <a:r>
              <a:rPr sz="2400" b="1" dirty="0">
                <a:latin typeface="Times New Roman"/>
                <a:cs typeface="Times New Roman"/>
              </a:rPr>
              <a:t>local </a:t>
            </a:r>
            <a:r>
              <a:rPr sz="2400" b="1" spc="-20" dirty="0">
                <a:latin typeface="Times New Roman"/>
                <a:cs typeface="Times New Roman"/>
              </a:rPr>
              <a:t>memory. </a:t>
            </a:r>
            <a:r>
              <a:rPr sz="2400" b="1" spc="-5" dirty="0">
                <a:latin typeface="Times New Roman"/>
                <a:cs typeface="Times New Roman"/>
              </a:rPr>
              <a:t>The processors </a:t>
            </a:r>
            <a:r>
              <a:rPr sz="2400" b="1" spc="-20" dirty="0">
                <a:latin typeface="Times New Roman"/>
                <a:cs typeface="Times New Roman"/>
              </a:rPr>
              <a:t>are  </a:t>
            </a:r>
            <a:r>
              <a:rPr sz="2400" b="1" dirty="0">
                <a:latin typeface="Times New Roman"/>
                <a:cs typeface="Times New Roman"/>
              </a:rPr>
              <a:t>connected to each </a:t>
            </a:r>
            <a:r>
              <a:rPr sz="2400" b="1" spc="-35" dirty="0">
                <a:latin typeface="Times New Roman"/>
                <a:cs typeface="Times New Roman"/>
              </a:rPr>
              <a:t>other. </a:t>
            </a:r>
            <a:r>
              <a:rPr sz="2400" b="1" spc="-5" dirty="0">
                <a:latin typeface="Times New Roman"/>
                <a:cs typeface="Times New Roman"/>
              </a:rPr>
              <a:t>The demands </a:t>
            </a:r>
            <a:r>
              <a:rPr sz="2400" b="1" dirty="0">
                <a:latin typeface="Times New Roman"/>
                <a:cs typeface="Times New Roman"/>
              </a:rPr>
              <a:t>imposed </a:t>
            </a:r>
            <a:r>
              <a:rPr sz="2400" b="1" spc="-5" dirty="0">
                <a:latin typeface="Times New Roman"/>
                <a:cs typeface="Times New Roman"/>
              </a:rPr>
              <a:t>on the  </a:t>
            </a:r>
            <a:r>
              <a:rPr sz="2400" b="1" dirty="0">
                <a:latin typeface="Times New Roman"/>
                <a:cs typeface="Times New Roman"/>
              </a:rPr>
              <a:t>communication </a:t>
            </a:r>
            <a:r>
              <a:rPr sz="2400" b="1" spc="-5" dirty="0">
                <a:latin typeface="Times New Roman"/>
                <a:cs typeface="Times New Roman"/>
              </a:rPr>
              <a:t>network </a:t>
            </a:r>
            <a:r>
              <a:rPr sz="2400" b="1" spc="-20" dirty="0">
                <a:latin typeface="Times New Roman"/>
                <a:cs typeface="Times New Roman"/>
              </a:rPr>
              <a:t>are </a:t>
            </a:r>
            <a:r>
              <a:rPr sz="2400" b="1" spc="-5" dirty="0">
                <a:latin typeface="Times New Roman"/>
                <a:cs typeface="Times New Roman"/>
              </a:rPr>
              <a:t>lower </a:t>
            </a:r>
            <a:r>
              <a:rPr sz="2400" b="1" dirty="0">
                <a:latin typeface="Times New Roman"/>
                <a:cs typeface="Times New Roman"/>
              </a:rPr>
              <a:t>than in the case of a </a:t>
            </a:r>
            <a:r>
              <a:rPr sz="2400" b="1" spc="-10" dirty="0">
                <a:latin typeface="Times New Roman"/>
                <a:cs typeface="Times New Roman"/>
              </a:rPr>
              <a:t>shared  </a:t>
            </a:r>
            <a:r>
              <a:rPr sz="2400" b="1" dirty="0">
                <a:latin typeface="Times New Roman"/>
                <a:cs typeface="Times New Roman"/>
              </a:rPr>
              <a:t>memory system, </a:t>
            </a:r>
            <a:r>
              <a:rPr sz="2400" b="1" spc="-5" dirty="0">
                <a:latin typeface="Times New Roman"/>
                <a:cs typeface="Times New Roman"/>
              </a:rPr>
              <a:t>as the </a:t>
            </a:r>
            <a:r>
              <a:rPr sz="2400" b="1" dirty="0">
                <a:latin typeface="Times New Roman"/>
                <a:cs typeface="Times New Roman"/>
              </a:rPr>
              <a:t>communication </a:t>
            </a:r>
            <a:r>
              <a:rPr sz="2400" b="1" spc="-5" dirty="0">
                <a:latin typeface="Times New Roman"/>
                <a:cs typeface="Times New Roman"/>
              </a:rPr>
              <a:t>between processors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may  </a:t>
            </a:r>
            <a:r>
              <a:rPr sz="2400" b="1" spc="-5" dirty="0">
                <a:latin typeface="Times New Roman"/>
                <a:cs typeface="Times New Roman"/>
              </a:rPr>
              <a:t>be slower than the </a:t>
            </a:r>
            <a:r>
              <a:rPr sz="2400" b="1" dirty="0">
                <a:latin typeface="Times New Roman"/>
                <a:cs typeface="Times New Roman"/>
              </a:rPr>
              <a:t>communication </a:t>
            </a:r>
            <a:r>
              <a:rPr sz="2400" b="1" spc="-5" dirty="0">
                <a:latin typeface="Times New Roman"/>
                <a:cs typeface="Times New Roman"/>
              </a:rPr>
              <a:t>between </a:t>
            </a:r>
            <a:r>
              <a:rPr sz="2400" b="1" spc="-10" dirty="0">
                <a:latin typeface="Times New Roman"/>
                <a:cs typeface="Times New Roman"/>
              </a:rPr>
              <a:t>processor </a:t>
            </a:r>
            <a:r>
              <a:rPr sz="2400" b="1" spc="-5" dirty="0">
                <a:latin typeface="Times New Roman"/>
                <a:cs typeface="Times New Roman"/>
              </a:rPr>
              <a:t>and  </a:t>
            </a:r>
            <a:r>
              <a:rPr sz="2400" b="1" spc="-20" dirty="0">
                <a:latin typeface="Times New Roman"/>
                <a:cs typeface="Times New Roman"/>
              </a:rPr>
              <a:t>memory.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6335" y="1341119"/>
            <a:ext cx="5266944" cy="228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1775" y="6546288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31479" y="6341770"/>
            <a:ext cx="340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0933" y="472185"/>
            <a:ext cx="80238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ndara"/>
                <a:cs typeface="Candara"/>
              </a:rPr>
              <a:t>Memory Viewpoint </a:t>
            </a:r>
            <a:r>
              <a:rPr sz="3600" spc="-5" dirty="0">
                <a:latin typeface="Candara"/>
                <a:cs typeface="Candara"/>
              </a:rPr>
              <a:t>(Distributed</a:t>
            </a:r>
            <a:r>
              <a:rPr sz="3600" spc="-45" dirty="0">
                <a:latin typeface="Candara"/>
                <a:cs typeface="Candara"/>
              </a:rPr>
              <a:t> </a:t>
            </a:r>
            <a:r>
              <a:rPr sz="3600" spc="-10" dirty="0">
                <a:latin typeface="Candara"/>
                <a:cs typeface="Candara"/>
              </a:rPr>
              <a:t>Memory)</a:t>
            </a:r>
            <a:endParaRPr sz="36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0168" y="3459353"/>
            <a:ext cx="8306434" cy="286131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591820">
              <a:lnSpc>
                <a:spcPct val="100000"/>
              </a:lnSpc>
              <a:spcBef>
                <a:spcPts val="1180"/>
              </a:spcBef>
            </a:pPr>
            <a:r>
              <a:rPr sz="2400" b="1" spc="-10" dirty="0">
                <a:latin typeface="Times New Roman"/>
                <a:cs typeface="Times New Roman"/>
              </a:rPr>
              <a:t>Figure </a:t>
            </a:r>
            <a:r>
              <a:rPr sz="2400" b="1" dirty="0">
                <a:latin typeface="Times New Roman"/>
                <a:cs typeface="Times New Roman"/>
              </a:rPr>
              <a:t>: </a:t>
            </a:r>
            <a:r>
              <a:rPr sz="2400" b="1" spc="-10" dirty="0">
                <a:latin typeface="Times New Roman"/>
                <a:cs typeface="Times New Roman"/>
              </a:rPr>
              <a:t>Structure </a:t>
            </a:r>
            <a:r>
              <a:rPr sz="2400" b="1" dirty="0">
                <a:latin typeface="Times New Roman"/>
                <a:cs typeface="Times New Roman"/>
              </a:rPr>
              <a:t>of a distributed memory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system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080"/>
              </a:spcBef>
            </a:pPr>
            <a:r>
              <a:rPr sz="2400" b="1" dirty="0">
                <a:latin typeface="Times New Roman"/>
                <a:cs typeface="Times New Roman"/>
              </a:rPr>
              <a:t>Distributed memory systems </a:t>
            </a:r>
            <a:r>
              <a:rPr sz="2400" b="1" spc="-5" dirty="0">
                <a:latin typeface="Times New Roman"/>
                <a:cs typeface="Times New Roman"/>
              </a:rPr>
              <a:t>can be hugely expanded. </a:t>
            </a:r>
            <a:r>
              <a:rPr sz="2400" b="1" dirty="0">
                <a:latin typeface="Times New Roman"/>
                <a:cs typeface="Times New Roman"/>
              </a:rPr>
              <a:t>Several  </a:t>
            </a:r>
            <a:r>
              <a:rPr sz="2400" b="1" spc="-5" dirty="0">
                <a:latin typeface="Times New Roman"/>
                <a:cs typeface="Times New Roman"/>
              </a:rPr>
              <a:t>thousand processors </a:t>
            </a:r>
            <a:r>
              <a:rPr sz="2400" b="1" spc="-20" dirty="0">
                <a:latin typeface="Times New Roman"/>
                <a:cs typeface="Times New Roman"/>
              </a:rPr>
              <a:t>are </a:t>
            </a:r>
            <a:r>
              <a:rPr sz="2400" b="1" spc="-5" dirty="0">
                <a:latin typeface="Times New Roman"/>
                <a:cs typeface="Times New Roman"/>
              </a:rPr>
              <a:t>not </a:t>
            </a:r>
            <a:r>
              <a:rPr sz="2400" b="1" dirty="0">
                <a:latin typeface="Times New Roman"/>
                <a:cs typeface="Times New Roman"/>
              </a:rPr>
              <a:t>uncommon, </a:t>
            </a:r>
            <a:r>
              <a:rPr sz="2400" b="1" spc="-5" dirty="0">
                <a:latin typeface="Times New Roman"/>
                <a:cs typeface="Times New Roman"/>
              </a:rPr>
              <a:t>this is </a:t>
            </a:r>
            <a:r>
              <a:rPr sz="2400" b="1" dirty="0">
                <a:latin typeface="Times New Roman"/>
                <a:cs typeface="Times New Roman"/>
              </a:rPr>
              <a:t>called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massively  parallel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processing (MPP). </a:t>
            </a:r>
            <a:r>
              <a:rPr sz="2400" b="1" spc="-114" dirty="0">
                <a:latin typeface="Times New Roman"/>
                <a:cs typeface="Times New Roman"/>
              </a:rPr>
              <a:t>To </a:t>
            </a:r>
            <a:r>
              <a:rPr sz="2400" b="1" dirty="0">
                <a:latin typeface="Times New Roman"/>
                <a:cs typeface="Times New Roman"/>
              </a:rPr>
              <a:t>actually use the </a:t>
            </a:r>
            <a:r>
              <a:rPr sz="2400" b="1" spc="-5" dirty="0">
                <a:latin typeface="Times New Roman"/>
                <a:cs typeface="Times New Roman"/>
              </a:rPr>
              <a:t>theoretical  performance, much 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more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programming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effort </a:t>
            </a:r>
            <a:r>
              <a:rPr sz="2400" b="1" spc="-5" dirty="0">
                <a:latin typeface="Times New Roman"/>
                <a:cs typeface="Times New Roman"/>
              </a:rPr>
              <a:t>than with </a:t>
            </a:r>
            <a:r>
              <a:rPr sz="2400" b="1" spc="-10" dirty="0">
                <a:latin typeface="Times New Roman"/>
                <a:cs typeface="Times New Roman"/>
              </a:rPr>
              <a:t>shared  </a:t>
            </a:r>
            <a:r>
              <a:rPr sz="2400" b="1" dirty="0">
                <a:latin typeface="Times New Roman"/>
                <a:cs typeface="Times New Roman"/>
              </a:rPr>
              <a:t>memory systems </a:t>
            </a:r>
            <a:r>
              <a:rPr sz="2400" b="1" spc="-5" dirty="0">
                <a:latin typeface="Times New Roman"/>
                <a:cs typeface="Times New Roman"/>
              </a:rPr>
              <a:t>is </a:t>
            </a:r>
            <a:r>
              <a:rPr sz="2400" b="1" spc="-15" dirty="0">
                <a:latin typeface="Times New Roman"/>
                <a:cs typeface="Times New Roman"/>
              </a:rPr>
              <a:t>required.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problem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has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be subdivided 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into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parts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that </a:t>
            </a:r>
            <a:r>
              <a:rPr sz="24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require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little communication</a:t>
            </a:r>
            <a:r>
              <a:rPr sz="2400" b="1" dirty="0">
                <a:latin typeface="Times New Roman"/>
                <a:cs typeface="Times New Roman"/>
              </a:rPr>
              <a:t>. </a:t>
            </a:r>
            <a:r>
              <a:rPr sz="2400" b="1" spc="-5" dirty="0">
                <a:latin typeface="Times New Roman"/>
                <a:cs typeface="Times New Roman"/>
              </a:rPr>
              <a:t>The processors</a:t>
            </a:r>
            <a:r>
              <a:rPr sz="2400" b="1" spc="-114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can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168" y="6294831"/>
            <a:ext cx="3990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only acc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ss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5" dirty="0">
                <a:latin typeface="Times New Roman"/>
                <a:cs typeface="Times New Roman"/>
              </a:rPr>
              <a:t>i</a:t>
            </a:r>
            <a:r>
              <a:rPr sz="2400" b="1" dirty="0">
                <a:latin typeface="Times New Roman"/>
                <a:cs typeface="Times New Roman"/>
              </a:rPr>
              <a:t>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</a:t>
            </a:r>
            <a:r>
              <a:rPr sz="2400" b="1" spc="-25" dirty="0">
                <a:latin typeface="Times New Roman"/>
                <a:cs typeface="Times New Roman"/>
              </a:rPr>
              <a:t>w</a:t>
            </a:r>
            <a:r>
              <a:rPr sz="2400" b="1" spc="-5" dirty="0">
                <a:latin typeface="Times New Roman"/>
                <a:cs typeface="Times New Roman"/>
              </a:rPr>
              <a:t>n</a:t>
            </a:r>
            <a:r>
              <a:rPr sz="2400" b="1" spc="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memor</a:t>
            </a:r>
            <a:r>
              <a:rPr sz="2400" b="1" spc="-835" dirty="0">
                <a:latin typeface="Times New Roman"/>
                <a:cs typeface="Times New Roman"/>
              </a:rPr>
              <a:t>y</a:t>
            </a:r>
            <a:r>
              <a:rPr sz="1500" spc="-15" baseline="58333" dirty="0">
                <a:solidFill>
                  <a:srgbClr val="073D86"/>
                </a:solidFill>
                <a:latin typeface="Arial"/>
                <a:cs typeface="Arial"/>
              </a:rPr>
              <a:t>2</a:t>
            </a:r>
            <a:r>
              <a:rPr sz="1500" spc="-622" baseline="58333" dirty="0">
                <a:solidFill>
                  <a:srgbClr val="073D86"/>
                </a:solidFill>
                <a:latin typeface="Arial"/>
                <a:cs typeface="Arial"/>
              </a:rPr>
              <a:t>9</a:t>
            </a:r>
            <a:r>
              <a:rPr sz="2400" b="1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26335" y="1341119"/>
            <a:ext cx="5266944" cy="228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1775" y="6546288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9121" y="205231"/>
            <a:ext cx="6446520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600" spc="-5" dirty="0"/>
              <a:t>第十三讲</a:t>
            </a:r>
            <a:endParaRPr sz="4600"/>
          </a:p>
          <a:p>
            <a:pPr algn="ctr">
              <a:lnSpc>
                <a:spcPct val="100000"/>
              </a:lnSpc>
            </a:pPr>
            <a:r>
              <a:rPr sz="4600" spc="-5" dirty="0"/>
              <a:t>并行处理与操作系统设计</a:t>
            </a:r>
            <a:endParaRPr sz="4600"/>
          </a:p>
        </p:txBody>
      </p:sp>
      <p:sp>
        <p:nvSpPr>
          <p:cNvPr id="5" name="object 5"/>
          <p:cNvSpPr txBox="1"/>
          <p:nvPr/>
        </p:nvSpPr>
        <p:spPr>
          <a:xfrm>
            <a:off x="4512436" y="6353752"/>
            <a:ext cx="1212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467" y="2579976"/>
            <a:ext cx="7239000" cy="23666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86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3200" dirty="0">
                <a:solidFill>
                  <a:srgbClr val="073D86"/>
                </a:solidFill>
                <a:latin typeface="华文新魏"/>
                <a:cs typeface="华文新魏"/>
              </a:rPr>
              <a:t>13.1</a:t>
            </a:r>
            <a:r>
              <a:rPr sz="32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3200" dirty="0">
                <a:solidFill>
                  <a:srgbClr val="073D86"/>
                </a:solidFill>
                <a:latin typeface="华文新魏"/>
                <a:cs typeface="华文新魏"/>
              </a:rPr>
              <a:t>并行处理简介</a:t>
            </a:r>
            <a:endParaRPr sz="32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76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3200" dirty="0">
                <a:solidFill>
                  <a:srgbClr val="073D86"/>
                </a:solidFill>
                <a:latin typeface="华文新魏"/>
                <a:cs typeface="华文新魏"/>
              </a:rPr>
              <a:t>13.2</a:t>
            </a:r>
            <a:r>
              <a:rPr sz="32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3200" dirty="0">
                <a:solidFill>
                  <a:srgbClr val="073D86"/>
                </a:solidFill>
                <a:latin typeface="华文新魏"/>
                <a:cs typeface="华文新魏"/>
              </a:rPr>
              <a:t>并行处理的体系结构</a:t>
            </a:r>
            <a:endParaRPr sz="32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77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3200" dirty="0">
                <a:solidFill>
                  <a:srgbClr val="073D86"/>
                </a:solidFill>
                <a:latin typeface="华文新魏"/>
                <a:cs typeface="华文新魏"/>
              </a:rPr>
              <a:t>13.3</a:t>
            </a:r>
            <a:r>
              <a:rPr sz="3200" spc="-3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3200" dirty="0">
                <a:solidFill>
                  <a:srgbClr val="073D86"/>
                </a:solidFill>
                <a:latin typeface="华文新魏"/>
                <a:cs typeface="华文新魏"/>
              </a:rPr>
              <a:t>多处理器计算环境的操</a:t>
            </a:r>
            <a:r>
              <a:rPr sz="3200" spc="-15" dirty="0">
                <a:solidFill>
                  <a:srgbClr val="073D86"/>
                </a:solidFill>
                <a:latin typeface="华文新魏"/>
                <a:cs typeface="华文新魏"/>
              </a:rPr>
              <a:t>作</a:t>
            </a:r>
            <a:r>
              <a:rPr sz="3200" dirty="0">
                <a:solidFill>
                  <a:srgbClr val="073D86"/>
                </a:solidFill>
                <a:latin typeface="华文新魏"/>
                <a:cs typeface="华文新魏"/>
              </a:rPr>
              <a:t>系统</a:t>
            </a:r>
            <a:r>
              <a:rPr sz="3200" spc="-15" dirty="0">
                <a:solidFill>
                  <a:srgbClr val="073D86"/>
                </a:solidFill>
                <a:latin typeface="华文新魏"/>
                <a:cs typeface="华文新魏"/>
              </a:rPr>
              <a:t>设</a:t>
            </a:r>
            <a:r>
              <a:rPr sz="3200" dirty="0">
                <a:solidFill>
                  <a:srgbClr val="073D86"/>
                </a:solidFill>
                <a:latin typeface="华文新魏"/>
                <a:cs typeface="华文新魏"/>
              </a:rPr>
              <a:t>计</a:t>
            </a:r>
            <a:endParaRPr sz="32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77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3200" dirty="0">
                <a:solidFill>
                  <a:srgbClr val="073D86"/>
                </a:solidFill>
                <a:latin typeface="华文新魏"/>
                <a:cs typeface="华文新魏"/>
              </a:rPr>
              <a:t>13.4</a:t>
            </a:r>
            <a:r>
              <a:rPr sz="32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3200" dirty="0">
                <a:solidFill>
                  <a:srgbClr val="073D86"/>
                </a:solidFill>
                <a:latin typeface="华文新魏"/>
                <a:cs typeface="华文新魏"/>
              </a:rPr>
              <a:t>集群计算实例</a:t>
            </a:r>
            <a:r>
              <a:rPr sz="3200" spc="-2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3200" spc="-5" dirty="0">
                <a:solidFill>
                  <a:srgbClr val="073D86"/>
                </a:solidFill>
                <a:latin typeface="华文新魏"/>
                <a:cs typeface="华文新魏"/>
              </a:rPr>
              <a:t>(LVS)</a:t>
            </a:r>
            <a:endParaRPr sz="32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90084" y="6341770"/>
            <a:ext cx="43827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538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3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0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5972" y="405841"/>
            <a:ext cx="45351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Memory</a:t>
            </a:r>
            <a:r>
              <a:rPr sz="4400" spc="-90" dirty="0">
                <a:latin typeface="Candara"/>
                <a:cs typeface="Candara"/>
              </a:rPr>
              <a:t> </a:t>
            </a:r>
            <a:r>
              <a:rPr sz="4400" dirty="0">
                <a:latin typeface="Candara"/>
                <a:cs typeface="Candara"/>
              </a:rPr>
              <a:t>Viewpoint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993" y="4390390"/>
            <a:ext cx="8147684" cy="1750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823594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latin typeface="Times New Roman"/>
                <a:cs typeface="Times New Roman"/>
              </a:rPr>
              <a:t>Figure </a:t>
            </a:r>
            <a:r>
              <a:rPr sz="2200" b="1" spc="-5" dirty="0">
                <a:latin typeface="Times New Roman"/>
                <a:cs typeface="Times New Roman"/>
              </a:rPr>
              <a:t>: </a:t>
            </a:r>
            <a:r>
              <a:rPr sz="2200" b="1" spc="-10" dirty="0">
                <a:latin typeface="Times New Roman"/>
                <a:cs typeface="Times New Roman"/>
              </a:rPr>
              <a:t>Structure </a:t>
            </a:r>
            <a:r>
              <a:rPr sz="2200" b="1" spc="-5" dirty="0">
                <a:latin typeface="Times New Roman"/>
                <a:cs typeface="Times New Roman"/>
              </a:rPr>
              <a:t>of a ccNUMA system (cache </a:t>
            </a:r>
            <a:r>
              <a:rPr sz="2200" b="1" spc="-10" dirty="0">
                <a:latin typeface="Times New Roman"/>
                <a:cs typeface="Times New Roman"/>
              </a:rPr>
              <a:t>coherent </a:t>
            </a:r>
            <a:r>
              <a:rPr sz="2200" b="1" spc="5" dirty="0">
                <a:latin typeface="Times New Roman"/>
                <a:cs typeface="Times New Roman"/>
              </a:rPr>
              <a:t>non-  </a:t>
            </a:r>
            <a:r>
              <a:rPr sz="2200" b="1" spc="-5" dirty="0">
                <a:latin typeface="Times New Roman"/>
                <a:cs typeface="Times New Roman"/>
              </a:rPr>
              <a:t>uniform memory access)</a:t>
            </a:r>
            <a:r>
              <a:rPr sz="2200" b="1" spc="40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architecture.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384"/>
              </a:spcBef>
            </a:pPr>
            <a:r>
              <a:rPr sz="2200" b="1" spc="-5" dirty="0">
                <a:latin typeface="Times New Roman"/>
                <a:cs typeface="Times New Roman"/>
              </a:rPr>
              <a:t>A ccNUMA system is </a:t>
            </a:r>
            <a:r>
              <a:rPr sz="2200" b="1" dirty="0">
                <a:latin typeface="Times New Roman"/>
                <a:cs typeface="Times New Roman"/>
              </a:rPr>
              <a:t>as </a:t>
            </a:r>
            <a:r>
              <a:rPr sz="2200" b="1" spc="-5" dirty="0">
                <a:latin typeface="Times New Roman"/>
                <a:cs typeface="Times New Roman"/>
              </a:rPr>
              <a:t>easy to use </a:t>
            </a:r>
            <a:r>
              <a:rPr sz="2200" b="1" dirty="0">
                <a:latin typeface="Times New Roman"/>
                <a:cs typeface="Times New Roman"/>
              </a:rPr>
              <a:t>as </a:t>
            </a:r>
            <a:r>
              <a:rPr sz="2200" b="1" spc="-5" dirty="0">
                <a:latin typeface="Times New Roman"/>
                <a:cs typeface="Times New Roman"/>
              </a:rPr>
              <a:t>a </a:t>
            </a:r>
            <a:r>
              <a:rPr sz="22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true </a:t>
            </a:r>
            <a:r>
              <a:rPr sz="22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shared </a:t>
            </a:r>
            <a:r>
              <a:rPr sz="22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memory</a:t>
            </a:r>
            <a:r>
              <a:rPr sz="2200" b="1" spc="-1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system</a:t>
            </a:r>
            <a:r>
              <a:rPr sz="2200" b="1" spc="-5" dirty="0">
                <a:latin typeface="Times New Roman"/>
                <a:cs typeface="Times New Roman"/>
              </a:rPr>
              <a:t>,  at the same time it is </a:t>
            </a:r>
            <a:r>
              <a:rPr sz="22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much easier to expand. </a:t>
            </a:r>
            <a:r>
              <a:rPr sz="2200" b="1" spc="-105" dirty="0">
                <a:solidFill>
                  <a:srgbClr val="0000FF"/>
                </a:solidFill>
                <a:latin typeface="Times New Roman"/>
                <a:cs typeface="Times New Roman"/>
              </a:rPr>
              <a:t>To </a:t>
            </a:r>
            <a:r>
              <a:rPr sz="22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achieve optimal  performance</a:t>
            </a:r>
            <a:r>
              <a:rPr sz="2200" b="1" spc="-5" dirty="0">
                <a:latin typeface="Times New Roman"/>
                <a:cs typeface="Times New Roman"/>
              </a:rPr>
              <a:t>, it </a:t>
            </a:r>
            <a:r>
              <a:rPr sz="2200" b="1" dirty="0">
                <a:latin typeface="Times New Roman"/>
                <a:cs typeface="Times New Roman"/>
              </a:rPr>
              <a:t>has </a:t>
            </a:r>
            <a:r>
              <a:rPr sz="2200" b="1" spc="-5" dirty="0">
                <a:latin typeface="Times New Roman"/>
                <a:cs typeface="Times New Roman"/>
              </a:rPr>
              <a:t>to </a:t>
            </a:r>
            <a:r>
              <a:rPr sz="2200" b="1" dirty="0">
                <a:latin typeface="Times New Roman"/>
                <a:cs typeface="Times New Roman"/>
              </a:rPr>
              <a:t>be </a:t>
            </a:r>
            <a:r>
              <a:rPr sz="2200" b="1" spc="-5" dirty="0">
                <a:latin typeface="Times New Roman"/>
                <a:cs typeface="Times New Roman"/>
              </a:rPr>
              <a:t>made </a:t>
            </a:r>
            <a:r>
              <a:rPr sz="2200" b="1" spc="-15" dirty="0">
                <a:latin typeface="Times New Roman"/>
                <a:cs typeface="Times New Roman"/>
              </a:rPr>
              <a:t>sure </a:t>
            </a:r>
            <a:r>
              <a:rPr sz="2200" b="1" dirty="0">
                <a:latin typeface="Times New Roman"/>
                <a:cs typeface="Times New Roman"/>
              </a:rPr>
              <a:t>that local </a:t>
            </a:r>
            <a:r>
              <a:rPr sz="2200" b="1" spc="-5" dirty="0">
                <a:latin typeface="Times New Roman"/>
                <a:cs typeface="Times New Roman"/>
              </a:rPr>
              <a:t>memory is used,</a:t>
            </a:r>
            <a:r>
              <a:rPr sz="2200" b="1" spc="114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and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993" y="6115303"/>
            <a:ext cx="82226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Times New Roman"/>
                <a:cs typeface="Times New Roman"/>
              </a:rPr>
              <a:t>not the </a:t>
            </a:r>
            <a:r>
              <a:rPr sz="2200" b="1" spc="-10" dirty="0">
                <a:latin typeface="Times New Roman"/>
                <a:cs typeface="Times New Roman"/>
              </a:rPr>
              <a:t>memory </a:t>
            </a:r>
            <a:r>
              <a:rPr sz="2200" b="1" spc="-5" dirty="0">
                <a:latin typeface="Times New Roman"/>
                <a:cs typeface="Times New Roman"/>
              </a:rPr>
              <a:t>of the other modules, which is only accessible via</a:t>
            </a:r>
            <a:r>
              <a:rPr sz="2200" b="1" spc="17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775" y="6451193"/>
            <a:ext cx="42379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40385" algn="l"/>
              </a:tabLst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30	</a:t>
            </a:r>
            <a:r>
              <a:rPr sz="2200" b="1" spc="-5" dirty="0">
                <a:latin typeface="Times New Roman"/>
                <a:cs typeface="Times New Roman"/>
              </a:rPr>
              <a:t>slow communications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network.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54095" y="1267967"/>
            <a:ext cx="2886456" cy="3076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775" y="6527089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04669" y="345389"/>
            <a:ext cx="45408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Memory</a:t>
            </a:r>
            <a:r>
              <a:rPr sz="4400" spc="-60" dirty="0">
                <a:latin typeface="Candara"/>
                <a:cs typeface="Candara"/>
              </a:rPr>
              <a:t> </a:t>
            </a:r>
            <a:r>
              <a:rPr sz="4400" dirty="0">
                <a:latin typeface="Candara"/>
                <a:cs typeface="Candara"/>
              </a:rPr>
              <a:t>Viewpoint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2896" y="1267967"/>
            <a:ext cx="7315200" cy="2886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3016" y="4092791"/>
            <a:ext cx="8288020" cy="206438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965200">
              <a:lnSpc>
                <a:spcPct val="100000"/>
              </a:lnSpc>
              <a:spcBef>
                <a:spcPts val="730"/>
              </a:spcBef>
            </a:pPr>
            <a:r>
              <a:rPr sz="2400" b="1" spc="-10" dirty="0">
                <a:latin typeface="Times New Roman"/>
                <a:cs typeface="Times New Roman"/>
              </a:rPr>
              <a:t>Figure </a:t>
            </a:r>
            <a:r>
              <a:rPr sz="2400" b="1" dirty="0">
                <a:latin typeface="Times New Roman"/>
                <a:cs typeface="Times New Roman"/>
              </a:rPr>
              <a:t>: </a:t>
            </a:r>
            <a:r>
              <a:rPr sz="2400" b="1" spc="-10" dirty="0">
                <a:latin typeface="Times New Roman"/>
                <a:cs typeface="Times New Roman"/>
              </a:rPr>
              <a:t>Structure </a:t>
            </a:r>
            <a:r>
              <a:rPr sz="2400" b="1" dirty="0">
                <a:latin typeface="Times New Roman"/>
                <a:cs typeface="Times New Roman"/>
              </a:rPr>
              <a:t>of a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cluster </a:t>
            </a:r>
            <a:r>
              <a:rPr sz="2400" b="1" dirty="0">
                <a:latin typeface="Times New Roman"/>
                <a:cs typeface="Times New Roman"/>
              </a:rPr>
              <a:t>of SMP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nodes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35"/>
              </a:spcBef>
            </a:pP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some </a:t>
            </a:r>
            <a:r>
              <a:rPr sz="2000" dirty="0">
                <a:latin typeface="Times New Roman"/>
                <a:cs typeface="Times New Roman"/>
              </a:rPr>
              <a:t>years </a:t>
            </a:r>
            <a:r>
              <a:rPr sz="2000" spc="5" dirty="0">
                <a:latin typeface="Times New Roman"/>
                <a:cs typeface="Times New Roman"/>
              </a:rPr>
              <a:t>now </a:t>
            </a:r>
            <a:r>
              <a:rPr sz="2000" spc="-5" dirty="0">
                <a:latin typeface="Times New Roman"/>
                <a:cs typeface="Times New Roman"/>
              </a:rPr>
              <a:t>clusters </a:t>
            </a:r>
            <a:r>
              <a:rPr sz="2000" dirty="0">
                <a:latin typeface="Times New Roman"/>
                <a:cs typeface="Times New Roman"/>
              </a:rPr>
              <a:t>are very popular in the high performance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computing  </a:t>
            </a:r>
            <a:r>
              <a:rPr sz="2000" spc="-20" dirty="0">
                <a:latin typeface="Times New Roman"/>
                <a:cs typeface="Times New Roman"/>
              </a:rPr>
              <a:t>community.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cluster </a:t>
            </a:r>
            <a:r>
              <a:rPr sz="2000" dirty="0">
                <a:latin typeface="Times New Roman"/>
                <a:cs typeface="Times New Roman"/>
              </a:rPr>
              <a:t>consists of </a:t>
            </a:r>
            <a:r>
              <a:rPr sz="2000" b="1" dirty="0">
                <a:latin typeface="Times New Roman"/>
                <a:cs typeface="Times New Roman"/>
              </a:rPr>
              <a:t>several cheap computers (nodes) linked  together</a:t>
            </a:r>
            <a:r>
              <a:rPr sz="2000" dirty="0">
                <a:latin typeface="Times New Roman"/>
                <a:cs typeface="Times New Roman"/>
              </a:rPr>
              <a:t>. The </a:t>
            </a:r>
            <a:r>
              <a:rPr sz="2000" spc="-5" dirty="0">
                <a:latin typeface="Times New Roman"/>
                <a:cs typeface="Times New Roman"/>
              </a:rPr>
              <a:t>simplest </a:t>
            </a:r>
            <a:r>
              <a:rPr sz="2000" dirty="0">
                <a:latin typeface="Times New Roman"/>
                <a:cs typeface="Times New Roman"/>
              </a:rPr>
              <a:t>case is the </a:t>
            </a:r>
            <a:r>
              <a:rPr sz="2000" spc="-5" dirty="0">
                <a:latin typeface="Times New Roman"/>
                <a:cs typeface="Times New Roman"/>
              </a:rPr>
              <a:t>combination </a:t>
            </a:r>
            <a:r>
              <a:rPr sz="2000" dirty="0">
                <a:latin typeface="Times New Roman"/>
                <a:cs typeface="Times New Roman"/>
              </a:rPr>
              <a:t>of several desktop </a:t>
            </a:r>
            <a:r>
              <a:rPr sz="2000" spc="-5" dirty="0">
                <a:latin typeface="Times New Roman"/>
                <a:cs typeface="Times New Roman"/>
              </a:rPr>
              <a:t>computers </a:t>
            </a:r>
            <a:r>
              <a:rPr sz="2000" dirty="0">
                <a:latin typeface="Times New Roman"/>
                <a:cs typeface="Times New Roman"/>
              </a:rPr>
              <a:t>-  </a:t>
            </a:r>
            <a:r>
              <a:rPr sz="2000" spc="5" dirty="0">
                <a:latin typeface="Times New Roman"/>
                <a:cs typeface="Times New Roman"/>
              </a:rPr>
              <a:t>known </a:t>
            </a:r>
            <a:r>
              <a:rPr sz="2000" dirty="0">
                <a:latin typeface="Times New Roman"/>
                <a:cs typeface="Times New Roman"/>
              </a:rPr>
              <a:t>as a </a:t>
            </a:r>
            <a:r>
              <a:rPr sz="2000" b="1" dirty="0">
                <a:latin typeface="Times New Roman"/>
                <a:cs typeface="Times New Roman"/>
              </a:rPr>
              <a:t>network of workstations (NOW). </a:t>
            </a:r>
            <a:r>
              <a:rPr sz="2000" dirty="0">
                <a:latin typeface="Times New Roman"/>
                <a:cs typeface="Times New Roman"/>
              </a:rPr>
              <a:t>Most of the </a:t>
            </a:r>
            <a:r>
              <a:rPr sz="2000" spc="-10" dirty="0">
                <a:latin typeface="Times New Roman"/>
                <a:cs typeface="Times New Roman"/>
              </a:rPr>
              <a:t>time, </a:t>
            </a:r>
            <a:r>
              <a:rPr sz="2000" dirty="0">
                <a:latin typeface="Times New Roman"/>
                <a:cs typeface="Times New Roman"/>
              </a:rPr>
              <a:t>SMP </a:t>
            </a:r>
            <a:r>
              <a:rPr sz="2000" spc="-5" dirty="0">
                <a:latin typeface="Times New Roman"/>
                <a:cs typeface="Times New Roman"/>
              </a:rPr>
              <a:t>systems  </a:t>
            </a:r>
            <a:r>
              <a:rPr sz="2000" dirty="0">
                <a:latin typeface="Times New Roman"/>
                <a:cs typeface="Times New Roman"/>
              </a:rPr>
              <a:t>(usually dual-CPU system with Intel or AMD </a:t>
            </a:r>
            <a:r>
              <a:rPr sz="2000" spc="-5" dirty="0">
                <a:latin typeface="Times New Roman"/>
                <a:cs typeface="Times New Roman"/>
              </a:rPr>
              <a:t>CPUs) </a:t>
            </a:r>
            <a:r>
              <a:rPr sz="2000" dirty="0">
                <a:latin typeface="Times New Roman"/>
                <a:cs typeface="Times New Roman"/>
              </a:rPr>
              <a:t>are used because of</a:t>
            </a:r>
            <a:r>
              <a:rPr sz="2000" spc="-3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their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3016" y="6130238"/>
            <a:ext cx="73259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good value for </a:t>
            </a:r>
            <a:r>
              <a:rPr sz="2000" spc="-25" dirty="0">
                <a:latin typeface="Times New Roman"/>
                <a:cs typeface="Times New Roman"/>
              </a:rPr>
              <a:t>money. </a:t>
            </a:r>
            <a:r>
              <a:rPr sz="2000" dirty="0">
                <a:latin typeface="Times New Roman"/>
                <a:cs typeface="Times New Roman"/>
              </a:rPr>
              <a:t>They form hybrid </a:t>
            </a:r>
            <a:r>
              <a:rPr sz="2000" spc="-5" dirty="0">
                <a:latin typeface="Times New Roman"/>
                <a:cs typeface="Times New Roman"/>
              </a:rPr>
              <a:t>systems. </a:t>
            </a:r>
            <a:r>
              <a:rPr sz="2000" dirty="0">
                <a:latin typeface="Times New Roman"/>
                <a:cs typeface="Times New Roman"/>
              </a:rPr>
              <a:t>The nodes, which</a:t>
            </a:r>
            <a:r>
              <a:rPr sz="2000" spc="-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016" y="6341770"/>
            <a:ext cx="8109584" cy="424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39515">
              <a:lnSpc>
                <a:spcPts val="975"/>
              </a:lnSpc>
              <a:spcBef>
                <a:spcPts val="95"/>
              </a:spcBef>
              <a:tabLst>
                <a:tab pos="7780655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3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2175"/>
              </a:lnSpc>
            </a:pPr>
            <a:r>
              <a:rPr sz="2000" spc="-5" dirty="0">
                <a:latin typeface="Times New Roman"/>
                <a:cs typeface="Times New Roman"/>
              </a:rPr>
              <a:t>themselves </a:t>
            </a:r>
            <a:r>
              <a:rPr sz="2000" dirty="0">
                <a:latin typeface="Times New Roman"/>
                <a:cs typeface="Times New Roman"/>
              </a:rPr>
              <a:t>shared </a:t>
            </a:r>
            <a:r>
              <a:rPr sz="2000" spc="-10" dirty="0">
                <a:latin typeface="Times New Roman"/>
                <a:cs typeface="Times New Roman"/>
              </a:rPr>
              <a:t>memory </a:t>
            </a:r>
            <a:r>
              <a:rPr sz="2000" spc="-5" dirty="0">
                <a:latin typeface="Times New Roman"/>
                <a:cs typeface="Times New Roman"/>
              </a:rPr>
              <a:t>systems, </a:t>
            </a:r>
            <a:r>
              <a:rPr sz="2000" dirty="0">
                <a:latin typeface="Times New Roman"/>
                <a:cs typeface="Times New Roman"/>
              </a:rPr>
              <a:t>form a distributed </a:t>
            </a:r>
            <a:r>
              <a:rPr sz="2000" spc="-10" dirty="0">
                <a:latin typeface="Times New Roman"/>
                <a:cs typeface="Times New Roman"/>
              </a:rPr>
              <a:t>memory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system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8695944" cy="4736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7232" y="4203191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5"/>
                </a:lnTo>
                <a:lnTo>
                  <a:pt x="2624963" y="42417"/>
                </a:lnTo>
                <a:lnTo>
                  <a:pt x="2369946" y="91566"/>
                </a:lnTo>
                <a:lnTo>
                  <a:pt x="2102103" y="149605"/>
                </a:lnTo>
                <a:lnTo>
                  <a:pt x="1821561" y="216661"/>
                </a:lnTo>
                <a:lnTo>
                  <a:pt x="1564386" y="281431"/>
                </a:lnTo>
                <a:lnTo>
                  <a:pt x="841756" y="444499"/>
                </a:lnTo>
                <a:lnTo>
                  <a:pt x="620648" y="489203"/>
                </a:lnTo>
                <a:lnTo>
                  <a:pt x="199770" y="567308"/>
                </a:lnTo>
                <a:lnTo>
                  <a:pt x="0" y="600836"/>
                </a:lnTo>
                <a:lnTo>
                  <a:pt x="269875" y="638809"/>
                </a:lnTo>
                <a:lnTo>
                  <a:pt x="397509" y="654430"/>
                </a:lnTo>
                <a:lnTo>
                  <a:pt x="644016" y="681227"/>
                </a:lnTo>
                <a:lnTo>
                  <a:pt x="873633" y="699134"/>
                </a:lnTo>
                <a:lnTo>
                  <a:pt x="984122" y="705865"/>
                </a:lnTo>
                <a:lnTo>
                  <a:pt x="1092453" y="710310"/>
                </a:lnTo>
                <a:lnTo>
                  <a:pt x="1296542" y="714755"/>
                </a:lnTo>
                <a:lnTo>
                  <a:pt x="1394333" y="714755"/>
                </a:lnTo>
                <a:lnTo>
                  <a:pt x="1583436" y="710310"/>
                </a:lnTo>
                <a:lnTo>
                  <a:pt x="1672716" y="705865"/>
                </a:lnTo>
                <a:lnTo>
                  <a:pt x="1842769" y="692403"/>
                </a:lnTo>
                <a:lnTo>
                  <a:pt x="1925700" y="683513"/>
                </a:lnTo>
                <a:lnTo>
                  <a:pt x="2082926" y="661161"/>
                </a:lnTo>
                <a:lnTo>
                  <a:pt x="2231770" y="634364"/>
                </a:lnTo>
                <a:lnTo>
                  <a:pt x="2372106" y="603122"/>
                </a:lnTo>
                <a:lnTo>
                  <a:pt x="2505964" y="567308"/>
                </a:lnTo>
                <a:lnTo>
                  <a:pt x="2633471" y="527176"/>
                </a:lnTo>
                <a:lnTo>
                  <a:pt x="2754629" y="482472"/>
                </a:lnTo>
                <a:lnTo>
                  <a:pt x="2871596" y="435609"/>
                </a:lnTo>
                <a:lnTo>
                  <a:pt x="2875788" y="433323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755" y="4075176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4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5"/>
                </a:lnTo>
                <a:lnTo>
                  <a:pt x="1281938" y="279019"/>
                </a:lnTo>
                <a:lnTo>
                  <a:pt x="1866519" y="421894"/>
                </a:lnTo>
                <a:lnTo>
                  <a:pt x="2559558" y="575818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815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2"/>
                </a:lnTo>
                <a:lnTo>
                  <a:pt x="4857623" y="850392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6"/>
                </a:lnTo>
                <a:lnTo>
                  <a:pt x="5036185" y="727582"/>
                </a:lnTo>
                <a:lnTo>
                  <a:pt x="4468622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7"/>
                </a:lnTo>
                <a:lnTo>
                  <a:pt x="2083308" y="113792"/>
                </a:lnTo>
                <a:lnTo>
                  <a:pt x="1966468" y="96012"/>
                </a:lnTo>
                <a:lnTo>
                  <a:pt x="1628394" y="51307"/>
                </a:lnTo>
                <a:lnTo>
                  <a:pt x="1417955" y="31242"/>
                </a:lnTo>
                <a:lnTo>
                  <a:pt x="1220216" y="15621"/>
                </a:lnTo>
                <a:lnTo>
                  <a:pt x="1031113" y="4444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305" y="4088129"/>
            <a:ext cx="5468620" cy="775970"/>
          </a:xfrm>
          <a:custGeom>
            <a:avLst/>
            <a:gdLst/>
            <a:ahLst/>
            <a:cxnLst/>
            <a:rect l="l" t="t" r="r" b="b"/>
            <a:pathLst>
              <a:path w="5468620" h="775970">
                <a:moveTo>
                  <a:pt x="0" y="78232"/>
                </a:moveTo>
                <a:lnTo>
                  <a:pt x="19176" y="73787"/>
                </a:lnTo>
                <a:lnTo>
                  <a:pt x="76581" y="62611"/>
                </a:lnTo>
                <a:lnTo>
                  <a:pt x="174370" y="46990"/>
                </a:lnTo>
                <a:lnTo>
                  <a:pt x="238125" y="37973"/>
                </a:lnTo>
                <a:lnTo>
                  <a:pt x="312546" y="29083"/>
                </a:lnTo>
                <a:lnTo>
                  <a:pt x="395477" y="22352"/>
                </a:lnTo>
                <a:lnTo>
                  <a:pt x="491108" y="15621"/>
                </a:lnTo>
                <a:lnTo>
                  <a:pt x="595248" y="8890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704"/>
                </a:lnTo>
                <a:lnTo>
                  <a:pt x="2041017" y="64770"/>
                </a:lnTo>
                <a:lnTo>
                  <a:pt x="2259965" y="89408"/>
                </a:lnTo>
                <a:lnTo>
                  <a:pt x="2489581" y="118491"/>
                </a:lnTo>
                <a:lnTo>
                  <a:pt x="2731897" y="154305"/>
                </a:lnTo>
                <a:lnTo>
                  <a:pt x="2984881" y="194437"/>
                </a:lnTo>
                <a:lnTo>
                  <a:pt x="3250692" y="241427"/>
                </a:lnTo>
                <a:lnTo>
                  <a:pt x="3529203" y="297307"/>
                </a:lnTo>
                <a:lnTo>
                  <a:pt x="3820414" y="357632"/>
                </a:lnTo>
                <a:lnTo>
                  <a:pt x="4124452" y="424688"/>
                </a:lnTo>
                <a:lnTo>
                  <a:pt x="4441190" y="500761"/>
                </a:lnTo>
                <a:lnTo>
                  <a:pt x="4770755" y="583438"/>
                </a:lnTo>
                <a:lnTo>
                  <a:pt x="5113020" y="675132"/>
                </a:lnTo>
                <a:lnTo>
                  <a:pt x="5468112" y="775716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0605" y="4074414"/>
            <a:ext cx="3307079" cy="652780"/>
          </a:xfrm>
          <a:custGeom>
            <a:avLst/>
            <a:gdLst/>
            <a:ahLst/>
            <a:cxnLst/>
            <a:rect l="l" t="t" r="r" b="b"/>
            <a:pathLst>
              <a:path w="3307079" h="652779">
                <a:moveTo>
                  <a:pt x="0" y="652272"/>
                </a:moveTo>
                <a:lnTo>
                  <a:pt x="95631" y="625475"/>
                </a:lnTo>
                <a:lnTo>
                  <a:pt x="357124" y="556260"/>
                </a:lnTo>
                <a:lnTo>
                  <a:pt x="537718" y="509269"/>
                </a:lnTo>
                <a:lnTo>
                  <a:pt x="745998" y="457962"/>
                </a:lnTo>
                <a:lnTo>
                  <a:pt x="977646" y="402081"/>
                </a:lnTo>
                <a:lnTo>
                  <a:pt x="1226312" y="341756"/>
                </a:lnTo>
                <a:lnTo>
                  <a:pt x="1489837" y="283718"/>
                </a:lnTo>
                <a:lnTo>
                  <a:pt x="1759839" y="225552"/>
                </a:lnTo>
                <a:lnTo>
                  <a:pt x="2036064" y="171958"/>
                </a:lnTo>
                <a:lnTo>
                  <a:pt x="2310257" y="120650"/>
                </a:lnTo>
                <a:lnTo>
                  <a:pt x="2446274" y="98298"/>
                </a:lnTo>
                <a:lnTo>
                  <a:pt x="2578100" y="75946"/>
                </a:lnTo>
                <a:lnTo>
                  <a:pt x="2709799" y="58038"/>
                </a:lnTo>
                <a:lnTo>
                  <a:pt x="2837434" y="40259"/>
                </a:lnTo>
                <a:lnTo>
                  <a:pt x="2962783" y="26797"/>
                </a:lnTo>
                <a:lnTo>
                  <a:pt x="3081782" y="15621"/>
                </a:lnTo>
                <a:lnTo>
                  <a:pt x="3196590" y="6731"/>
                </a:lnTo>
                <a:lnTo>
                  <a:pt x="3307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836" y="4059935"/>
            <a:ext cx="8723630" cy="1327785"/>
          </a:xfrm>
          <a:custGeom>
            <a:avLst/>
            <a:gdLst/>
            <a:ahLst/>
            <a:cxnLst/>
            <a:rect l="l" t="t" r="r" b="b"/>
            <a:pathLst>
              <a:path w="8723630" h="1327785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400"/>
                </a:lnTo>
                <a:lnTo>
                  <a:pt x="762076" y="49021"/>
                </a:lnTo>
                <a:lnTo>
                  <a:pt x="659892" y="64643"/>
                </a:lnTo>
                <a:lnTo>
                  <a:pt x="564108" y="82422"/>
                </a:lnTo>
                <a:lnTo>
                  <a:pt x="478955" y="102488"/>
                </a:lnTo>
                <a:lnTo>
                  <a:pt x="398068" y="120268"/>
                </a:lnTo>
                <a:lnTo>
                  <a:pt x="327812" y="140334"/>
                </a:lnTo>
                <a:lnTo>
                  <a:pt x="206489" y="178181"/>
                </a:lnTo>
                <a:lnTo>
                  <a:pt x="157518" y="195961"/>
                </a:lnTo>
                <a:lnTo>
                  <a:pt x="51092" y="240537"/>
                </a:lnTo>
                <a:lnTo>
                  <a:pt x="0" y="267207"/>
                </a:lnTo>
                <a:lnTo>
                  <a:pt x="0" y="1327404"/>
                </a:lnTo>
                <a:lnTo>
                  <a:pt x="8719058" y="1327404"/>
                </a:lnTo>
                <a:lnTo>
                  <a:pt x="8723376" y="1320673"/>
                </a:lnTo>
                <a:lnTo>
                  <a:pt x="8723376" y="848613"/>
                </a:lnTo>
                <a:lnTo>
                  <a:pt x="7182231" y="848613"/>
                </a:lnTo>
                <a:lnTo>
                  <a:pt x="7043801" y="846327"/>
                </a:lnTo>
                <a:lnTo>
                  <a:pt x="6899148" y="841882"/>
                </a:lnTo>
                <a:lnTo>
                  <a:pt x="6750050" y="835151"/>
                </a:lnTo>
                <a:lnTo>
                  <a:pt x="6594729" y="824102"/>
                </a:lnTo>
                <a:lnTo>
                  <a:pt x="6260465" y="790701"/>
                </a:lnTo>
                <a:lnTo>
                  <a:pt x="5900674" y="743838"/>
                </a:lnTo>
                <a:lnTo>
                  <a:pt x="5709158" y="714882"/>
                </a:lnTo>
                <a:lnTo>
                  <a:pt x="5509006" y="681482"/>
                </a:lnTo>
                <a:lnTo>
                  <a:pt x="5302631" y="643636"/>
                </a:lnTo>
                <a:lnTo>
                  <a:pt x="4861941" y="556768"/>
                </a:lnTo>
                <a:lnTo>
                  <a:pt x="4387215" y="452119"/>
                </a:lnTo>
                <a:lnTo>
                  <a:pt x="4136009" y="394207"/>
                </a:lnTo>
                <a:lnTo>
                  <a:pt x="3614547" y="267207"/>
                </a:lnTo>
                <a:lnTo>
                  <a:pt x="3122803" y="164845"/>
                </a:lnTo>
                <a:lnTo>
                  <a:pt x="2892933" y="124713"/>
                </a:lnTo>
                <a:lnTo>
                  <a:pt x="2673604" y="91312"/>
                </a:lnTo>
                <a:lnTo>
                  <a:pt x="2462911" y="62356"/>
                </a:lnTo>
                <a:lnTo>
                  <a:pt x="2262759" y="40131"/>
                </a:lnTo>
                <a:lnTo>
                  <a:pt x="2073402" y="22225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27785">
                <a:moveTo>
                  <a:pt x="8723376" y="567944"/>
                </a:moveTo>
                <a:lnTo>
                  <a:pt x="8638286" y="603631"/>
                </a:lnTo>
                <a:lnTo>
                  <a:pt x="8557387" y="634745"/>
                </a:lnTo>
                <a:lnTo>
                  <a:pt x="8472170" y="663701"/>
                </a:lnTo>
                <a:lnTo>
                  <a:pt x="8295513" y="717169"/>
                </a:lnTo>
                <a:lnTo>
                  <a:pt x="8201787" y="741680"/>
                </a:lnTo>
                <a:lnTo>
                  <a:pt x="8106029" y="761745"/>
                </a:lnTo>
                <a:lnTo>
                  <a:pt x="8005953" y="781684"/>
                </a:lnTo>
                <a:lnTo>
                  <a:pt x="7901686" y="799591"/>
                </a:lnTo>
                <a:lnTo>
                  <a:pt x="7680325" y="826262"/>
                </a:lnTo>
                <a:lnTo>
                  <a:pt x="7441946" y="844041"/>
                </a:lnTo>
                <a:lnTo>
                  <a:pt x="7314184" y="848613"/>
                </a:lnTo>
                <a:lnTo>
                  <a:pt x="8723376" y="848613"/>
                </a:lnTo>
                <a:lnTo>
                  <a:pt x="8723376" y="567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17623" y="1743532"/>
            <a:ext cx="5654675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8680" marR="5080" indent="-856615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13.3</a:t>
            </a:r>
            <a:r>
              <a:rPr sz="4400" spc="-110" dirty="0"/>
              <a:t> </a:t>
            </a:r>
            <a:r>
              <a:rPr sz="4400" spc="5" dirty="0"/>
              <a:t>多处理器计算环境 </a:t>
            </a:r>
            <a:r>
              <a:rPr sz="4400" dirty="0"/>
              <a:t>的操作系统设计</a:t>
            </a:r>
            <a:endParaRPr sz="4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4817" y="512521"/>
            <a:ext cx="33832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多处理器调度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214817"/>
            <a:ext cx="8223250" cy="177927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52425" indent="-339725">
              <a:lnSpc>
                <a:spcPct val="100000"/>
              </a:lnSpc>
              <a:spcBef>
                <a:spcPts val="665"/>
              </a:spcBef>
              <a:buClr>
                <a:srgbClr val="30B6FC"/>
              </a:buClr>
              <a:buFont typeface="Symbol"/>
              <a:buChar char=""/>
              <a:tabLst>
                <a:tab pos="352425" algn="l"/>
                <a:tab pos="35306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1.多处理器调度设计要点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7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设计要点之一是如何把进程分配给处理器。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设计要点之二是是否要在单个处理器上支持多道程序设计。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设计要点之三是如何指派进程。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1400" y="619505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多处理器调度算法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0168" y="2211768"/>
            <a:ext cx="3396615" cy="17824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6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1)</a:t>
            </a:r>
            <a:r>
              <a:rPr sz="2400" spc="-2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负载共享调度算法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2)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群调度算法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3)</a:t>
            </a:r>
            <a:r>
              <a:rPr sz="2400" spc="-9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处理器专派调度算法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4)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动态调度算法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90084" y="6341770"/>
            <a:ext cx="43827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538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3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5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20900" y="547573"/>
            <a:ext cx="4466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1)</a:t>
            </a:r>
            <a:r>
              <a:rPr spc="-10" dirty="0"/>
              <a:t>负载共享调度算法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2742" y="2432761"/>
            <a:ext cx="8567420" cy="3848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179705" indent="-272415" algn="just">
              <a:lnSpc>
                <a:spcPct val="100000"/>
              </a:lnSpc>
              <a:spcBef>
                <a:spcPts val="9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基本思想：线程并不指派给一个处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理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器，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系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统维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护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一个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全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局就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绪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线 程队列，当一个处理器空闲时，就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选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择一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个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就绪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线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程占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有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处理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运 行</a:t>
            </a:r>
            <a:endParaRPr sz="2200">
              <a:latin typeface="华文新魏"/>
              <a:cs typeface="华文新魏"/>
            </a:endParaRPr>
          </a:p>
          <a:p>
            <a:pPr marL="285115" marR="5080" indent="-272415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优点：(1)</a:t>
            </a:r>
            <a:r>
              <a:rPr sz="2200" spc="-4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处理器上负载均匀，保证了处理器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效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率的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提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高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(2)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不需要 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集中的调度程序，一旦有处理器空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闲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，OS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调度程序可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以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运行在该 机上以选择运行线程。(3)选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择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运行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线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程可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以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采用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种可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策略</a:t>
            </a:r>
            <a:endParaRPr sz="2200">
              <a:latin typeface="华文新魏"/>
              <a:cs typeface="华文新魏"/>
            </a:endParaRPr>
          </a:p>
          <a:p>
            <a:pPr marL="285115" marR="100330" indent="-272415" algn="just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缺点：(1)就绪线程队列必须被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互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斥访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问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，当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系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统包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括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很多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理器，  并且同时在挑选线程时，它将成为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性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能瓶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颈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(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2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)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被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抢占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线程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很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难 在同一处理器上恢复运行，恢复高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速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缓存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息会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带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来性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能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下降</a:t>
            </a:r>
            <a:r>
              <a:rPr sz="2200" spc="25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(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3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) 所有线程都被放在公共池中，一个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进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程的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所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有线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程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未必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能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同时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获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得 处理机，而如果其线程间同步频繁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那么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涉及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进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程的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切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换次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数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多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538" y="6256121"/>
            <a:ext cx="19780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将导致性能下降</a:t>
            </a:r>
            <a:endParaRPr sz="22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3229" y="690448"/>
            <a:ext cx="3030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2</a:t>
            </a:r>
            <a:r>
              <a:rPr spc="-10" dirty="0"/>
              <a:t>)</a:t>
            </a:r>
            <a:r>
              <a:rPr spc="-5" dirty="0"/>
              <a:t>群调度算法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4266" y="2574797"/>
            <a:ext cx="8497570" cy="2442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316865" indent="-192405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solidFill>
                  <a:srgbClr val="073D86"/>
                </a:solidFill>
                <a:latin typeface="华文新魏"/>
                <a:cs typeface="华文新魏"/>
              </a:rPr>
              <a:t>基本思想</a:t>
            </a:r>
            <a:r>
              <a:rPr sz="2400" spc="50" dirty="0">
                <a:solidFill>
                  <a:srgbClr val="073D86"/>
                </a:solidFill>
                <a:latin typeface="华文新魏"/>
                <a:cs typeface="华文新魏"/>
              </a:rPr>
              <a:t>：</a:t>
            </a:r>
            <a:r>
              <a:rPr sz="2400" spc="45" dirty="0">
                <a:solidFill>
                  <a:srgbClr val="073D86"/>
                </a:solidFill>
                <a:latin typeface="华文新魏"/>
                <a:cs typeface="华文新魏"/>
              </a:rPr>
              <a:t>把同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一个</a:t>
            </a:r>
            <a:r>
              <a:rPr sz="2400" spc="45" dirty="0">
                <a:solidFill>
                  <a:srgbClr val="073D86"/>
                </a:solidFill>
                <a:latin typeface="华文新魏"/>
                <a:cs typeface="华文新魏"/>
              </a:rPr>
              <a:t>进程的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多个</a:t>
            </a:r>
            <a:r>
              <a:rPr sz="2400" spc="45" dirty="0">
                <a:solidFill>
                  <a:srgbClr val="073D86"/>
                </a:solidFill>
                <a:latin typeface="华文新魏"/>
                <a:cs typeface="华文新魏"/>
              </a:rPr>
              <a:t>相关线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程同</a:t>
            </a:r>
            <a:r>
              <a:rPr sz="2400" spc="45" dirty="0">
                <a:solidFill>
                  <a:srgbClr val="073D86"/>
                </a:solidFill>
                <a:latin typeface="华文新魏"/>
                <a:cs typeface="华文新魏"/>
              </a:rPr>
              <a:t>时调度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到一</a:t>
            </a:r>
            <a:r>
              <a:rPr sz="2400" spc="45" dirty="0">
                <a:solidFill>
                  <a:srgbClr val="073D86"/>
                </a:solidFill>
                <a:latin typeface="华文新魏"/>
                <a:cs typeface="华文新魏"/>
              </a:rPr>
              <a:t>组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处 理器上运行。</a:t>
            </a:r>
            <a:endParaRPr sz="2400">
              <a:latin typeface="华文新魏"/>
              <a:cs typeface="华文新魏"/>
            </a:endParaRPr>
          </a:p>
          <a:p>
            <a:pPr marL="120014" indent="-107314">
              <a:lnSpc>
                <a:spcPct val="100000"/>
              </a:lnSpc>
              <a:spcBef>
                <a:spcPts val="600"/>
              </a:spcBef>
              <a:buSzPct val="95833"/>
              <a:buFont typeface="Times New Roman"/>
              <a:buChar char="•"/>
              <a:tabLst>
                <a:tab pos="1206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优点：</a:t>
            </a:r>
            <a:endParaRPr sz="2400">
              <a:latin typeface="华文新魏"/>
              <a:cs typeface="华文新魏"/>
            </a:endParaRPr>
          </a:p>
          <a:p>
            <a:pPr marL="584200" lvl="1" indent="-347980">
              <a:lnSpc>
                <a:spcPct val="100000"/>
              </a:lnSpc>
              <a:spcBef>
                <a:spcPts val="550"/>
              </a:spcBef>
              <a:buAutoNum type="arabicParenBoth"/>
              <a:tabLst>
                <a:tab pos="584200" algn="l"/>
              </a:tabLst>
            </a:pPr>
            <a:r>
              <a:rPr sz="2400" spc="90" dirty="0">
                <a:solidFill>
                  <a:srgbClr val="073D86"/>
                </a:solidFill>
                <a:latin typeface="华文新魏"/>
                <a:cs typeface="华文新魏"/>
              </a:rPr>
              <a:t>当紧密相</a:t>
            </a:r>
            <a:r>
              <a:rPr sz="2400" spc="80" dirty="0">
                <a:solidFill>
                  <a:srgbClr val="073D86"/>
                </a:solidFill>
                <a:latin typeface="华文新魏"/>
                <a:cs typeface="华文新魏"/>
              </a:rPr>
              <a:t>关的</a:t>
            </a:r>
            <a:r>
              <a:rPr sz="2400" spc="90" dirty="0">
                <a:solidFill>
                  <a:srgbClr val="073D86"/>
                </a:solidFill>
                <a:latin typeface="华文新魏"/>
                <a:cs typeface="华文新魏"/>
              </a:rPr>
              <a:t>进程</a:t>
            </a:r>
            <a:r>
              <a:rPr sz="2400" spc="80" dirty="0">
                <a:solidFill>
                  <a:srgbClr val="073D86"/>
                </a:solidFill>
                <a:latin typeface="华文新魏"/>
                <a:cs typeface="华文新魏"/>
              </a:rPr>
              <a:t>同时</a:t>
            </a:r>
            <a:r>
              <a:rPr sz="2400" spc="90" dirty="0">
                <a:solidFill>
                  <a:srgbClr val="073D86"/>
                </a:solidFill>
                <a:latin typeface="华文新魏"/>
                <a:cs typeface="华文新魏"/>
              </a:rPr>
              <a:t>执行</a:t>
            </a:r>
            <a:r>
              <a:rPr sz="2400" spc="85" dirty="0">
                <a:solidFill>
                  <a:srgbClr val="073D86"/>
                </a:solidFill>
                <a:latin typeface="华文新魏"/>
                <a:cs typeface="华文新魏"/>
              </a:rPr>
              <a:t>时</a:t>
            </a:r>
            <a:r>
              <a:rPr sz="2400" spc="8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400" spc="90" dirty="0">
                <a:solidFill>
                  <a:srgbClr val="073D86"/>
                </a:solidFill>
                <a:latin typeface="华文新魏"/>
                <a:cs typeface="华文新魏"/>
              </a:rPr>
              <a:t>同步</a:t>
            </a:r>
            <a:r>
              <a:rPr sz="2400" spc="75" dirty="0">
                <a:solidFill>
                  <a:srgbClr val="073D86"/>
                </a:solidFill>
                <a:latin typeface="华文新魏"/>
                <a:cs typeface="华文新魏"/>
              </a:rPr>
              <a:t>造成</a:t>
            </a:r>
            <a:r>
              <a:rPr sz="2400" spc="90" dirty="0">
                <a:solidFill>
                  <a:srgbClr val="073D86"/>
                </a:solidFill>
                <a:latin typeface="华文新魏"/>
                <a:cs typeface="华文新魏"/>
              </a:rPr>
              <a:t>的等</a:t>
            </a:r>
            <a:r>
              <a:rPr sz="2400" spc="75" dirty="0">
                <a:solidFill>
                  <a:srgbClr val="073D86"/>
                </a:solidFill>
                <a:latin typeface="华文新魏"/>
                <a:cs typeface="华文新魏"/>
              </a:rPr>
              <a:t>待将</a:t>
            </a:r>
            <a:r>
              <a:rPr sz="2400" spc="90" dirty="0">
                <a:solidFill>
                  <a:srgbClr val="073D86"/>
                </a:solidFill>
                <a:latin typeface="华文新魏"/>
                <a:cs typeface="华文新魏"/>
              </a:rPr>
              <a:t>减</a:t>
            </a:r>
            <a:r>
              <a:rPr sz="2400" spc="114" dirty="0">
                <a:solidFill>
                  <a:srgbClr val="073D86"/>
                </a:solidFill>
                <a:latin typeface="华文新魏"/>
                <a:cs typeface="华文新魏"/>
              </a:rPr>
              <a:t>少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endParaRPr sz="2400">
              <a:latin typeface="华文新魏"/>
              <a:cs typeface="华文新魏"/>
            </a:endParaRPr>
          </a:p>
          <a:p>
            <a:pPr marL="2806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进程切换也相应减少，系统性能得到提高。</a:t>
            </a:r>
            <a:endParaRPr sz="2400">
              <a:latin typeface="华文新魏"/>
              <a:cs typeface="华文新魏"/>
            </a:endParaRPr>
          </a:p>
          <a:p>
            <a:pPr marL="608330" lvl="1" indent="-367030">
              <a:lnSpc>
                <a:spcPct val="100000"/>
              </a:lnSpc>
              <a:spcBef>
                <a:spcPts val="600"/>
              </a:spcBef>
              <a:buSzPct val="95833"/>
              <a:buFont typeface="Times New Roman"/>
              <a:buAutoNum type="arabicParenBoth" startAt="2"/>
              <a:tabLst>
                <a:tab pos="608965" algn="l"/>
              </a:tabLst>
            </a:pPr>
            <a:r>
              <a:rPr sz="2400" spc="80" dirty="0">
                <a:solidFill>
                  <a:srgbClr val="073D86"/>
                </a:solidFill>
                <a:latin typeface="华文新魏"/>
                <a:cs typeface="华文新魏"/>
              </a:rPr>
              <a:t>由</a:t>
            </a:r>
            <a:r>
              <a:rPr sz="2400" spc="70" dirty="0">
                <a:solidFill>
                  <a:srgbClr val="073D86"/>
                </a:solidFill>
                <a:latin typeface="华文新魏"/>
                <a:cs typeface="华文新魏"/>
              </a:rPr>
              <a:t>于</a:t>
            </a:r>
            <a:r>
              <a:rPr sz="2400" spc="80" dirty="0">
                <a:solidFill>
                  <a:srgbClr val="073D86"/>
                </a:solidFill>
                <a:latin typeface="华文新魏"/>
                <a:cs typeface="华文新魏"/>
              </a:rPr>
              <a:t>一次性同时调度一组处理</a:t>
            </a:r>
            <a:r>
              <a:rPr sz="2400" spc="9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400" spc="80" dirty="0">
                <a:solidFill>
                  <a:srgbClr val="073D86"/>
                </a:solidFill>
                <a:latin typeface="华文新魏"/>
                <a:cs typeface="华文新魏"/>
              </a:rPr>
              <a:t>，调度的代价也将减</a:t>
            </a:r>
            <a:r>
              <a:rPr sz="2400" spc="85" dirty="0">
                <a:solidFill>
                  <a:srgbClr val="073D86"/>
                </a:solidFill>
                <a:latin typeface="华文新魏"/>
                <a:cs typeface="华文新魏"/>
              </a:rPr>
              <a:t>少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8801" y="403047"/>
            <a:ext cx="4085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群调度算法的例子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9259" y="5332577"/>
            <a:ext cx="82505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华文新魏"/>
                <a:cs typeface="华文新魏"/>
              </a:rPr>
              <a:t>线程数加权调度法，具体来说，给</a:t>
            </a:r>
            <a:r>
              <a:rPr sz="2200" dirty="0">
                <a:latin typeface="华文新魏"/>
                <a:cs typeface="华文新魏"/>
              </a:rPr>
              <a:t>第</a:t>
            </a:r>
            <a:r>
              <a:rPr sz="2200" spc="-5" dirty="0">
                <a:latin typeface="华文新魏"/>
                <a:cs typeface="华文新魏"/>
              </a:rPr>
              <a:t>一个</a:t>
            </a:r>
            <a:r>
              <a:rPr sz="2200" dirty="0">
                <a:latin typeface="华文新魏"/>
                <a:cs typeface="华文新魏"/>
              </a:rPr>
              <a:t>应</a:t>
            </a:r>
            <a:r>
              <a:rPr sz="2200" spc="-5" dirty="0">
                <a:latin typeface="华文新魏"/>
                <a:cs typeface="华文新魏"/>
              </a:rPr>
              <a:t>用程</a:t>
            </a:r>
            <a:r>
              <a:rPr sz="2200" dirty="0">
                <a:latin typeface="华文新魏"/>
                <a:cs typeface="华文新魏"/>
              </a:rPr>
              <a:t>序</a:t>
            </a:r>
            <a:r>
              <a:rPr sz="2200" spc="10" dirty="0">
                <a:latin typeface="华文新魏"/>
                <a:cs typeface="华文新魏"/>
              </a:rPr>
              <a:t>分</a:t>
            </a:r>
            <a:r>
              <a:rPr sz="2200" spc="-5" dirty="0">
                <a:latin typeface="华文新魏"/>
                <a:cs typeface="华文新魏"/>
              </a:rPr>
              <a:t>4/</a:t>
            </a:r>
            <a:r>
              <a:rPr sz="2200" spc="5" dirty="0">
                <a:latin typeface="华文新魏"/>
                <a:cs typeface="华文新魏"/>
              </a:rPr>
              <a:t>5</a:t>
            </a:r>
            <a:r>
              <a:rPr sz="2200" spc="-5" dirty="0">
                <a:latin typeface="华文新魏"/>
                <a:cs typeface="华文新魏"/>
              </a:rPr>
              <a:t>CP</a:t>
            </a:r>
            <a:r>
              <a:rPr sz="2200" dirty="0">
                <a:latin typeface="华文新魏"/>
                <a:cs typeface="华文新魏"/>
              </a:rPr>
              <a:t>U</a:t>
            </a:r>
            <a:r>
              <a:rPr sz="2200" spc="-5" dirty="0">
                <a:latin typeface="华文新魏"/>
                <a:cs typeface="华文新魏"/>
              </a:rPr>
              <a:t>时间， 给第二个应用程序分1/5的时间，则处理</a:t>
            </a:r>
            <a:r>
              <a:rPr sz="2200" spc="5" dirty="0">
                <a:latin typeface="华文新魏"/>
                <a:cs typeface="华文新魏"/>
              </a:rPr>
              <a:t>器</a:t>
            </a:r>
            <a:r>
              <a:rPr sz="2200" spc="-5" dirty="0">
                <a:latin typeface="华文新魏"/>
                <a:cs typeface="华文新魏"/>
              </a:rPr>
              <a:t>时间</a:t>
            </a:r>
            <a:r>
              <a:rPr sz="2200" spc="5" dirty="0">
                <a:latin typeface="华文新魏"/>
                <a:cs typeface="华文新魏"/>
              </a:rPr>
              <a:t>浪</a:t>
            </a:r>
            <a:r>
              <a:rPr sz="2200" spc="-5" dirty="0">
                <a:latin typeface="华文新魏"/>
                <a:cs typeface="华文新魏"/>
              </a:rPr>
              <a:t>费可</a:t>
            </a:r>
            <a:r>
              <a:rPr sz="2200" spc="5" dirty="0">
                <a:latin typeface="华文新魏"/>
                <a:cs typeface="华文新魏"/>
              </a:rPr>
              <a:t>降</a:t>
            </a:r>
            <a:r>
              <a:rPr sz="2200" spc="-25" dirty="0">
                <a:latin typeface="华文新魏"/>
                <a:cs typeface="华文新魏"/>
              </a:rPr>
              <a:t>到</a:t>
            </a:r>
            <a:r>
              <a:rPr sz="2200" dirty="0">
                <a:latin typeface="华文新魏"/>
                <a:cs typeface="华文新魏"/>
              </a:rPr>
              <a:t>15%</a:t>
            </a:r>
            <a:r>
              <a:rPr sz="2200" spc="-5" dirty="0">
                <a:latin typeface="华文新魏"/>
                <a:cs typeface="华文新魏"/>
              </a:rPr>
              <a:t>。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1402" y="1669237"/>
            <a:ext cx="15614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latin typeface="华文新魏"/>
                <a:cs typeface="华文新魏"/>
              </a:rPr>
              <a:t>统一划分</a:t>
            </a:r>
            <a:endParaRPr sz="22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29665" algn="l"/>
              </a:tabLst>
            </a:pPr>
            <a:r>
              <a:rPr sz="2200" spc="-5" dirty="0">
                <a:latin typeface="华文新魏"/>
                <a:cs typeface="华文新魏"/>
              </a:rPr>
              <a:t>组</a:t>
            </a:r>
            <a:r>
              <a:rPr sz="2200" spc="-5" dirty="0">
                <a:latin typeface="Times New Roman"/>
                <a:cs typeface="Times New Roman"/>
              </a:rPr>
              <a:t>1	</a:t>
            </a:r>
            <a:r>
              <a:rPr sz="2200" spc="-5" dirty="0">
                <a:latin typeface="华文新魏"/>
                <a:cs typeface="华文新魏"/>
              </a:rPr>
              <a:t>组</a:t>
            </a:r>
            <a:r>
              <a:rPr sz="2200" spc="-5" dirty="0"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40101" y="2925317"/>
            <a:ext cx="814069" cy="431800"/>
          </a:xfrm>
          <a:custGeom>
            <a:avLst/>
            <a:gdLst/>
            <a:ahLst/>
            <a:cxnLst/>
            <a:rect l="l" t="t" r="r" b="b"/>
            <a:pathLst>
              <a:path w="814069" h="431800">
                <a:moveTo>
                  <a:pt x="0" y="431291"/>
                </a:moveTo>
                <a:lnTo>
                  <a:pt x="813815" y="431291"/>
                </a:lnTo>
                <a:lnTo>
                  <a:pt x="813815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91539" y="2365248"/>
          <a:ext cx="2570480" cy="215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2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4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200" spc="-5" dirty="0">
                          <a:latin typeface="华文新魏"/>
                          <a:cs typeface="华文新魏"/>
                        </a:rPr>
                        <a:t>空闲</a:t>
                      </a:r>
                      <a:endParaRPr sz="2200">
                        <a:latin typeface="华文新魏"/>
                        <a:cs typeface="华文新魏"/>
                      </a:endParaRPr>
                    </a:p>
                  </a:txBody>
                  <a:tcPr marL="0" marR="0" marT="520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200" spc="-10" dirty="0">
                          <a:latin typeface="华文新魏"/>
                          <a:cs typeface="华文新魏"/>
                        </a:rPr>
                        <a:t>空闲</a:t>
                      </a:r>
                      <a:endParaRPr sz="2200">
                        <a:latin typeface="华文新魏"/>
                        <a:cs typeface="华文新魏"/>
                      </a:endParaRPr>
                    </a:p>
                  </a:txBody>
                  <a:tcPr marL="0" marR="0" marT="527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200" spc="-10" dirty="0">
                          <a:latin typeface="华文新魏"/>
                          <a:cs typeface="华文新魏"/>
                        </a:rPr>
                        <a:t>空闲</a:t>
                      </a:r>
                      <a:endParaRPr sz="2200">
                        <a:latin typeface="华文新魏"/>
                        <a:cs typeface="华文新魏"/>
                      </a:endParaRPr>
                    </a:p>
                  </a:txBody>
                  <a:tcPr marL="0" marR="0" marT="1257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24702" y="1742693"/>
            <a:ext cx="1141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华文新魏"/>
                <a:cs typeface="华文新魏"/>
              </a:rPr>
              <a:t>加权划分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96814" y="2077973"/>
            <a:ext cx="443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华文新魏"/>
                <a:cs typeface="华文新魏"/>
              </a:rPr>
              <a:t>组</a:t>
            </a:r>
            <a:r>
              <a:rPr sz="2200" spc="-5" dirty="0"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43698" y="2077973"/>
            <a:ext cx="443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华文新魏"/>
                <a:cs typeface="华文新魏"/>
              </a:rPr>
              <a:t>组</a:t>
            </a:r>
            <a:r>
              <a:rPr sz="2200" spc="-5" dirty="0"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138928" y="2365248"/>
          <a:ext cx="2782570" cy="215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5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4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2200" spc="-5" dirty="0">
                          <a:latin typeface="华文新魏"/>
                          <a:cs typeface="华文新魏"/>
                        </a:rPr>
                        <a:t>空闲</a:t>
                      </a:r>
                      <a:endParaRPr sz="2200">
                        <a:latin typeface="华文新魏"/>
                        <a:cs typeface="华文新魏"/>
                      </a:endParaRPr>
                    </a:p>
                  </a:txBody>
                  <a:tcPr marL="0" marR="0" marT="1060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2200" spc="-5" dirty="0">
                          <a:latin typeface="华文新魏"/>
                          <a:cs typeface="华文新魏"/>
                        </a:rPr>
                        <a:t>空闲</a:t>
                      </a:r>
                      <a:endParaRPr sz="2200">
                        <a:latin typeface="华文新魏"/>
                        <a:cs typeface="华文新魏"/>
                      </a:endParaRPr>
                    </a:p>
                  </a:txBody>
                  <a:tcPr marL="0" marR="0" marT="1244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200" spc="-5" dirty="0">
                          <a:latin typeface="华文新魏"/>
                          <a:cs typeface="华文新魏"/>
                        </a:rPr>
                        <a:t>空闲</a:t>
                      </a:r>
                      <a:endParaRPr sz="2200">
                        <a:latin typeface="华文新魏"/>
                        <a:cs typeface="华文新魏"/>
                      </a:endParaRPr>
                    </a:p>
                  </a:txBody>
                  <a:tcPr marL="0" marR="0" marT="546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175105" y="4487672"/>
            <a:ext cx="1863725" cy="711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95"/>
              </a:spcBef>
              <a:tabLst>
                <a:tab pos="1164590" algn="l"/>
              </a:tabLst>
            </a:pPr>
            <a:r>
              <a:rPr sz="2200" spc="-5" dirty="0">
                <a:latin typeface="Times New Roman"/>
                <a:cs typeface="Times New Roman"/>
              </a:rPr>
              <a:t>1/2	1/2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5" dirty="0">
                <a:latin typeface="华文新魏"/>
                <a:cs typeface="华文新魏"/>
              </a:rPr>
              <a:t>浪费时间</a:t>
            </a:r>
            <a:r>
              <a:rPr sz="2200" spc="-5" dirty="0">
                <a:latin typeface="Times New Roman"/>
                <a:cs typeface="Times New Roman"/>
              </a:rPr>
              <a:t>37.5%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1190" y="4487672"/>
            <a:ext cx="1906905" cy="711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1524000" algn="l"/>
              </a:tabLst>
            </a:pPr>
            <a:r>
              <a:rPr sz="2200" spc="-5" dirty="0">
                <a:latin typeface="Times New Roman"/>
                <a:cs typeface="Times New Roman"/>
              </a:rPr>
              <a:t>4/5	1/5</a:t>
            </a:r>
            <a:endParaRPr sz="2200">
              <a:latin typeface="Times New Roman"/>
              <a:cs typeface="Times New Roman"/>
            </a:endParaRPr>
          </a:p>
          <a:p>
            <a:pPr marL="36830" algn="ctr">
              <a:lnSpc>
                <a:spcPct val="100000"/>
              </a:lnSpc>
              <a:spcBef>
                <a:spcPts val="125"/>
              </a:spcBef>
            </a:pPr>
            <a:r>
              <a:rPr sz="2200" spc="-5" dirty="0">
                <a:latin typeface="华文新魏"/>
                <a:cs typeface="华文新魏"/>
              </a:rPr>
              <a:t>浪费时间</a:t>
            </a:r>
            <a:r>
              <a:rPr sz="2200" dirty="0">
                <a:latin typeface="Times New Roman"/>
                <a:cs typeface="Times New Roman"/>
              </a:rPr>
              <a:t>15%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6617" y="474979"/>
            <a:ext cx="5062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3</a:t>
            </a:r>
            <a:r>
              <a:rPr spc="-10" dirty="0"/>
              <a:t>)</a:t>
            </a:r>
            <a:r>
              <a:rPr spc="-5" dirty="0"/>
              <a:t>处理器专派调度算法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065" y="2358644"/>
            <a:ext cx="8058150" cy="2660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620" indent="-342900" algn="just">
              <a:lnSpc>
                <a:spcPct val="100000"/>
              </a:lnSpc>
              <a:spcBef>
                <a:spcPts val="100"/>
              </a:spcBef>
              <a:buFont typeface=""/>
              <a:buChar char="•"/>
              <a:tabLst>
                <a:tab pos="355600" algn="l"/>
              </a:tabLst>
            </a:pP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基本思想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：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给同属一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个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进程的一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组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线</a:t>
            </a:r>
            <a:r>
              <a:rPr sz="2400" spc="65" dirty="0">
                <a:solidFill>
                  <a:srgbClr val="073D86"/>
                </a:solidFill>
                <a:latin typeface="华文新魏"/>
                <a:cs typeface="华文新魏"/>
              </a:rPr>
              <a:t>程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同时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分派到一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组 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处理机上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运</a:t>
            </a:r>
            <a:r>
              <a:rPr sz="2400" spc="35" dirty="0">
                <a:solidFill>
                  <a:srgbClr val="073D86"/>
                </a:solidFill>
                <a:latin typeface="华文新魏"/>
                <a:cs typeface="华文新魏"/>
              </a:rPr>
              <a:t>行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每个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线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程获得一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个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处理</a:t>
            </a:r>
            <a:r>
              <a:rPr sz="2400" spc="45" dirty="0">
                <a:solidFill>
                  <a:srgbClr val="073D86"/>
                </a:solidFill>
                <a:latin typeface="华文新魏"/>
                <a:cs typeface="华文新魏"/>
              </a:rPr>
              <a:t>机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，且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它专用于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处 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理这个线</a:t>
            </a:r>
            <a:r>
              <a:rPr sz="2400" spc="10" dirty="0">
                <a:solidFill>
                  <a:srgbClr val="073D86"/>
                </a:solidFill>
                <a:latin typeface="华文新魏"/>
                <a:cs typeface="华文新魏"/>
              </a:rPr>
              <a:t>程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，直到进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程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运行结</a:t>
            </a:r>
            <a:r>
              <a:rPr sz="2400" spc="45" dirty="0">
                <a:solidFill>
                  <a:srgbClr val="073D86"/>
                </a:solidFill>
                <a:latin typeface="华文新魏"/>
                <a:cs typeface="华文新魏"/>
              </a:rPr>
              <a:t>束</a:t>
            </a:r>
            <a:r>
              <a:rPr sz="2400" spc="1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这是</a:t>
            </a:r>
            <a:r>
              <a:rPr sz="2400" spc="20" dirty="0">
                <a:solidFill>
                  <a:srgbClr val="FF3300"/>
                </a:solidFill>
                <a:latin typeface="华文新魏"/>
                <a:cs typeface="华文新魏"/>
              </a:rPr>
              <a:t>群</a:t>
            </a:r>
            <a:r>
              <a:rPr sz="2400" spc="5" dirty="0">
                <a:solidFill>
                  <a:srgbClr val="FF3300"/>
                </a:solidFill>
                <a:latin typeface="华文新魏"/>
                <a:cs typeface="华文新魏"/>
              </a:rPr>
              <a:t>调度</a:t>
            </a:r>
            <a:r>
              <a:rPr sz="2400" spc="20" dirty="0">
                <a:solidFill>
                  <a:srgbClr val="FF3300"/>
                </a:solidFill>
                <a:latin typeface="华文新魏"/>
                <a:cs typeface="华文新魏"/>
              </a:rPr>
              <a:t>的一种极</a:t>
            </a:r>
            <a:r>
              <a:rPr sz="2400" dirty="0">
                <a:solidFill>
                  <a:srgbClr val="FF3300"/>
                </a:solidFill>
                <a:latin typeface="华文新魏"/>
                <a:cs typeface="华文新魏"/>
              </a:rPr>
              <a:t>端 形式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75"/>
              </a:spcBef>
              <a:buFont typeface=""/>
              <a:buChar char="•"/>
              <a:tabLst>
                <a:tab pos="355600" algn="l"/>
              </a:tabLst>
            </a:pP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采用这一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算</a:t>
            </a:r>
            <a:r>
              <a:rPr sz="2400" spc="35" dirty="0">
                <a:solidFill>
                  <a:srgbClr val="073D86"/>
                </a:solidFill>
                <a:latin typeface="华文新魏"/>
                <a:cs typeface="华文新魏"/>
              </a:rPr>
              <a:t>法</a:t>
            </a:r>
            <a:r>
              <a:rPr sz="2400" spc="25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处理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将不适用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多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道程序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设</a:t>
            </a:r>
            <a:r>
              <a:rPr sz="2400" spc="40" dirty="0">
                <a:solidFill>
                  <a:srgbClr val="073D86"/>
                </a:solidFill>
                <a:latin typeface="华文新魏"/>
                <a:cs typeface="华文新魏"/>
              </a:rPr>
              <a:t>计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，即该应用 的一个线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程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阻塞</a:t>
            </a:r>
            <a:r>
              <a:rPr sz="2400" spc="45" dirty="0">
                <a:solidFill>
                  <a:srgbClr val="073D86"/>
                </a:solidFill>
                <a:latin typeface="华文新魏"/>
                <a:cs typeface="华文新魏"/>
              </a:rPr>
              <a:t>后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线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程对应的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处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理器不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会被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调度给其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他 线程，而处于空闲状态。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8039" y="584453"/>
            <a:ext cx="45135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4)</a:t>
            </a:r>
            <a:r>
              <a:rPr sz="4400" dirty="0"/>
              <a:t>动态调度算</a:t>
            </a:r>
            <a:r>
              <a:rPr sz="4400" spc="5" dirty="0"/>
              <a:t>法</a:t>
            </a:r>
            <a:r>
              <a:rPr sz="4400" dirty="0"/>
              <a:t>(1)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217" y="2431542"/>
            <a:ext cx="8051165" cy="18910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基本思想：由操作系统和应用进程共同完成调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度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操作系统负责在应用进程之间划分处理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  <a:p>
            <a:pPr marL="355600" marR="5080" indent="-342900" algn="just">
              <a:lnSpc>
                <a:spcPts val="2590"/>
              </a:lnSpc>
              <a:spcBef>
                <a:spcPts val="615"/>
              </a:spcBef>
              <a:buFont typeface=""/>
              <a:buChar char="•"/>
              <a:tabLst>
                <a:tab pos="355600" algn="l"/>
              </a:tabLst>
            </a:pP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应用进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程在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分配给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它的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处理器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上执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行可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运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行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线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程的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子</a:t>
            </a:r>
            <a:r>
              <a:rPr sz="2400" spc="95" dirty="0">
                <a:solidFill>
                  <a:srgbClr val="073D86"/>
                </a:solidFill>
                <a:latin typeface="华文新魏"/>
                <a:cs typeface="华文新魏"/>
              </a:rPr>
              <a:t>集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，  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哪一些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线程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应该执</a:t>
            </a:r>
            <a:r>
              <a:rPr sz="2400" spc="30" dirty="0">
                <a:solidFill>
                  <a:srgbClr val="073D86"/>
                </a:solidFill>
                <a:latin typeface="华文新魏"/>
                <a:cs typeface="华文新魏"/>
              </a:rPr>
              <a:t>行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哪一些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线程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应该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挂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起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完</a:t>
            </a:r>
            <a:r>
              <a:rPr sz="2400" spc="20" dirty="0">
                <a:solidFill>
                  <a:srgbClr val="073D86"/>
                </a:solidFill>
                <a:latin typeface="华文新魏"/>
                <a:cs typeface="华文新魏"/>
              </a:rPr>
              <a:t>全是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应</a:t>
            </a:r>
            <a:r>
              <a:rPr sz="2400" spc="30" dirty="0">
                <a:solidFill>
                  <a:srgbClr val="073D86"/>
                </a:solidFill>
                <a:latin typeface="华文新魏"/>
                <a:cs typeface="华文新魏"/>
              </a:rPr>
              <a:t>用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进 程自己的事。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8695944" cy="4736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7232" y="4203191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5"/>
                </a:lnTo>
                <a:lnTo>
                  <a:pt x="2624963" y="42417"/>
                </a:lnTo>
                <a:lnTo>
                  <a:pt x="2369946" y="91566"/>
                </a:lnTo>
                <a:lnTo>
                  <a:pt x="2102103" y="149605"/>
                </a:lnTo>
                <a:lnTo>
                  <a:pt x="1821561" y="216661"/>
                </a:lnTo>
                <a:lnTo>
                  <a:pt x="1564386" y="281431"/>
                </a:lnTo>
                <a:lnTo>
                  <a:pt x="841756" y="444499"/>
                </a:lnTo>
                <a:lnTo>
                  <a:pt x="620648" y="489203"/>
                </a:lnTo>
                <a:lnTo>
                  <a:pt x="199770" y="567308"/>
                </a:lnTo>
                <a:lnTo>
                  <a:pt x="0" y="600836"/>
                </a:lnTo>
                <a:lnTo>
                  <a:pt x="269875" y="638809"/>
                </a:lnTo>
                <a:lnTo>
                  <a:pt x="397509" y="654430"/>
                </a:lnTo>
                <a:lnTo>
                  <a:pt x="644016" y="681227"/>
                </a:lnTo>
                <a:lnTo>
                  <a:pt x="873633" y="699134"/>
                </a:lnTo>
                <a:lnTo>
                  <a:pt x="984122" y="705865"/>
                </a:lnTo>
                <a:lnTo>
                  <a:pt x="1092453" y="710310"/>
                </a:lnTo>
                <a:lnTo>
                  <a:pt x="1296542" y="714755"/>
                </a:lnTo>
                <a:lnTo>
                  <a:pt x="1394333" y="714755"/>
                </a:lnTo>
                <a:lnTo>
                  <a:pt x="1583436" y="710310"/>
                </a:lnTo>
                <a:lnTo>
                  <a:pt x="1672716" y="705865"/>
                </a:lnTo>
                <a:lnTo>
                  <a:pt x="1842769" y="692403"/>
                </a:lnTo>
                <a:lnTo>
                  <a:pt x="1925700" y="683513"/>
                </a:lnTo>
                <a:lnTo>
                  <a:pt x="2082926" y="661161"/>
                </a:lnTo>
                <a:lnTo>
                  <a:pt x="2231770" y="634364"/>
                </a:lnTo>
                <a:lnTo>
                  <a:pt x="2372106" y="603122"/>
                </a:lnTo>
                <a:lnTo>
                  <a:pt x="2505964" y="567308"/>
                </a:lnTo>
                <a:lnTo>
                  <a:pt x="2633471" y="527176"/>
                </a:lnTo>
                <a:lnTo>
                  <a:pt x="2754629" y="482472"/>
                </a:lnTo>
                <a:lnTo>
                  <a:pt x="2871596" y="435609"/>
                </a:lnTo>
                <a:lnTo>
                  <a:pt x="2875788" y="433323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755" y="4075176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4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5"/>
                </a:lnTo>
                <a:lnTo>
                  <a:pt x="1281938" y="279019"/>
                </a:lnTo>
                <a:lnTo>
                  <a:pt x="1866519" y="421894"/>
                </a:lnTo>
                <a:lnTo>
                  <a:pt x="2559558" y="575818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815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2"/>
                </a:lnTo>
                <a:lnTo>
                  <a:pt x="4857623" y="850392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6"/>
                </a:lnTo>
                <a:lnTo>
                  <a:pt x="5036185" y="727582"/>
                </a:lnTo>
                <a:lnTo>
                  <a:pt x="4468622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7"/>
                </a:lnTo>
                <a:lnTo>
                  <a:pt x="2083308" y="113792"/>
                </a:lnTo>
                <a:lnTo>
                  <a:pt x="1966468" y="96012"/>
                </a:lnTo>
                <a:lnTo>
                  <a:pt x="1628394" y="51307"/>
                </a:lnTo>
                <a:lnTo>
                  <a:pt x="1417955" y="31242"/>
                </a:lnTo>
                <a:lnTo>
                  <a:pt x="1220216" y="15621"/>
                </a:lnTo>
                <a:lnTo>
                  <a:pt x="1031113" y="4444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305" y="4088129"/>
            <a:ext cx="5468620" cy="775970"/>
          </a:xfrm>
          <a:custGeom>
            <a:avLst/>
            <a:gdLst/>
            <a:ahLst/>
            <a:cxnLst/>
            <a:rect l="l" t="t" r="r" b="b"/>
            <a:pathLst>
              <a:path w="5468620" h="775970">
                <a:moveTo>
                  <a:pt x="0" y="78232"/>
                </a:moveTo>
                <a:lnTo>
                  <a:pt x="19176" y="73787"/>
                </a:lnTo>
                <a:lnTo>
                  <a:pt x="76581" y="62611"/>
                </a:lnTo>
                <a:lnTo>
                  <a:pt x="174370" y="46990"/>
                </a:lnTo>
                <a:lnTo>
                  <a:pt x="238125" y="37973"/>
                </a:lnTo>
                <a:lnTo>
                  <a:pt x="312546" y="29083"/>
                </a:lnTo>
                <a:lnTo>
                  <a:pt x="395477" y="22352"/>
                </a:lnTo>
                <a:lnTo>
                  <a:pt x="491108" y="15621"/>
                </a:lnTo>
                <a:lnTo>
                  <a:pt x="595248" y="8890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704"/>
                </a:lnTo>
                <a:lnTo>
                  <a:pt x="2041017" y="64770"/>
                </a:lnTo>
                <a:lnTo>
                  <a:pt x="2259965" y="89408"/>
                </a:lnTo>
                <a:lnTo>
                  <a:pt x="2489581" y="118491"/>
                </a:lnTo>
                <a:lnTo>
                  <a:pt x="2731897" y="154305"/>
                </a:lnTo>
                <a:lnTo>
                  <a:pt x="2984881" y="194437"/>
                </a:lnTo>
                <a:lnTo>
                  <a:pt x="3250692" y="241427"/>
                </a:lnTo>
                <a:lnTo>
                  <a:pt x="3529203" y="297307"/>
                </a:lnTo>
                <a:lnTo>
                  <a:pt x="3820414" y="357632"/>
                </a:lnTo>
                <a:lnTo>
                  <a:pt x="4124452" y="424688"/>
                </a:lnTo>
                <a:lnTo>
                  <a:pt x="4441190" y="500761"/>
                </a:lnTo>
                <a:lnTo>
                  <a:pt x="4770755" y="583438"/>
                </a:lnTo>
                <a:lnTo>
                  <a:pt x="5113020" y="675132"/>
                </a:lnTo>
                <a:lnTo>
                  <a:pt x="5468112" y="775716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0605" y="4074414"/>
            <a:ext cx="3307079" cy="652780"/>
          </a:xfrm>
          <a:custGeom>
            <a:avLst/>
            <a:gdLst/>
            <a:ahLst/>
            <a:cxnLst/>
            <a:rect l="l" t="t" r="r" b="b"/>
            <a:pathLst>
              <a:path w="3307079" h="652779">
                <a:moveTo>
                  <a:pt x="0" y="652272"/>
                </a:moveTo>
                <a:lnTo>
                  <a:pt x="95631" y="625475"/>
                </a:lnTo>
                <a:lnTo>
                  <a:pt x="357124" y="556260"/>
                </a:lnTo>
                <a:lnTo>
                  <a:pt x="537718" y="509269"/>
                </a:lnTo>
                <a:lnTo>
                  <a:pt x="745998" y="457962"/>
                </a:lnTo>
                <a:lnTo>
                  <a:pt x="977646" y="402081"/>
                </a:lnTo>
                <a:lnTo>
                  <a:pt x="1226312" y="341756"/>
                </a:lnTo>
                <a:lnTo>
                  <a:pt x="1489837" y="283718"/>
                </a:lnTo>
                <a:lnTo>
                  <a:pt x="1759839" y="225552"/>
                </a:lnTo>
                <a:lnTo>
                  <a:pt x="2036064" y="171958"/>
                </a:lnTo>
                <a:lnTo>
                  <a:pt x="2310257" y="120650"/>
                </a:lnTo>
                <a:lnTo>
                  <a:pt x="2446274" y="98298"/>
                </a:lnTo>
                <a:lnTo>
                  <a:pt x="2578100" y="75946"/>
                </a:lnTo>
                <a:lnTo>
                  <a:pt x="2709799" y="58038"/>
                </a:lnTo>
                <a:lnTo>
                  <a:pt x="2837434" y="40259"/>
                </a:lnTo>
                <a:lnTo>
                  <a:pt x="2962783" y="26797"/>
                </a:lnTo>
                <a:lnTo>
                  <a:pt x="3081782" y="15621"/>
                </a:lnTo>
                <a:lnTo>
                  <a:pt x="3196590" y="6731"/>
                </a:lnTo>
                <a:lnTo>
                  <a:pt x="3307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836" y="4059935"/>
            <a:ext cx="8723630" cy="1327785"/>
          </a:xfrm>
          <a:custGeom>
            <a:avLst/>
            <a:gdLst/>
            <a:ahLst/>
            <a:cxnLst/>
            <a:rect l="l" t="t" r="r" b="b"/>
            <a:pathLst>
              <a:path w="8723630" h="1327785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400"/>
                </a:lnTo>
                <a:lnTo>
                  <a:pt x="762076" y="49021"/>
                </a:lnTo>
                <a:lnTo>
                  <a:pt x="659892" y="64643"/>
                </a:lnTo>
                <a:lnTo>
                  <a:pt x="564108" y="82422"/>
                </a:lnTo>
                <a:lnTo>
                  <a:pt x="478955" y="102488"/>
                </a:lnTo>
                <a:lnTo>
                  <a:pt x="398068" y="120268"/>
                </a:lnTo>
                <a:lnTo>
                  <a:pt x="327812" y="140334"/>
                </a:lnTo>
                <a:lnTo>
                  <a:pt x="206489" y="178181"/>
                </a:lnTo>
                <a:lnTo>
                  <a:pt x="157518" y="195961"/>
                </a:lnTo>
                <a:lnTo>
                  <a:pt x="51092" y="240537"/>
                </a:lnTo>
                <a:lnTo>
                  <a:pt x="0" y="267207"/>
                </a:lnTo>
                <a:lnTo>
                  <a:pt x="0" y="1327404"/>
                </a:lnTo>
                <a:lnTo>
                  <a:pt x="8719058" y="1327404"/>
                </a:lnTo>
                <a:lnTo>
                  <a:pt x="8723376" y="1320673"/>
                </a:lnTo>
                <a:lnTo>
                  <a:pt x="8723376" y="848613"/>
                </a:lnTo>
                <a:lnTo>
                  <a:pt x="7182231" y="848613"/>
                </a:lnTo>
                <a:lnTo>
                  <a:pt x="7043801" y="846327"/>
                </a:lnTo>
                <a:lnTo>
                  <a:pt x="6899148" y="841882"/>
                </a:lnTo>
                <a:lnTo>
                  <a:pt x="6750050" y="835151"/>
                </a:lnTo>
                <a:lnTo>
                  <a:pt x="6594729" y="824102"/>
                </a:lnTo>
                <a:lnTo>
                  <a:pt x="6260465" y="790701"/>
                </a:lnTo>
                <a:lnTo>
                  <a:pt x="5900674" y="743838"/>
                </a:lnTo>
                <a:lnTo>
                  <a:pt x="5709158" y="714882"/>
                </a:lnTo>
                <a:lnTo>
                  <a:pt x="5509006" y="681482"/>
                </a:lnTo>
                <a:lnTo>
                  <a:pt x="5302631" y="643636"/>
                </a:lnTo>
                <a:lnTo>
                  <a:pt x="4861941" y="556768"/>
                </a:lnTo>
                <a:lnTo>
                  <a:pt x="4387215" y="452119"/>
                </a:lnTo>
                <a:lnTo>
                  <a:pt x="4136009" y="394207"/>
                </a:lnTo>
                <a:lnTo>
                  <a:pt x="3614547" y="267207"/>
                </a:lnTo>
                <a:lnTo>
                  <a:pt x="3122803" y="164845"/>
                </a:lnTo>
                <a:lnTo>
                  <a:pt x="2892933" y="124713"/>
                </a:lnTo>
                <a:lnTo>
                  <a:pt x="2673604" y="91312"/>
                </a:lnTo>
                <a:lnTo>
                  <a:pt x="2462911" y="62356"/>
                </a:lnTo>
                <a:lnTo>
                  <a:pt x="2262759" y="40131"/>
                </a:lnTo>
                <a:lnTo>
                  <a:pt x="2073402" y="22225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27785">
                <a:moveTo>
                  <a:pt x="8723376" y="567944"/>
                </a:moveTo>
                <a:lnTo>
                  <a:pt x="8638286" y="603631"/>
                </a:lnTo>
                <a:lnTo>
                  <a:pt x="8557387" y="634745"/>
                </a:lnTo>
                <a:lnTo>
                  <a:pt x="8472170" y="663701"/>
                </a:lnTo>
                <a:lnTo>
                  <a:pt x="8295513" y="717169"/>
                </a:lnTo>
                <a:lnTo>
                  <a:pt x="8201787" y="741680"/>
                </a:lnTo>
                <a:lnTo>
                  <a:pt x="8106029" y="761745"/>
                </a:lnTo>
                <a:lnTo>
                  <a:pt x="8005953" y="781684"/>
                </a:lnTo>
                <a:lnTo>
                  <a:pt x="7901686" y="799591"/>
                </a:lnTo>
                <a:lnTo>
                  <a:pt x="7680325" y="826262"/>
                </a:lnTo>
                <a:lnTo>
                  <a:pt x="7441946" y="844041"/>
                </a:lnTo>
                <a:lnTo>
                  <a:pt x="7314184" y="848613"/>
                </a:lnTo>
                <a:lnTo>
                  <a:pt x="8723376" y="848613"/>
                </a:lnTo>
                <a:lnTo>
                  <a:pt x="8723376" y="567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63344" y="2067814"/>
            <a:ext cx="54406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13.1</a:t>
            </a:r>
            <a:r>
              <a:rPr sz="5400" spc="-100" dirty="0"/>
              <a:t> </a:t>
            </a:r>
            <a:r>
              <a:rPr sz="5400" dirty="0"/>
              <a:t>并行处理简介</a:t>
            </a:r>
            <a:endParaRPr sz="5400"/>
          </a:p>
        </p:txBody>
      </p:sp>
      <p:sp>
        <p:nvSpPr>
          <p:cNvPr id="9" name="object 9"/>
          <p:cNvSpPr txBox="1"/>
          <p:nvPr/>
        </p:nvSpPr>
        <p:spPr>
          <a:xfrm>
            <a:off x="4512436" y="6353752"/>
            <a:ext cx="1212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4065" y="2504694"/>
            <a:ext cx="8195945" cy="3095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6540" marR="5080" indent="-256540" algn="just">
              <a:lnSpc>
                <a:spcPct val="99600"/>
              </a:lnSpc>
              <a:spcBef>
                <a:spcPts val="110"/>
              </a:spcBef>
              <a:buFont typeface="Times New Roman"/>
              <a:buChar char="•"/>
              <a:tabLst>
                <a:tab pos="25654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如果有空闲处理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，满足要求。否则，对新到达进程，从当 </a:t>
            </a:r>
            <a:r>
              <a:rPr sz="2400" spc="65" dirty="0">
                <a:solidFill>
                  <a:srgbClr val="073D86"/>
                </a:solidFill>
                <a:latin typeface="华文新魏"/>
                <a:cs typeface="华文新魏"/>
              </a:rPr>
              <a:t>前分配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了</a:t>
            </a:r>
            <a:r>
              <a:rPr sz="2400" spc="65" dirty="0">
                <a:solidFill>
                  <a:srgbClr val="073D86"/>
                </a:solidFill>
                <a:latin typeface="华文新魏"/>
                <a:cs typeface="华文新魏"/>
              </a:rPr>
              <a:t>一个以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上</a:t>
            </a:r>
            <a:r>
              <a:rPr sz="2400" spc="65" dirty="0">
                <a:solidFill>
                  <a:srgbClr val="073D86"/>
                </a:solidFill>
                <a:latin typeface="华文新魏"/>
                <a:cs typeface="华文新魏"/>
              </a:rPr>
              <a:t>处理器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400" spc="65" dirty="0">
                <a:solidFill>
                  <a:srgbClr val="073D86"/>
                </a:solidFill>
                <a:latin typeface="华文新魏"/>
                <a:cs typeface="华文新魏"/>
              </a:rPr>
              <a:t>进程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中收</a:t>
            </a:r>
            <a:r>
              <a:rPr sz="2400" spc="65" dirty="0">
                <a:solidFill>
                  <a:srgbClr val="073D86"/>
                </a:solidFill>
                <a:latin typeface="华文新魏"/>
                <a:cs typeface="华文新魏"/>
              </a:rPr>
              <a:t>回一</a:t>
            </a:r>
            <a:r>
              <a:rPr sz="2400" spc="110" dirty="0">
                <a:solidFill>
                  <a:srgbClr val="073D86"/>
                </a:solidFill>
                <a:latin typeface="华文新魏"/>
                <a:cs typeface="华文新魏"/>
              </a:rPr>
              <a:t>个</a:t>
            </a:r>
            <a:r>
              <a:rPr sz="2400" spc="6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400" spc="65" dirty="0">
                <a:solidFill>
                  <a:srgbClr val="073D86"/>
                </a:solidFill>
                <a:latin typeface="华文新魏"/>
                <a:cs typeface="华文新魏"/>
              </a:rPr>
              <a:t>并把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它</a:t>
            </a:r>
            <a:r>
              <a:rPr sz="2400" spc="65" dirty="0">
                <a:solidFill>
                  <a:srgbClr val="073D86"/>
                </a:solidFill>
                <a:latin typeface="华文新魏"/>
                <a:cs typeface="华文新魏"/>
              </a:rPr>
              <a:t>分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给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新到达进程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  <a:p>
            <a:pPr marL="256540" marR="5715" indent="-256540" algn="just">
              <a:lnSpc>
                <a:spcPts val="2860"/>
              </a:lnSpc>
              <a:spcBef>
                <a:spcPts val="715"/>
              </a:spcBef>
              <a:buFont typeface="Times New Roman"/>
              <a:buChar char="•"/>
              <a:tabLst>
                <a:tab pos="25654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如果要求不能被满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足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，则保留申请直到出现可用处理器或要 求取消。</a:t>
            </a:r>
            <a:endParaRPr sz="2400">
              <a:latin typeface="华文新魏"/>
              <a:cs typeface="华文新魏"/>
            </a:endParaRPr>
          </a:p>
          <a:p>
            <a:pPr marL="256540" marR="5080" indent="-256540" algn="just">
              <a:lnSpc>
                <a:spcPct val="99600"/>
              </a:lnSpc>
              <a:spcBef>
                <a:spcPts val="515"/>
              </a:spcBef>
              <a:buFont typeface="Times New Roman"/>
              <a:buChar char="•"/>
              <a:tabLst>
                <a:tab pos="25654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释放了一个或多个处理器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后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，扫描申请处理器的进程队</a:t>
            </a:r>
            <a:r>
              <a:rPr sz="2400" spc="-25" dirty="0">
                <a:solidFill>
                  <a:srgbClr val="073D86"/>
                </a:solidFill>
                <a:latin typeface="华文新魏"/>
                <a:cs typeface="华文新魏"/>
              </a:rPr>
              <a:t>列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， 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按照</a:t>
            </a:r>
            <a:r>
              <a:rPr sz="2400" spc="10" dirty="0">
                <a:solidFill>
                  <a:srgbClr val="073D86"/>
                </a:solidFill>
                <a:latin typeface="华文新魏"/>
                <a:cs typeface="华文新魏"/>
              </a:rPr>
              <a:t>FCFS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原则把</a:t>
            </a:r>
            <a:r>
              <a:rPr sz="2400" spc="40" dirty="0">
                <a:solidFill>
                  <a:srgbClr val="073D86"/>
                </a:solidFill>
                <a:latin typeface="华文新魏"/>
                <a:cs typeface="华文新魏"/>
              </a:rPr>
              <a:t>处理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器逐一</a:t>
            </a:r>
            <a:r>
              <a:rPr sz="2400" spc="40" dirty="0">
                <a:solidFill>
                  <a:srgbClr val="073D86"/>
                </a:solidFill>
                <a:latin typeface="华文新魏"/>
                <a:cs typeface="华文新魏"/>
              </a:rPr>
              <a:t>分配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给每个</a:t>
            </a:r>
            <a:r>
              <a:rPr sz="2400" spc="40" dirty="0">
                <a:solidFill>
                  <a:srgbClr val="073D86"/>
                </a:solidFill>
                <a:latin typeface="华文新魏"/>
                <a:cs typeface="华文新魏"/>
              </a:rPr>
              <a:t>申请</a:t>
            </a:r>
            <a:r>
              <a:rPr sz="2400" spc="55" dirty="0">
                <a:solidFill>
                  <a:srgbClr val="073D86"/>
                </a:solidFill>
                <a:latin typeface="华文新魏"/>
                <a:cs typeface="华文新魏"/>
              </a:rPr>
              <a:t>进程直</a:t>
            </a:r>
            <a:r>
              <a:rPr sz="2400" spc="40" dirty="0">
                <a:solidFill>
                  <a:srgbClr val="073D86"/>
                </a:solidFill>
                <a:latin typeface="华文新魏"/>
                <a:cs typeface="华文新魏"/>
              </a:rPr>
              <a:t>到没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有 可用处理器。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38020" y="585927"/>
            <a:ext cx="476440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1685" algn="l"/>
              </a:tabLst>
            </a:pPr>
            <a:r>
              <a:rPr sz="4300" spc="-5" dirty="0"/>
              <a:t>4)	</a:t>
            </a:r>
            <a:r>
              <a:rPr sz="4300" spc="-10" dirty="0"/>
              <a:t>动态调度算</a:t>
            </a:r>
            <a:r>
              <a:rPr sz="4300" spc="-5" dirty="0"/>
              <a:t>法(2)</a:t>
            </a:r>
            <a:endParaRPr sz="4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5063" y="395427"/>
            <a:ext cx="54844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/>
              <a:t>多处理器调度算法举例</a:t>
            </a:r>
            <a:endParaRPr sz="43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540" y="2577846"/>
            <a:ext cx="810895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73D86"/>
                </a:solidFill>
                <a:latin typeface="Times New Roman"/>
                <a:cs typeface="Times New Roman"/>
              </a:rPr>
              <a:t>Linux2.6</a:t>
            </a:r>
            <a:r>
              <a:rPr sz="2400" spc="-40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对</a:t>
            </a:r>
            <a:r>
              <a:rPr sz="2400" spc="-5" dirty="0">
                <a:solidFill>
                  <a:srgbClr val="073D86"/>
                </a:solidFill>
                <a:latin typeface="Times New Roman"/>
                <a:cs typeface="Times New Roman"/>
              </a:rPr>
              <a:t>SMP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系统的支持主要有：进程调度、同步机制、 负载平衡和</a:t>
            </a:r>
            <a:r>
              <a:rPr sz="2400" dirty="0">
                <a:solidFill>
                  <a:srgbClr val="073D86"/>
                </a:solidFill>
                <a:latin typeface="Times New Roman"/>
                <a:cs typeface="Times New Roman"/>
              </a:rPr>
              <a:t>Cache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一致性等方面，很大程度上解决了资源利用 不充分、调度时间太长、加</a:t>
            </a:r>
            <a:r>
              <a:rPr sz="2400" spc="5" dirty="0">
                <a:solidFill>
                  <a:srgbClr val="073D86"/>
                </a:solidFill>
                <a:latin typeface="Times New Roman"/>
                <a:cs typeface="Times New Roman"/>
              </a:rPr>
              <a:t>/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解内核锁开销过多等问题。</a:t>
            </a:r>
            <a:endParaRPr sz="24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73D86"/>
                </a:solidFill>
                <a:latin typeface="Times New Roman"/>
                <a:cs typeface="Times New Roman"/>
              </a:rPr>
              <a:t>Linux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多处理器调度支持设施。</a:t>
            </a:r>
            <a:endParaRPr sz="2400">
              <a:latin typeface="华文新魏"/>
              <a:cs typeface="华文新魏"/>
            </a:endParaRPr>
          </a:p>
          <a:p>
            <a:pPr marL="826769" indent="-356870">
              <a:lnSpc>
                <a:spcPct val="100000"/>
              </a:lnSpc>
              <a:buSzPct val="95833"/>
              <a:buFont typeface="Times New Roman"/>
              <a:buAutoNum type="arabicParenBoth"/>
              <a:tabLst>
                <a:tab pos="827405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每个</a:t>
            </a:r>
            <a:r>
              <a:rPr sz="2400" spc="-10" dirty="0">
                <a:solidFill>
                  <a:srgbClr val="073D86"/>
                </a:solidFill>
                <a:latin typeface="Times New Roman"/>
                <a:cs typeface="Times New Roman"/>
              </a:rPr>
              <a:t>CPU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维护一个运行队列，每个运行队列有一个自</a:t>
            </a:r>
            <a:endParaRPr sz="2400">
              <a:latin typeface="华文新魏"/>
              <a:cs typeface="华文新魏"/>
            </a:endParaRPr>
          </a:p>
          <a:p>
            <a:pPr marL="756285">
              <a:lnSpc>
                <a:spcPct val="100000"/>
              </a:lnSpc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旋锁。</a:t>
            </a:r>
            <a:endParaRPr sz="2400">
              <a:latin typeface="华文新魏"/>
              <a:cs typeface="华文新魏"/>
            </a:endParaRPr>
          </a:p>
          <a:p>
            <a:pPr marL="826769" indent="-356870">
              <a:lnSpc>
                <a:spcPct val="100000"/>
              </a:lnSpc>
              <a:buSzPct val="95833"/>
              <a:buFont typeface="Times New Roman"/>
              <a:buAutoNum type="arabicParenBoth" startAt="2"/>
              <a:tabLst>
                <a:tab pos="827405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可程可运行处理器掩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码</a:t>
            </a:r>
            <a:r>
              <a:rPr sz="2400" dirty="0">
                <a:solidFill>
                  <a:srgbClr val="073D86"/>
                </a:solidFill>
                <a:latin typeface="Times New Roman"/>
                <a:cs typeface="Times New Roman"/>
              </a:rPr>
              <a:t>cpus_allowed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  <a:p>
            <a:pPr marL="826769" indent="-356870">
              <a:lnSpc>
                <a:spcPct val="100000"/>
              </a:lnSpc>
              <a:buSzPct val="95833"/>
              <a:buFont typeface="Times New Roman"/>
              <a:buAutoNum type="arabicParenBoth" startAt="2"/>
              <a:tabLst>
                <a:tab pos="827405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运行处理器掩码</a:t>
            </a:r>
            <a:r>
              <a:rPr sz="2400" dirty="0">
                <a:solidFill>
                  <a:srgbClr val="073D86"/>
                </a:solidFill>
                <a:latin typeface="Times New Roman"/>
                <a:cs typeface="Times New Roman"/>
              </a:rPr>
              <a:t>cpus_runnable</a:t>
            </a:r>
            <a:r>
              <a:rPr sz="2400" spc="-30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8695944" cy="4736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7232" y="4203191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5"/>
                </a:lnTo>
                <a:lnTo>
                  <a:pt x="2624963" y="42417"/>
                </a:lnTo>
                <a:lnTo>
                  <a:pt x="2369946" y="91566"/>
                </a:lnTo>
                <a:lnTo>
                  <a:pt x="2102103" y="149605"/>
                </a:lnTo>
                <a:lnTo>
                  <a:pt x="1821561" y="216661"/>
                </a:lnTo>
                <a:lnTo>
                  <a:pt x="1564386" y="281431"/>
                </a:lnTo>
                <a:lnTo>
                  <a:pt x="841756" y="444499"/>
                </a:lnTo>
                <a:lnTo>
                  <a:pt x="620648" y="489203"/>
                </a:lnTo>
                <a:lnTo>
                  <a:pt x="199770" y="567308"/>
                </a:lnTo>
                <a:lnTo>
                  <a:pt x="0" y="600836"/>
                </a:lnTo>
                <a:lnTo>
                  <a:pt x="269875" y="638809"/>
                </a:lnTo>
                <a:lnTo>
                  <a:pt x="397509" y="654430"/>
                </a:lnTo>
                <a:lnTo>
                  <a:pt x="644016" y="681227"/>
                </a:lnTo>
                <a:lnTo>
                  <a:pt x="873633" y="699134"/>
                </a:lnTo>
                <a:lnTo>
                  <a:pt x="984122" y="705865"/>
                </a:lnTo>
                <a:lnTo>
                  <a:pt x="1092453" y="710310"/>
                </a:lnTo>
                <a:lnTo>
                  <a:pt x="1296542" y="714755"/>
                </a:lnTo>
                <a:lnTo>
                  <a:pt x="1394333" y="714755"/>
                </a:lnTo>
                <a:lnTo>
                  <a:pt x="1583436" y="710310"/>
                </a:lnTo>
                <a:lnTo>
                  <a:pt x="1672716" y="705865"/>
                </a:lnTo>
                <a:lnTo>
                  <a:pt x="1842769" y="692403"/>
                </a:lnTo>
                <a:lnTo>
                  <a:pt x="1925700" y="683513"/>
                </a:lnTo>
                <a:lnTo>
                  <a:pt x="2082926" y="661161"/>
                </a:lnTo>
                <a:lnTo>
                  <a:pt x="2231770" y="634364"/>
                </a:lnTo>
                <a:lnTo>
                  <a:pt x="2372106" y="603122"/>
                </a:lnTo>
                <a:lnTo>
                  <a:pt x="2505964" y="567308"/>
                </a:lnTo>
                <a:lnTo>
                  <a:pt x="2633471" y="527176"/>
                </a:lnTo>
                <a:lnTo>
                  <a:pt x="2754629" y="482472"/>
                </a:lnTo>
                <a:lnTo>
                  <a:pt x="2871596" y="435609"/>
                </a:lnTo>
                <a:lnTo>
                  <a:pt x="2875788" y="433323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755" y="4075176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4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5"/>
                </a:lnTo>
                <a:lnTo>
                  <a:pt x="1281938" y="279019"/>
                </a:lnTo>
                <a:lnTo>
                  <a:pt x="1866519" y="421894"/>
                </a:lnTo>
                <a:lnTo>
                  <a:pt x="2559558" y="575818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815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2"/>
                </a:lnTo>
                <a:lnTo>
                  <a:pt x="4857623" y="850392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6"/>
                </a:lnTo>
                <a:lnTo>
                  <a:pt x="5036185" y="727582"/>
                </a:lnTo>
                <a:lnTo>
                  <a:pt x="4468622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7"/>
                </a:lnTo>
                <a:lnTo>
                  <a:pt x="2083308" y="113792"/>
                </a:lnTo>
                <a:lnTo>
                  <a:pt x="1966468" y="96012"/>
                </a:lnTo>
                <a:lnTo>
                  <a:pt x="1628394" y="51307"/>
                </a:lnTo>
                <a:lnTo>
                  <a:pt x="1417955" y="31242"/>
                </a:lnTo>
                <a:lnTo>
                  <a:pt x="1220216" y="15621"/>
                </a:lnTo>
                <a:lnTo>
                  <a:pt x="1031113" y="4444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305" y="4088129"/>
            <a:ext cx="5468620" cy="775970"/>
          </a:xfrm>
          <a:custGeom>
            <a:avLst/>
            <a:gdLst/>
            <a:ahLst/>
            <a:cxnLst/>
            <a:rect l="l" t="t" r="r" b="b"/>
            <a:pathLst>
              <a:path w="5468620" h="775970">
                <a:moveTo>
                  <a:pt x="0" y="78232"/>
                </a:moveTo>
                <a:lnTo>
                  <a:pt x="19176" y="73787"/>
                </a:lnTo>
                <a:lnTo>
                  <a:pt x="76581" y="62611"/>
                </a:lnTo>
                <a:lnTo>
                  <a:pt x="174370" y="46990"/>
                </a:lnTo>
                <a:lnTo>
                  <a:pt x="238125" y="37973"/>
                </a:lnTo>
                <a:lnTo>
                  <a:pt x="312546" y="29083"/>
                </a:lnTo>
                <a:lnTo>
                  <a:pt x="395477" y="22352"/>
                </a:lnTo>
                <a:lnTo>
                  <a:pt x="491108" y="15621"/>
                </a:lnTo>
                <a:lnTo>
                  <a:pt x="595248" y="8890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704"/>
                </a:lnTo>
                <a:lnTo>
                  <a:pt x="2041017" y="64770"/>
                </a:lnTo>
                <a:lnTo>
                  <a:pt x="2259965" y="89408"/>
                </a:lnTo>
                <a:lnTo>
                  <a:pt x="2489581" y="118491"/>
                </a:lnTo>
                <a:lnTo>
                  <a:pt x="2731897" y="154305"/>
                </a:lnTo>
                <a:lnTo>
                  <a:pt x="2984881" y="194437"/>
                </a:lnTo>
                <a:lnTo>
                  <a:pt x="3250692" y="241427"/>
                </a:lnTo>
                <a:lnTo>
                  <a:pt x="3529203" y="297307"/>
                </a:lnTo>
                <a:lnTo>
                  <a:pt x="3820414" y="357632"/>
                </a:lnTo>
                <a:lnTo>
                  <a:pt x="4124452" y="424688"/>
                </a:lnTo>
                <a:lnTo>
                  <a:pt x="4441190" y="500761"/>
                </a:lnTo>
                <a:lnTo>
                  <a:pt x="4770755" y="583438"/>
                </a:lnTo>
                <a:lnTo>
                  <a:pt x="5113020" y="675132"/>
                </a:lnTo>
                <a:lnTo>
                  <a:pt x="5468112" y="775716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0605" y="4074414"/>
            <a:ext cx="3307079" cy="652780"/>
          </a:xfrm>
          <a:custGeom>
            <a:avLst/>
            <a:gdLst/>
            <a:ahLst/>
            <a:cxnLst/>
            <a:rect l="l" t="t" r="r" b="b"/>
            <a:pathLst>
              <a:path w="3307079" h="652779">
                <a:moveTo>
                  <a:pt x="0" y="652272"/>
                </a:moveTo>
                <a:lnTo>
                  <a:pt x="95631" y="625475"/>
                </a:lnTo>
                <a:lnTo>
                  <a:pt x="357124" y="556260"/>
                </a:lnTo>
                <a:lnTo>
                  <a:pt x="537718" y="509269"/>
                </a:lnTo>
                <a:lnTo>
                  <a:pt x="745998" y="457962"/>
                </a:lnTo>
                <a:lnTo>
                  <a:pt x="977646" y="402081"/>
                </a:lnTo>
                <a:lnTo>
                  <a:pt x="1226312" y="341756"/>
                </a:lnTo>
                <a:lnTo>
                  <a:pt x="1489837" y="283718"/>
                </a:lnTo>
                <a:lnTo>
                  <a:pt x="1759839" y="225552"/>
                </a:lnTo>
                <a:lnTo>
                  <a:pt x="2036064" y="171958"/>
                </a:lnTo>
                <a:lnTo>
                  <a:pt x="2310257" y="120650"/>
                </a:lnTo>
                <a:lnTo>
                  <a:pt x="2446274" y="98298"/>
                </a:lnTo>
                <a:lnTo>
                  <a:pt x="2578100" y="75946"/>
                </a:lnTo>
                <a:lnTo>
                  <a:pt x="2709799" y="58038"/>
                </a:lnTo>
                <a:lnTo>
                  <a:pt x="2837434" y="40259"/>
                </a:lnTo>
                <a:lnTo>
                  <a:pt x="2962783" y="26797"/>
                </a:lnTo>
                <a:lnTo>
                  <a:pt x="3081782" y="15621"/>
                </a:lnTo>
                <a:lnTo>
                  <a:pt x="3196590" y="6731"/>
                </a:lnTo>
                <a:lnTo>
                  <a:pt x="3307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836" y="4059935"/>
            <a:ext cx="8723630" cy="1327785"/>
          </a:xfrm>
          <a:custGeom>
            <a:avLst/>
            <a:gdLst/>
            <a:ahLst/>
            <a:cxnLst/>
            <a:rect l="l" t="t" r="r" b="b"/>
            <a:pathLst>
              <a:path w="8723630" h="1327785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400"/>
                </a:lnTo>
                <a:lnTo>
                  <a:pt x="762076" y="49021"/>
                </a:lnTo>
                <a:lnTo>
                  <a:pt x="659892" y="64643"/>
                </a:lnTo>
                <a:lnTo>
                  <a:pt x="564108" y="82422"/>
                </a:lnTo>
                <a:lnTo>
                  <a:pt x="478955" y="102488"/>
                </a:lnTo>
                <a:lnTo>
                  <a:pt x="398068" y="120268"/>
                </a:lnTo>
                <a:lnTo>
                  <a:pt x="327812" y="140334"/>
                </a:lnTo>
                <a:lnTo>
                  <a:pt x="206489" y="178181"/>
                </a:lnTo>
                <a:lnTo>
                  <a:pt x="157518" y="195961"/>
                </a:lnTo>
                <a:lnTo>
                  <a:pt x="51092" y="240537"/>
                </a:lnTo>
                <a:lnTo>
                  <a:pt x="0" y="267207"/>
                </a:lnTo>
                <a:lnTo>
                  <a:pt x="0" y="1327404"/>
                </a:lnTo>
                <a:lnTo>
                  <a:pt x="8719058" y="1327404"/>
                </a:lnTo>
                <a:lnTo>
                  <a:pt x="8723376" y="1320673"/>
                </a:lnTo>
                <a:lnTo>
                  <a:pt x="8723376" y="848613"/>
                </a:lnTo>
                <a:lnTo>
                  <a:pt x="7182231" y="848613"/>
                </a:lnTo>
                <a:lnTo>
                  <a:pt x="7043801" y="846327"/>
                </a:lnTo>
                <a:lnTo>
                  <a:pt x="6899148" y="841882"/>
                </a:lnTo>
                <a:lnTo>
                  <a:pt x="6750050" y="835151"/>
                </a:lnTo>
                <a:lnTo>
                  <a:pt x="6594729" y="824102"/>
                </a:lnTo>
                <a:lnTo>
                  <a:pt x="6260465" y="790701"/>
                </a:lnTo>
                <a:lnTo>
                  <a:pt x="5900674" y="743838"/>
                </a:lnTo>
                <a:lnTo>
                  <a:pt x="5709158" y="714882"/>
                </a:lnTo>
                <a:lnTo>
                  <a:pt x="5509006" y="681482"/>
                </a:lnTo>
                <a:lnTo>
                  <a:pt x="5302631" y="643636"/>
                </a:lnTo>
                <a:lnTo>
                  <a:pt x="4861941" y="556768"/>
                </a:lnTo>
                <a:lnTo>
                  <a:pt x="4387215" y="452119"/>
                </a:lnTo>
                <a:lnTo>
                  <a:pt x="4136009" y="394207"/>
                </a:lnTo>
                <a:lnTo>
                  <a:pt x="3614547" y="267207"/>
                </a:lnTo>
                <a:lnTo>
                  <a:pt x="3122803" y="164845"/>
                </a:lnTo>
                <a:lnTo>
                  <a:pt x="2892933" y="124713"/>
                </a:lnTo>
                <a:lnTo>
                  <a:pt x="2673604" y="91312"/>
                </a:lnTo>
                <a:lnTo>
                  <a:pt x="2462911" y="62356"/>
                </a:lnTo>
                <a:lnTo>
                  <a:pt x="2262759" y="40131"/>
                </a:lnTo>
                <a:lnTo>
                  <a:pt x="2073402" y="22225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27785">
                <a:moveTo>
                  <a:pt x="8723376" y="567944"/>
                </a:moveTo>
                <a:lnTo>
                  <a:pt x="8638286" y="603631"/>
                </a:lnTo>
                <a:lnTo>
                  <a:pt x="8557387" y="634745"/>
                </a:lnTo>
                <a:lnTo>
                  <a:pt x="8472170" y="663701"/>
                </a:lnTo>
                <a:lnTo>
                  <a:pt x="8295513" y="717169"/>
                </a:lnTo>
                <a:lnTo>
                  <a:pt x="8201787" y="741680"/>
                </a:lnTo>
                <a:lnTo>
                  <a:pt x="8106029" y="761745"/>
                </a:lnTo>
                <a:lnTo>
                  <a:pt x="8005953" y="781684"/>
                </a:lnTo>
                <a:lnTo>
                  <a:pt x="7901686" y="799591"/>
                </a:lnTo>
                <a:lnTo>
                  <a:pt x="7680325" y="826262"/>
                </a:lnTo>
                <a:lnTo>
                  <a:pt x="7441946" y="844041"/>
                </a:lnTo>
                <a:lnTo>
                  <a:pt x="7314184" y="848613"/>
                </a:lnTo>
                <a:lnTo>
                  <a:pt x="8723376" y="848613"/>
                </a:lnTo>
                <a:lnTo>
                  <a:pt x="8723376" y="567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8685" y="1743532"/>
            <a:ext cx="5932170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13.4</a:t>
            </a:r>
            <a:r>
              <a:rPr sz="4400" spc="-60" dirty="0"/>
              <a:t> </a:t>
            </a:r>
            <a:r>
              <a:rPr sz="4400" dirty="0"/>
              <a:t>集群计算实</a:t>
            </a:r>
            <a:r>
              <a:rPr sz="4400" spc="5" dirty="0"/>
              <a:t>例</a:t>
            </a:r>
            <a:r>
              <a:rPr sz="4400" spc="-45" dirty="0"/>
              <a:t> </a:t>
            </a:r>
            <a:r>
              <a:rPr sz="4400" dirty="0"/>
              <a:t>(LVS)</a:t>
            </a:r>
            <a:endParaRPr sz="4400"/>
          </a:p>
          <a:p>
            <a:pPr marL="1195070">
              <a:lnSpc>
                <a:spcPct val="100000"/>
              </a:lnSpc>
              <a:spcBef>
                <a:spcPts val="5"/>
              </a:spcBef>
            </a:pPr>
            <a:r>
              <a:rPr sz="4400" spc="-5" dirty="0"/>
              <a:t>Linux</a:t>
            </a:r>
            <a:r>
              <a:rPr sz="4400" dirty="0"/>
              <a:t>集群方案</a:t>
            </a:r>
            <a:endParaRPr sz="4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7217" y="574039"/>
            <a:ext cx="49104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Linux</a:t>
            </a:r>
            <a:r>
              <a:rPr sz="4400" dirty="0"/>
              <a:t>集群方案</a:t>
            </a:r>
            <a:r>
              <a:rPr sz="4400" spc="-215" dirty="0"/>
              <a:t> </a:t>
            </a:r>
            <a:r>
              <a:rPr sz="4400" spc="-25" dirty="0">
                <a:latin typeface="Candara"/>
                <a:cs typeface="Candara"/>
              </a:rPr>
              <a:t>(LVS)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0467" y="2593999"/>
            <a:ext cx="5043170" cy="207518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7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800" spc="-5" dirty="0">
                <a:solidFill>
                  <a:srgbClr val="073D86"/>
                </a:solidFill>
                <a:latin typeface="华文新魏"/>
                <a:cs typeface="华文新魏"/>
              </a:rPr>
              <a:t>集群计算</a:t>
            </a:r>
            <a:r>
              <a:rPr sz="28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800" spc="-5" dirty="0">
                <a:solidFill>
                  <a:srgbClr val="073D86"/>
                </a:solidFill>
                <a:latin typeface="华文新魏"/>
                <a:cs typeface="华文新魏"/>
              </a:rPr>
              <a:t>(Cluster Computing)</a:t>
            </a:r>
            <a:endParaRPr sz="28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68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800" spc="-5" dirty="0">
                <a:solidFill>
                  <a:srgbClr val="073D86"/>
                </a:solidFill>
                <a:latin typeface="华文新魏"/>
                <a:cs typeface="华文新魏"/>
              </a:rPr>
              <a:t>LVS</a:t>
            </a:r>
            <a:r>
              <a:rPr sz="280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800" spc="-5" dirty="0">
                <a:solidFill>
                  <a:srgbClr val="073D86"/>
                </a:solidFill>
                <a:latin typeface="华文新魏"/>
                <a:cs typeface="华文新魏"/>
              </a:rPr>
              <a:t>(Linux</a:t>
            </a:r>
            <a:r>
              <a:rPr sz="2800" spc="-7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800" spc="-5" dirty="0">
                <a:solidFill>
                  <a:srgbClr val="073D86"/>
                </a:solidFill>
                <a:latin typeface="华文新魏"/>
                <a:cs typeface="华文新魏"/>
              </a:rPr>
              <a:t>Virtual</a:t>
            </a:r>
            <a:r>
              <a:rPr sz="2800" spc="-7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800" spc="-5" dirty="0">
                <a:solidFill>
                  <a:srgbClr val="073D86"/>
                </a:solidFill>
                <a:latin typeface="华文新魏"/>
                <a:cs typeface="华文新魏"/>
              </a:rPr>
              <a:t>Server</a:t>
            </a:r>
            <a:r>
              <a:rPr sz="2800" spc="2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800" spc="-5" dirty="0">
                <a:solidFill>
                  <a:srgbClr val="073D86"/>
                </a:solidFill>
                <a:latin typeface="华文新魏"/>
                <a:cs typeface="华文新魏"/>
              </a:rPr>
              <a:t>)</a:t>
            </a:r>
            <a:r>
              <a:rPr sz="28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800" spc="-10" dirty="0">
                <a:solidFill>
                  <a:srgbClr val="073D86"/>
                </a:solidFill>
                <a:latin typeface="华文新魏"/>
                <a:cs typeface="华文新魏"/>
              </a:rPr>
              <a:t>简介</a:t>
            </a:r>
            <a:endParaRPr sz="28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66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800" spc="-5" dirty="0">
                <a:solidFill>
                  <a:srgbClr val="073D86"/>
                </a:solidFill>
                <a:latin typeface="华文新魏"/>
                <a:cs typeface="华文新魏"/>
              </a:rPr>
              <a:t>LV</a:t>
            </a:r>
            <a:r>
              <a:rPr sz="2800" spc="-10" dirty="0">
                <a:solidFill>
                  <a:srgbClr val="073D86"/>
                </a:solidFill>
                <a:latin typeface="华文新魏"/>
                <a:cs typeface="华文新魏"/>
              </a:rPr>
              <a:t>S</a:t>
            </a:r>
            <a:r>
              <a:rPr sz="2800" spc="-5" dirty="0">
                <a:solidFill>
                  <a:srgbClr val="073D86"/>
                </a:solidFill>
                <a:latin typeface="华文新魏"/>
                <a:cs typeface="华文新魏"/>
              </a:rPr>
              <a:t>实现方式</a:t>
            </a:r>
            <a:endParaRPr sz="28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6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800" spc="-5" dirty="0">
                <a:solidFill>
                  <a:srgbClr val="073D86"/>
                </a:solidFill>
                <a:latin typeface="华文新魏"/>
                <a:cs typeface="华文新魏"/>
              </a:rPr>
              <a:t>LV</a:t>
            </a:r>
            <a:r>
              <a:rPr sz="2800" spc="-10" dirty="0">
                <a:solidFill>
                  <a:srgbClr val="073D86"/>
                </a:solidFill>
                <a:latin typeface="华文新魏"/>
                <a:cs typeface="华文新魏"/>
              </a:rPr>
              <a:t>S</a:t>
            </a:r>
            <a:r>
              <a:rPr sz="2800" spc="-5" dirty="0">
                <a:solidFill>
                  <a:srgbClr val="073D86"/>
                </a:solidFill>
                <a:latin typeface="华文新魏"/>
                <a:cs typeface="华文新魏"/>
              </a:rPr>
              <a:t>高可用性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8695944" cy="4736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7232" y="4203191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5"/>
                </a:lnTo>
                <a:lnTo>
                  <a:pt x="2624963" y="42417"/>
                </a:lnTo>
                <a:lnTo>
                  <a:pt x="2369946" y="91566"/>
                </a:lnTo>
                <a:lnTo>
                  <a:pt x="2102103" y="149605"/>
                </a:lnTo>
                <a:lnTo>
                  <a:pt x="1821561" y="216661"/>
                </a:lnTo>
                <a:lnTo>
                  <a:pt x="1564386" y="281431"/>
                </a:lnTo>
                <a:lnTo>
                  <a:pt x="841756" y="444499"/>
                </a:lnTo>
                <a:lnTo>
                  <a:pt x="620648" y="489203"/>
                </a:lnTo>
                <a:lnTo>
                  <a:pt x="199770" y="567308"/>
                </a:lnTo>
                <a:lnTo>
                  <a:pt x="0" y="600836"/>
                </a:lnTo>
                <a:lnTo>
                  <a:pt x="269875" y="638809"/>
                </a:lnTo>
                <a:lnTo>
                  <a:pt x="397509" y="654430"/>
                </a:lnTo>
                <a:lnTo>
                  <a:pt x="644016" y="681227"/>
                </a:lnTo>
                <a:lnTo>
                  <a:pt x="873633" y="699134"/>
                </a:lnTo>
                <a:lnTo>
                  <a:pt x="984122" y="705865"/>
                </a:lnTo>
                <a:lnTo>
                  <a:pt x="1092453" y="710310"/>
                </a:lnTo>
                <a:lnTo>
                  <a:pt x="1296542" y="714755"/>
                </a:lnTo>
                <a:lnTo>
                  <a:pt x="1394333" y="714755"/>
                </a:lnTo>
                <a:lnTo>
                  <a:pt x="1583436" y="710310"/>
                </a:lnTo>
                <a:lnTo>
                  <a:pt x="1672716" y="705865"/>
                </a:lnTo>
                <a:lnTo>
                  <a:pt x="1842769" y="692403"/>
                </a:lnTo>
                <a:lnTo>
                  <a:pt x="1925700" y="683513"/>
                </a:lnTo>
                <a:lnTo>
                  <a:pt x="2082926" y="661161"/>
                </a:lnTo>
                <a:lnTo>
                  <a:pt x="2231770" y="634364"/>
                </a:lnTo>
                <a:lnTo>
                  <a:pt x="2372106" y="603122"/>
                </a:lnTo>
                <a:lnTo>
                  <a:pt x="2505964" y="567308"/>
                </a:lnTo>
                <a:lnTo>
                  <a:pt x="2633471" y="527176"/>
                </a:lnTo>
                <a:lnTo>
                  <a:pt x="2754629" y="482472"/>
                </a:lnTo>
                <a:lnTo>
                  <a:pt x="2871596" y="435609"/>
                </a:lnTo>
                <a:lnTo>
                  <a:pt x="2875788" y="433323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755" y="4075176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4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5"/>
                </a:lnTo>
                <a:lnTo>
                  <a:pt x="1281938" y="279019"/>
                </a:lnTo>
                <a:lnTo>
                  <a:pt x="1866519" y="421894"/>
                </a:lnTo>
                <a:lnTo>
                  <a:pt x="2559558" y="575818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815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2"/>
                </a:lnTo>
                <a:lnTo>
                  <a:pt x="4857623" y="850392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6"/>
                </a:lnTo>
                <a:lnTo>
                  <a:pt x="5036185" y="727582"/>
                </a:lnTo>
                <a:lnTo>
                  <a:pt x="4468622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7"/>
                </a:lnTo>
                <a:lnTo>
                  <a:pt x="2083308" y="113792"/>
                </a:lnTo>
                <a:lnTo>
                  <a:pt x="1966468" y="96012"/>
                </a:lnTo>
                <a:lnTo>
                  <a:pt x="1628394" y="51307"/>
                </a:lnTo>
                <a:lnTo>
                  <a:pt x="1417955" y="31242"/>
                </a:lnTo>
                <a:lnTo>
                  <a:pt x="1220216" y="15621"/>
                </a:lnTo>
                <a:lnTo>
                  <a:pt x="1031113" y="4444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305" y="4088129"/>
            <a:ext cx="5468620" cy="775970"/>
          </a:xfrm>
          <a:custGeom>
            <a:avLst/>
            <a:gdLst/>
            <a:ahLst/>
            <a:cxnLst/>
            <a:rect l="l" t="t" r="r" b="b"/>
            <a:pathLst>
              <a:path w="5468620" h="775970">
                <a:moveTo>
                  <a:pt x="0" y="78232"/>
                </a:moveTo>
                <a:lnTo>
                  <a:pt x="19176" y="73787"/>
                </a:lnTo>
                <a:lnTo>
                  <a:pt x="76581" y="62611"/>
                </a:lnTo>
                <a:lnTo>
                  <a:pt x="174370" y="46990"/>
                </a:lnTo>
                <a:lnTo>
                  <a:pt x="238125" y="37973"/>
                </a:lnTo>
                <a:lnTo>
                  <a:pt x="312546" y="29083"/>
                </a:lnTo>
                <a:lnTo>
                  <a:pt x="395477" y="22352"/>
                </a:lnTo>
                <a:lnTo>
                  <a:pt x="491108" y="15621"/>
                </a:lnTo>
                <a:lnTo>
                  <a:pt x="595248" y="8890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704"/>
                </a:lnTo>
                <a:lnTo>
                  <a:pt x="2041017" y="64770"/>
                </a:lnTo>
                <a:lnTo>
                  <a:pt x="2259965" y="89408"/>
                </a:lnTo>
                <a:lnTo>
                  <a:pt x="2489581" y="118491"/>
                </a:lnTo>
                <a:lnTo>
                  <a:pt x="2731897" y="154305"/>
                </a:lnTo>
                <a:lnTo>
                  <a:pt x="2984881" y="194437"/>
                </a:lnTo>
                <a:lnTo>
                  <a:pt x="3250692" y="241427"/>
                </a:lnTo>
                <a:lnTo>
                  <a:pt x="3529203" y="297307"/>
                </a:lnTo>
                <a:lnTo>
                  <a:pt x="3820414" y="357632"/>
                </a:lnTo>
                <a:lnTo>
                  <a:pt x="4124452" y="424688"/>
                </a:lnTo>
                <a:lnTo>
                  <a:pt x="4441190" y="500761"/>
                </a:lnTo>
                <a:lnTo>
                  <a:pt x="4770755" y="583438"/>
                </a:lnTo>
                <a:lnTo>
                  <a:pt x="5113020" y="675132"/>
                </a:lnTo>
                <a:lnTo>
                  <a:pt x="5468112" y="775716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0605" y="4074414"/>
            <a:ext cx="3307079" cy="652780"/>
          </a:xfrm>
          <a:custGeom>
            <a:avLst/>
            <a:gdLst/>
            <a:ahLst/>
            <a:cxnLst/>
            <a:rect l="l" t="t" r="r" b="b"/>
            <a:pathLst>
              <a:path w="3307079" h="652779">
                <a:moveTo>
                  <a:pt x="0" y="652272"/>
                </a:moveTo>
                <a:lnTo>
                  <a:pt x="95631" y="625475"/>
                </a:lnTo>
                <a:lnTo>
                  <a:pt x="357124" y="556260"/>
                </a:lnTo>
                <a:lnTo>
                  <a:pt x="537718" y="509269"/>
                </a:lnTo>
                <a:lnTo>
                  <a:pt x="745998" y="457962"/>
                </a:lnTo>
                <a:lnTo>
                  <a:pt x="977646" y="402081"/>
                </a:lnTo>
                <a:lnTo>
                  <a:pt x="1226312" y="341756"/>
                </a:lnTo>
                <a:lnTo>
                  <a:pt x="1489837" y="283718"/>
                </a:lnTo>
                <a:lnTo>
                  <a:pt x="1759839" y="225552"/>
                </a:lnTo>
                <a:lnTo>
                  <a:pt x="2036064" y="171958"/>
                </a:lnTo>
                <a:lnTo>
                  <a:pt x="2310257" y="120650"/>
                </a:lnTo>
                <a:lnTo>
                  <a:pt x="2446274" y="98298"/>
                </a:lnTo>
                <a:lnTo>
                  <a:pt x="2578100" y="75946"/>
                </a:lnTo>
                <a:lnTo>
                  <a:pt x="2709799" y="58038"/>
                </a:lnTo>
                <a:lnTo>
                  <a:pt x="2837434" y="40259"/>
                </a:lnTo>
                <a:lnTo>
                  <a:pt x="2962783" y="26797"/>
                </a:lnTo>
                <a:lnTo>
                  <a:pt x="3081782" y="15621"/>
                </a:lnTo>
                <a:lnTo>
                  <a:pt x="3196590" y="6731"/>
                </a:lnTo>
                <a:lnTo>
                  <a:pt x="3307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836" y="4059935"/>
            <a:ext cx="8723630" cy="1327785"/>
          </a:xfrm>
          <a:custGeom>
            <a:avLst/>
            <a:gdLst/>
            <a:ahLst/>
            <a:cxnLst/>
            <a:rect l="l" t="t" r="r" b="b"/>
            <a:pathLst>
              <a:path w="8723630" h="1327785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400"/>
                </a:lnTo>
                <a:lnTo>
                  <a:pt x="762076" y="49021"/>
                </a:lnTo>
                <a:lnTo>
                  <a:pt x="659892" y="64643"/>
                </a:lnTo>
                <a:lnTo>
                  <a:pt x="564108" y="82422"/>
                </a:lnTo>
                <a:lnTo>
                  <a:pt x="478955" y="102488"/>
                </a:lnTo>
                <a:lnTo>
                  <a:pt x="398068" y="120268"/>
                </a:lnTo>
                <a:lnTo>
                  <a:pt x="327812" y="140334"/>
                </a:lnTo>
                <a:lnTo>
                  <a:pt x="206489" y="178181"/>
                </a:lnTo>
                <a:lnTo>
                  <a:pt x="157518" y="195961"/>
                </a:lnTo>
                <a:lnTo>
                  <a:pt x="51092" y="240537"/>
                </a:lnTo>
                <a:lnTo>
                  <a:pt x="0" y="267207"/>
                </a:lnTo>
                <a:lnTo>
                  <a:pt x="0" y="1327404"/>
                </a:lnTo>
                <a:lnTo>
                  <a:pt x="8719058" y="1327404"/>
                </a:lnTo>
                <a:lnTo>
                  <a:pt x="8723376" y="1320673"/>
                </a:lnTo>
                <a:lnTo>
                  <a:pt x="8723376" y="848613"/>
                </a:lnTo>
                <a:lnTo>
                  <a:pt x="7182231" y="848613"/>
                </a:lnTo>
                <a:lnTo>
                  <a:pt x="7043801" y="846327"/>
                </a:lnTo>
                <a:lnTo>
                  <a:pt x="6899148" y="841882"/>
                </a:lnTo>
                <a:lnTo>
                  <a:pt x="6750050" y="835151"/>
                </a:lnTo>
                <a:lnTo>
                  <a:pt x="6594729" y="824102"/>
                </a:lnTo>
                <a:lnTo>
                  <a:pt x="6260465" y="790701"/>
                </a:lnTo>
                <a:lnTo>
                  <a:pt x="5900674" y="743838"/>
                </a:lnTo>
                <a:lnTo>
                  <a:pt x="5709158" y="714882"/>
                </a:lnTo>
                <a:lnTo>
                  <a:pt x="5509006" y="681482"/>
                </a:lnTo>
                <a:lnTo>
                  <a:pt x="5302631" y="643636"/>
                </a:lnTo>
                <a:lnTo>
                  <a:pt x="4861941" y="556768"/>
                </a:lnTo>
                <a:lnTo>
                  <a:pt x="4387215" y="452119"/>
                </a:lnTo>
                <a:lnTo>
                  <a:pt x="4136009" y="394207"/>
                </a:lnTo>
                <a:lnTo>
                  <a:pt x="3614547" y="267207"/>
                </a:lnTo>
                <a:lnTo>
                  <a:pt x="3122803" y="164845"/>
                </a:lnTo>
                <a:lnTo>
                  <a:pt x="2892933" y="124713"/>
                </a:lnTo>
                <a:lnTo>
                  <a:pt x="2673604" y="91312"/>
                </a:lnTo>
                <a:lnTo>
                  <a:pt x="2462911" y="62356"/>
                </a:lnTo>
                <a:lnTo>
                  <a:pt x="2262759" y="40131"/>
                </a:lnTo>
                <a:lnTo>
                  <a:pt x="2073402" y="22225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27785">
                <a:moveTo>
                  <a:pt x="8723376" y="567944"/>
                </a:moveTo>
                <a:lnTo>
                  <a:pt x="8638286" y="603631"/>
                </a:lnTo>
                <a:lnTo>
                  <a:pt x="8557387" y="634745"/>
                </a:lnTo>
                <a:lnTo>
                  <a:pt x="8472170" y="663701"/>
                </a:lnTo>
                <a:lnTo>
                  <a:pt x="8295513" y="717169"/>
                </a:lnTo>
                <a:lnTo>
                  <a:pt x="8201787" y="741680"/>
                </a:lnTo>
                <a:lnTo>
                  <a:pt x="8106029" y="761745"/>
                </a:lnTo>
                <a:lnTo>
                  <a:pt x="8005953" y="781684"/>
                </a:lnTo>
                <a:lnTo>
                  <a:pt x="7901686" y="799591"/>
                </a:lnTo>
                <a:lnTo>
                  <a:pt x="7680325" y="826262"/>
                </a:lnTo>
                <a:lnTo>
                  <a:pt x="7441946" y="844041"/>
                </a:lnTo>
                <a:lnTo>
                  <a:pt x="7314184" y="848613"/>
                </a:lnTo>
                <a:lnTo>
                  <a:pt x="8723376" y="848613"/>
                </a:lnTo>
                <a:lnTo>
                  <a:pt x="8723376" y="567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11982" y="2047494"/>
            <a:ext cx="2463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集群计算</a:t>
            </a:r>
            <a:endParaRPr sz="48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2229" y="574039"/>
            <a:ext cx="39408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自然界的食物链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231328" y="3356320"/>
            <a:ext cx="4341010" cy="889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2328" y="3677396"/>
            <a:ext cx="1244618" cy="429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4918" y="3762750"/>
            <a:ext cx="878958" cy="3040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0014" y="3847875"/>
            <a:ext cx="609691" cy="216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376" cy="133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1432" y="574039"/>
            <a:ext cx="45027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计算机界的食物链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713569" y="3260353"/>
            <a:ext cx="2542790" cy="890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1928" y="4692073"/>
            <a:ext cx="1791375" cy="621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4208" y="4658779"/>
            <a:ext cx="1243276" cy="620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7818" y="3717030"/>
            <a:ext cx="878958" cy="3040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01921" y="3722908"/>
            <a:ext cx="609691" cy="2161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27480" y="5438647"/>
            <a:ext cx="17945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Arial"/>
                <a:cs typeface="Arial"/>
              </a:rPr>
              <a:t>Vector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Supercomputer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3963" y="5516372"/>
            <a:ext cx="4114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55867" y="4085590"/>
            <a:ext cx="964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Workstation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76870" y="3966717"/>
            <a:ext cx="2730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60163" y="3001137"/>
            <a:ext cx="11823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Mini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Computer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37105" y="2839338"/>
            <a:ext cx="1409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(hitting </a:t>
            </a:r>
            <a:r>
              <a:rPr sz="1400" spc="-5" dirty="0">
                <a:latin typeface="Arial"/>
                <a:cs typeface="Arial"/>
              </a:rPr>
              <a:t>wall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soon)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5852" y="4363592"/>
            <a:ext cx="22383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0">
              <a:lnSpc>
                <a:spcPts val="144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Mainframe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440"/>
              </a:lnSpc>
            </a:pPr>
            <a:r>
              <a:rPr sz="1400" dirty="0">
                <a:latin typeface="Arial"/>
                <a:cs typeface="Arial"/>
              </a:rPr>
              <a:t>(future is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bleak)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69608" y="4658779"/>
            <a:ext cx="1319475" cy="6208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945" y="574039"/>
            <a:ext cx="54546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计算机界的食物</a:t>
            </a:r>
            <a:r>
              <a:rPr sz="4400" spc="5" dirty="0"/>
              <a:t>链</a:t>
            </a:r>
            <a:r>
              <a:rPr sz="4400" spc="5" dirty="0">
                <a:latin typeface="Candara"/>
                <a:cs typeface="Candara"/>
              </a:rPr>
              <a:t>(</a:t>
            </a:r>
            <a:r>
              <a:rPr sz="4400" spc="-15" dirty="0"/>
              <a:t>续</a:t>
            </a:r>
            <a:r>
              <a:rPr sz="4400" dirty="0">
                <a:latin typeface="Candara"/>
                <a:cs typeface="Candara"/>
              </a:rPr>
              <a:t>)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1828800"/>
            <a:ext cx="7772400" cy="4137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4366" y="581659"/>
            <a:ext cx="67373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集群式系统采用的操作系统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400145" y="2152937"/>
            <a:ext cx="8254365" cy="3683000"/>
          </a:xfrm>
          <a:custGeom>
            <a:avLst/>
            <a:gdLst/>
            <a:ahLst/>
            <a:cxnLst/>
            <a:rect l="l" t="t" r="r" b="b"/>
            <a:pathLst>
              <a:path w="8254365" h="3683000">
                <a:moveTo>
                  <a:pt x="0" y="3682943"/>
                </a:moveTo>
                <a:lnTo>
                  <a:pt x="8254153" y="3682943"/>
                </a:lnTo>
                <a:lnTo>
                  <a:pt x="8254153" y="0"/>
                </a:lnTo>
                <a:lnTo>
                  <a:pt x="0" y="0"/>
                </a:lnTo>
                <a:lnTo>
                  <a:pt x="0" y="36829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145" y="2152937"/>
            <a:ext cx="8254365" cy="3683000"/>
          </a:xfrm>
          <a:custGeom>
            <a:avLst/>
            <a:gdLst/>
            <a:ahLst/>
            <a:cxnLst/>
            <a:rect l="l" t="t" r="r" b="b"/>
            <a:pathLst>
              <a:path w="8254365" h="3683000">
                <a:moveTo>
                  <a:pt x="0" y="3682943"/>
                </a:moveTo>
                <a:lnTo>
                  <a:pt x="8254152" y="3682943"/>
                </a:lnTo>
                <a:lnTo>
                  <a:pt x="8254152" y="0"/>
                </a:lnTo>
                <a:lnTo>
                  <a:pt x="0" y="0"/>
                </a:lnTo>
                <a:lnTo>
                  <a:pt x="0" y="3682943"/>
                </a:lnTo>
                <a:close/>
              </a:path>
            </a:pathLst>
          </a:custGeom>
          <a:ln w="135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53912" y="3619076"/>
            <a:ext cx="2169160" cy="764540"/>
          </a:xfrm>
          <a:custGeom>
            <a:avLst/>
            <a:gdLst/>
            <a:ahLst/>
            <a:cxnLst/>
            <a:rect l="l" t="t" r="r" b="b"/>
            <a:pathLst>
              <a:path w="2169160" h="764539">
                <a:moveTo>
                  <a:pt x="2169135" y="0"/>
                </a:moveTo>
                <a:lnTo>
                  <a:pt x="0" y="150227"/>
                </a:lnTo>
                <a:lnTo>
                  <a:pt x="0" y="764178"/>
                </a:lnTo>
                <a:lnTo>
                  <a:pt x="2169135" y="613951"/>
                </a:lnTo>
                <a:lnTo>
                  <a:pt x="2169135" y="0"/>
                </a:lnTo>
                <a:close/>
              </a:path>
            </a:pathLst>
          </a:custGeom>
          <a:solidFill>
            <a:srgbClr val="4D4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3912" y="3619076"/>
            <a:ext cx="2169160" cy="764540"/>
          </a:xfrm>
          <a:custGeom>
            <a:avLst/>
            <a:gdLst/>
            <a:ahLst/>
            <a:cxnLst/>
            <a:rect l="l" t="t" r="r" b="b"/>
            <a:pathLst>
              <a:path w="2169160" h="764539">
                <a:moveTo>
                  <a:pt x="0" y="150227"/>
                </a:moveTo>
                <a:lnTo>
                  <a:pt x="2169134" y="0"/>
                </a:lnTo>
                <a:lnTo>
                  <a:pt x="2169134" y="613951"/>
                </a:lnTo>
                <a:lnTo>
                  <a:pt x="0" y="764178"/>
                </a:lnTo>
                <a:lnTo>
                  <a:pt x="0" y="150227"/>
                </a:lnTo>
                <a:close/>
              </a:path>
            </a:pathLst>
          </a:custGeom>
          <a:ln w="135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53912" y="3673857"/>
            <a:ext cx="2211070" cy="709930"/>
          </a:xfrm>
          <a:custGeom>
            <a:avLst/>
            <a:gdLst/>
            <a:ahLst/>
            <a:cxnLst/>
            <a:rect l="l" t="t" r="r" b="b"/>
            <a:pathLst>
              <a:path w="2211070" h="709929">
                <a:moveTo>
                  <a:pt x="2210497" y="0"/>
                </a:moveTo>
                <a:lnTo>
                  <a:pt x="0" y="95445"/>
                </a:lnTo>
                <a:lnTo>
                  <a:pt x="0" y="709397"/>
                </a:lnTo>
                <a:lnTo>
                  <a:pt x="2210497" y="613951"/>
                </a:lnTo>
                <a:lnTo>
                  <a:pt x="2210497" y="0"/>
                </a:lnTo>
                <a:close/>
              </a:path>
            </a:pathLst>
          </a:custGeom>
          <a:solidFill>
            <a:srgbClr val="4D1A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3912" y="3673857"/>
            <a:ext cx="2211070" cy="709930"/>
          </a:xfrm>
          <a:custGeom>
            <a:avLst/>
            <a:gdLst/>
            <a:ahLst/>
            <a:cxnLst/>
            <a:rect l="l" t="t" r="r" b="b"/>
            <a:pathLst>
              <a:path w="2211070" h="709929">
                <a:moveTo>
                  <a:pt x="0" y="95445"/>
                </a:moveTo>
                <a:lnTo>
                  <a:pt x="2210497" y="0"/>
                </a:lnTo>
                <a:lnTo>
                  <a:pt x="2210497" y="613951"/>
                </a:lnTo>
                <a:lnTo>
                  <a:pt x="0" y="709397"/>
                </a:lnTo>
                <a:lnTo>
                  <a:pt x="0" y="95445"/>
                </a:lnTo>
                <a:close/>
              </a:path>
            </a:pathLst>
          </a:custGeom>
          <a:ln w="13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53912" y="3619076"/>
            <a:ext cx="2211070" cy="150495"/>
          </a:xfrm>
          <a:custGeom>
            <a:avLst/>
            <a:gdLst/>
            <a:ahLst/>
            <a:cxnLst/>
            <a:rect l="l" t="t" r="r" b="b"/>
            <a:pathLst>
              <a:path w="2211070" h="150495">
                <a:moveTo>
                  <a:pt x="2169135" y="0"/>
                </a:moveTo>
                <a:lnTo>
                  <a:pt x="0" y="150227"/>
                </a:lnTo>
                <a:lnTo>
                  <a:pt x="2210497" y="41124"/>
                </a:lnTo>
                <a:lnTo>
                  <a:pt x="2196812" y="27620"/>
                </a:lnTo>
                <a:lnTo>
                  <a:pt x="2196812" y="13963"/>
                </a:lnTo>
                <a:lnTo>
                  <a:pt x="2169135" y="0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53912" y="3619076"/>
            <a:ext cx="2211070" cy="150495"/>
          </a:xfrm>
          <a:custGeom>
            <a:avLst/>
            <a:gdLst/>
            <a:ahLst/>
            <a:cxnLst/>
            <a:rect l="l" t="t" r="r" b="b"/>
            <a:pathLst>
              <a:path w="2211070" h="150495">
                <a:moveTo>
                  <a:pt x="2169134" y="0"/>
                </a:moveTo>
                <a:lnTo>
                  <a:pt x="2196812" y="13963"/>
                </a:lnTo>
                <a:lnTo>
                  <a:pt x="2196812" y="27620"/>
                </a:lnTo>
                <a:lnTo>
                  <a:pt x="2210497" y="41124"/>
                </a:lnTo>
                <a:lnTo>
                  <a:pt x="0" y="150227"/>
                </a:lnTo>
                <a:lnTo>
                  <a:pt x="2169134" y="0"/>
                </a:lnTo>
                <a:close/>
              </a:path>
            </a:pathLst>
          </a:custGeom>
          <a:ln w="13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41390" y="3210133"/>
            <a:ext cx="123189" cy="0"/>
          </a:xfrm>
          <a:custGeom>
            <a:avLst/>
            <a:gdLst/>
            <a:ahLst/>
            <a:cxnLst/>
            <a:rect l="l" t="t" r="r" b="b"/>
            <a:pathLst>
              <a:path w="123189">
                <a:moveTo>
                  <a:pt x="123010" y="0"/>
                </a:moveTo>
                <a:lnTo>
                  <a:pt x="0" y="0"/>
                </a:lnTo>
              </a:path>
            </a:pathLst>
          </a:custGeom>
          <a:ln w="13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50724" y="3210133"/>
            <a:ext cx="177165" cy="408940"/>
          </a:xfrm>
          <a:custGeom>
            <a:avLst/>
            <a:gdLst/>
            <a:ahLst/>
            <a:cxnLst/>
            <a:rect l="l" t="t" r="r" b="b"/>
            <a:pathLst>
              <a:path w="177164" h="408939">
                <a:moveTo>
                  <a:pt x="176981" y="0"/>
                </a:moveTo>
                <a:lnTo>
                  <a:pt x="0" y="408943"/>
                </a:lnTo>
              </a:path>
            </a:pathLst>
          </a:custGeom>
          <a:ln w="13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91548" y="3796617"/>
            <a:ext cx="0" cy="668655"/>
          </a:xfrm>
          <a:custGeom>
            <a:avLst/>
            <a:gdLst/>
            <a:ahLst/>
            <a:cxnLst/>
            <a:rect l="l" t="t" r="r" b="b"/>
            <a:pathLst>
              <a:path h="668654">
                <a:moveTo>
                  <a:pt x="0" y="0"/>
                </a:moveTo>
                <a:lnTo>
                  <a:pt x="0" y="668257"/>
                </a:lnTo>
              </a:path>
            </a:pathLst>
          </a:custGeom>
          <a:ln w="27216">
            <a:solidFill>
              <a:srgbClr val="808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77940" y="3769303"/>
            <a:ext cx="27305" cy="695960"/>
          </a:xfrm>
          <a:custGeom>
            <a:avLst/>
            <a:gdLst/>
            <a:ahLst/>
            <a:cxnLst/>
            <a:rect l="l" t="t" r="r" b="b"/>
            <a:pathLst>
              <a:path w="27304" h="695960">
                <a:moveTo>
                  <a:pt x="27216" y="0"/>
                </a:moveTo>
                <a:lnTo>
                  <a:pt x="27216" y="13657"/>
                </a:lnTo>
                <a:lnTo>
                  <a:pt x="27216" y="27314"/>
                </a:lnTo>
                <a:lnTo>
                  <a:pt x="13684" y="40817"/>
                </a:lnTo>
                <a:lnTo>
                  <a:pt x="13684" y="67978"/>
                </a:lnTo>
                <a:lnTo>
                  <a:pt x="0" y="81942"/>
                </a:lnTo>
                <a:lnTo>
                  <a:pt x="0" y="695571"/>
                </a:lnTo>
                <a:lnTo>
                  <a:pt x="13684" y="681976"/>
                </a:lnTo>
                <a:lnTo>
                  <a:pt x="13684" y="654800"/>
                </a:lnTo>
                <a:lnTo>
                  <a:pt x="27216" y="641204"/>
                </a:lnTo>
                <a:lnTo>
                  <a:pt x="27216" y="627608"/>
                </a:lnTo>
                <a:lnTo>
                  <a:pt x="27216" y="613951"/>
                </a:lnTo>
                <a:lnTo>
                  <a:pt x="27216" y="0"/>
                </a:lnTo>
                <a:close/>
              </a:path>
            </a:pathLst>
          </a:custGeom>
          <a:ln w="13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53912" y="3769303"/>
            <a:ext cx="2224405" cy="695960"/>
          </a:xfrm>
          <a:custGeom>
            <a:avLst/>
            <a:gdLst/>
            <a:ahLst/>
            <a:cxnLst/>
            <a:rect l="l" t="t" r="r" b="b"/>
            <a:pathLst>
              <a:path w="2224404" h="695960">
                <a:moveTo>
                  <a:pt x="0" y="0"/>
                </a:moveTo>
                <a:lnTo>
                  <a:pt x="0" y="613951"/>
                </a:lnTo>
                <a:lnTo>
                  <a:pt x="2224028" y="695571"/>
                </a:lnTo>
                <a:lnTo>
                  <a:pt x="2224028" y="81942"/>
                </a:lnTo>
                <a:lnTo>
                  <a:pt x="0" y="0"/>
                </a:lnTo>
                <a:close/>
              </a:path>
            </a:pathLst>
          </a:custGeom>
          <a:solidFill>
            <a:srgbClr val="808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3912" y="3769303"/>
            <a:ext cx="2224405" cy="695960"/>
          </a:xfrm>
          <a:custGeom>
            <a:avLst/>
            <a:gdLst/>
            <a:ahLst/>
            <a:cxnLst/>
            <a:rect l="l" t="t" r="r" b="b"/>
            <a:pathLst>
              <a:path w="2224404" h="695960">
                <a:moveTo>
                  <a:pt x="0" y="0"/>
                </a:moveTo>
                <a:lnTo>
                  <a:pt x="2224028" y="81942"/>
                </a:lnTo>
                <a:lnTo>
                  <a:pt x="2224028" y="695571"/>
                </a:lnTo>
                <a:lnTo>
                  <a:pt x="0" y="613951"/>
                </a:lnTo>
                <a:lnTo>
                  <a:pt x="0" y="0"/>
                </a:lnTo>
                <a:close/>
              </a:path>
            </a:pathLst>
          </a:custGeom>
          <a:ln w="13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3912" y="3660201"/>
            <a:ext cx="2251710" cy="191135"/>
          </a:xfrm>
          <a:custGeom>
            <a:avLst/>
            <a:gdLst/>
            <a:ahLst/>
            <a:cxnLst/>
            <a:rect l="l" t="t" r="r" b="b"/>
            <a:pathLst>
              <a:path w="2251710" h="191135">
                <a:moveTo>
                  <a:pt x="2210497" y="0"/>
                </a:moveTo>
                <a:lnTo>
                  <a:pt x="0" y="109102"/>
                </a:lnTo>
                <a:lnTo>
                  <a:pt x="2224028" y="191044"/>
                </a:lnTo>
                <a:lnTo>
                  <a:pt x="2237713" y="177080"/>
                </a:lnTo>
                <a:lnTo>
                  <a:pt x="2237713" y="149920"/>
                </a:lnTo>
                <a:lnTo>
                  <a:pt x="2251244" y="122759"/>
                </a:lnTo>
                <a:lnTo>
                  <a:pt x="2251244" y="81942"/>
                </a:lnTo>
                <a:lnTo>
                  <a:pt x="2237713" y="67978"/>
                </a:lnTo>
                <a:lnTo>
                  <a:pt x="2237713" y="40817"/>
                </a:lnTo>
                <a:lnTo>
                  <a:pt x="2224028" y="27160"/>
                </a:lnTo>
                <a:lnTo>
                  <a:pt x="2210497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53912" y="3660201"/>
            <a:ext cx="2251710" cy="191135"/>
          </a:xfrm>
          <a:custGeom>
            <a:avLst/>
            <a:gdLst/>
            <a:ahLst/>
            <a:cxnLst/>
            <a:rect l="l" t="t" r="r" b="b"/>
            <a:pathLst>
              <a:path w="2251710" h="191135">
                <a:moveTo>
                  <a:pt x="2210497" y="0"/>
                </a:moveTo>
                <a:lnTo>
                  <a:pt x="2224028" y="27160"/>
                </a:lnTo>
                <a:lnTo>
                  <a:pt x="2237713" y="40817"/>
                </a:lnTo>
                <a:lnTo>
                  <a:pt x="2237713" y="54474"/>
                </a:lnTo>
                <a:lnTo>
                  <a:pt x="2237713" y="67978"/>
                </a:lnTo>
                <a:lnTo>
                  <a:pt x="2251244" y="81942"/>
                </a:lnTo>
                <a:lnTo>
                  <a:pt x="2251244" y="95599"/>
                </a:lnTo>
                <a:lnTo>
                  <a:pt x="2251244" y="122759"/>
                </a:lnTo>
                <a:lnTo>
                  <a:pt x="2237713" y="149920"/>
                </a:lnTo>
                <a:lnTo>
                  <a:pt x="2237713" y="177080"/>
                </a:lnTo>
                <a:lnTo>
                  <a:pt x="2224028" y="191044"/>
                </a:lnTo>
                <a:lnTo>
                  <a:pt x="0" y="109102"/>
                </a:lnTo>
                <a:lnTo>
                  <a:pt x="2210497" y="0"/>
                </a:lnTo>
                <a:close/>
              </a:path>
            </a:pathLst>
          </a:custGeom>
          <a:ln w="13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09516" y="3851245"/>
            <a:ext cx="68580" cy="695960"/>
          </a:xfrm>
          <a:custGeom>
            <a:avLst/>
            <a:gdLst/>
            <a:ahLst/>
            <a:cxnLst/>
            <a:rect l="l" t="t" r="r" b="b"/>
            <a:pathLst>
              <a:path w="68579" h="695960">
                <a:moveTo>
                  <a:pt x="68424" y="0"/>
                </a:moveTo>
                <a:lnTo>
                  <a:pt x="54893" y="13657"/>
                </a:lnTo>
                <a:lnTo>
                  <a:pt x="54893" y="27314"/>
                </a:lnTo>
                <a:lnTo>
                  <a:pt x="41208" y="40817"/>
                </a:lnTo>
                <a:lnTo>
                  <a:pt x="27523" y="54474"/>
                </a:lnTo>
                <a:lnTo>
                  <a:pt x="0" y="81635"/>
                </a:lnTo>
                <a:lnTo>
                  <a:pt x="0" y="695571"/>
                </a:lnTo>
                <a:lnTo>
                  <a:pt x="54893" y="641189"/>
                </a:lnTo>
                <a:lnTo>
                  <a:pt x="54893" y="627225"/>
                </a:lnTo>
                <a:lnTo>
                  <a:pt x="68424" y="613629"/>
                </a:lnTo>
                <a:lnTo>
                  <a:pt x="68424" y="0"/>
                </a:lnTo>
                <a:close/>
              </a:path>
            </a:pathLst>
          </a:custGeom>
          <a:solidFill>
            <a:srgbClr val="66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09516" y="3851245"/>
            <a:ext cx="68580" cy="695960"/>
          </a:xfrm>
          <a:custGeom>
            <a:avLst/>
            <a:gdLst/>
            <a:ahLst/>
            <a:cxnLst/>
            <a:rect l="l" t="t" r="r" b="b"/>
            <a:pathLst>
              <a:path w="68579" h="695960">
                <a:moveTo>
                  <a:pt x="68424" y="0"/>
                </a:moveTo>
                <a:lnTo>
                  <a:pt x="54893" y="13657"/>
                </a:lnTo>
                <a:lnTo>
                  <a:pt x="54893" y="27314"/>
                </a:lnTo>
                <a:lnTo>
                  <a:pt x="41208" y="40817"/>
                </a:lnTo>
                <a:lnTo>
                  <a:pt x="27523" y="54474"/>
                </a:lnTo>
                <a:lnTo>
                  <a:pt x="0" y="81635"/>
                </a:lnTo>
                <a:lnTo>
                  <a:pt x="0" y="695571"/>
                </a:lnTo>
                <a:lnTo>
                  <a:pt x="27523" y="668380"/>
                </a:lnTo>
                <a:lnTo>
                  <a:pt x="41208" y="654784"/>
                </a:lnTo>
                <a:lnTo>
                  <a:pt x="54893" y="641189"/>
                </a:lnTo>
                <a:lnTo>
                  <a:pt x="54893" y="627225"/>
                </a:lnTo>
                <a:lnTo>
                  <a:pt x="68424" y="613629"/>
                </a:lnTo>
                <a:lnTo>
                  <a:pt x="68424" y="0"/>
                </a:lnTo>
                <a:close/>
              </a:path>
            </a:pathLst>
          </a:custGeom>
          <a:ln w="13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3912" y="3769303"/>
            <a:ext cx="2155825" cy="777875"/>
          </a:xfrm>
          <a:custGeom>
            <a:avLst/>
            <a:gdLst/>
            <a:ahLst/>
            <a:cxnLst/>
            <a:rect l="l" t="t" r="r" b="b"/>
            <a:pathLst>
              <a:path w="2155825" h="777875">
                <a:moveTo>
                  <a:pt x="0" y="0"/>
                </a:moveTo>
                <a:lnTo>
                  <a:pt x="0" y="613951"/>
                </a:lnTo>
                <a:lnTo>
                  <a:pt x="2155603" y="777513"/>
                </a:lnTo>
                <a:lnTo>
                  <a:pt x="2155603" y="163577"/>
                </a:lnTo>
                <a:lnTo>
                  <a:pt x="0" y="0"/>
                </a:lnTo>
                <a:close/>
              </a:path>
            </a:pathLst>
          </a:custGeom>
          <a:solidFill>
            <a:srgbClr val="66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3912" y="3769303"/>
            <a:ext cx="2155825" cy="777875"/>
          </a:xfrm>
          <a:custGeom>
            <a:avLst/>
            <a:gdLst/>
            <a:ahLst/>
            <a:cxnLst/>
            <a:rect l="l" t="t" r="r" b="b"/>
            <a:pathLst>
              <a:path w="2155825" h="777875">
                <a:moveTo>
                  <a:pt x="0" y="0"/>
                </a:moveTo>
                <a:lnTo>
                  <a:pt x="2155603" y="163577"/>
                </a:lnTo>
                <a:lnTo>
                  <a:pt x="2155603" y="777513"/>
                </a:lnTo>
                <a:lnTo>
                  <a:pt x="0" y="613951"/>
                </a:lnTo>
                <a:lnTo>
                  <a:pt x="0" y="0"/>
                </a:lnTo>
                <a:close/>
              </a:path>
            </a:pathLst>
          </a:custGeom>
          <a:ln w="135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53912" y="3769303"/>
            <a:ext cx="2224405" cy="163830"/>
          </a:xfrm>
          <a:custGeom>
            <a:avLst/>
            <a:gdLst/>
            <a:ahLst/>
            <a:cxnLst/>
            <a:rect l="l" t="t" r="r" b="b"/>
            <a:pathLst>
              <a:path w="2224404" h="163829">
                <a:moveTo>
                  <a:pt x="0" y="0"/>
                </a:moveTo>
                <a:lnTo>
                  <a:pt x="2155603" y="163577"/>
                </a:lnTo>
                <a:lnTo>
                  <a:pt x="2183127" y="136416"/>
                </a:lnTo>
                <a:lnTo>
                  <a:pt x="2196812" y="122759"/>
                </a:lnTo>
                <a:lnTo>
                  <a:pt x="2210497" y="109256"/>
                </a:lnTo>
                <a:lnTo>
                  <a:pt x="2210497" y="95599"/>
                </a:lnTo>
                <a:lnTo>
                  <a:pt x="2224028" y="81942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53912" y="3769303"/>
            <a:ext cx="2224405" cy="163830"/>
          </a:xfrm>
          <a:custGeom>
            <a:avLst/>
            <a:gdLst/>
            <a:ahLst/>
            <a:cxnLst/>
            <a:rect l="l" t="t" r="r" b="b"/>
            <a:pathLst>
              <a:path w="2224404" h="163829">
                <a:moveTo>
                  <a:pt x="2224028" y="81942"/>
                </a:moveTo>
                <a:lnTo>
                  <a:pt x="2210497" y="95599"/>
                </a:lnTo>
                <a:lnTo>
                  <a:pt x="2210497" y="109256"/>
                </a:lnTo>
                <a:lnTo>
                  <a:pt x="2196812" y="122759"/>
                </a:lnTo>
                <a:lnTo>
                  <a:pt x="2183127" y="136416"/>
                </a:lnTo>
                <a:lnTo>
                  <a:pt x="2155603" y="163577"/>
                </a:lnTo>
                <a:lnTo>
                  <a:pt x="0" y="0"/>
                </a:lnTo>
                <a:lnTo>
                  <a:pt x="2224028" y="81942"/>
                </a:lnTo>
                <a:close/>
              </a:path>
            </a:pathLst>
          </a:custGeom>
          <a:ln w="13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41390" y="4519626"/>
            <a:ext cx="123189" cy="0"/>
          </a:xfrm>
          <a:custGeom>
            <a:avLst/>
            <a:gdLst/>
            <a:ahLst/>
            <a:cxnLst/>
            <a:rect l="l" t="t" r="r" b="b"/>
            <a:pathLst>
              <a:path w="123189">
                <a:moveTo>
                  <a:pt x="123010" y="0"/>
                </a:moveTo>
                <a:lnTo>
                  <a:pt x="0" y="0"/>
                </a:lnTo>
              </a:path>
            </a:pathLst>
          </a:custGeom>
          <a:ln w="13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4409" y="4506030"/>
            <a:ext cx="163830" cy="13970"/>
          </a:xfrm>
          <a:custGeom>
            <a:avLst/>
            <a:gdLst/>
            <a:ahLst/>
            <a:cxnLst/>
            <a:rect l="l" t="t" r="r" b="b"/>
            <a:pathLst>
              <a:path w="163829" h="13970">
                <a:moveTo>
                  <a:pt x="163296" y="13595"/>
                </a:moveTo>
                <a:lnTo>
                  <a:pt x="0" y="0"/>
                </a:lnTo>
              </a:path>
            </a:pathLst>
          </a:custGeom>
          <a:ln w="13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05165" y="3932880"/>
            <a:ext cx="204470" cy="737235"/>
          </a:xfrm>
          <a:custGeom>
            <a:avLst/>
            <a:gdLst/>
            <a:ahLst/>
            <a:cxnLst/>
            <a:rect l="l" t="t" r="r" b="b"/>
            <a:pathLst>
              <a:path w="204470" h="737235">
                <a:moveTo>
                  <a:pt x="204351" y="0"/>
                </a:moveTo>
                <a:lnTo>
                  <a:pt x="190666" y="13503"/>
                </a:lnTo>
                <a:lnTo>
                  <a:pt x="163450" y="27620"/>
                </a:lnTo>
                <a:lnTo>
                  <a:pt x="149765" y="41124"/>
                </a:lnTo>
                <a:lnTo>
                  <a:pt x="122549" y="68285"/>
                </a:lnTo>
                <a:lnTo>
                  <a:pt x="95333" y="68285"/>
                </a:lnTo>
                <a:lnTo>
                  <a:pt x="68117" y="95445"/>
                </a:lnTo>
                <a:lnTo>
                  <a:pt x="54432" y="95445"/>
                </a:lnTo>
                <a:lnTo>
                  <a:pt x="13684" y="123066"/>
                </a:lnTo>
                <a:lnTo>
                  <a:pt x="0" y="123066"/>
                </a:lnTo>
                <a:lnTo>
                  <a:pt x="0" y="736650"/>
                </a:lnTo>
                <a:lnTo>
                  <a:pt x="13684" y="736650"/>
                </a:lnTo>
                <a:lnTo>
                  <a:pt x="54432" y="709458"/>
                </a:lnTo>
                <a:lnTo>
                  <a:pt x="68117" y="709458"/>
                </a:lnTo>
                <a:lnTo>
                  <a:pt x="95333" y="682267"/>
                </a:lnTo>
                <a:lnTo>
                  <a:pt x="122549" y="682267"/>
                </a:lnTo>
                <a:lnTo>
                  <a:pt x="149765" y="654708"/>
                </a:lnTo>
                <a:lnTo>
                  <a:pt x="163450" y="641112"/>
                </a:lnTo>
                <a:lnTo>
                  <a:pt x="190666" y="627532"/>
                </a:lnTo>
                <a:lnTo>
                  <a:pt x="204351" y="613936"/>
                </a:lnTo>
                <a:lnTo>
                  <a:pt x="204351" y="0"/>
                </a:lnTo>
                <a:close/>
              </a:path>
            </a:pathLst>
          </a:custGeom>
          <a:solidFill>
            <a:srgbClr val="33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05165" y="3932880"/>
            <a:ext cx="204470" cy="737235"/>
          </a:xfrm>
          <a:custGeom>
            <a:avLst/>
            <a:gdLst/>
            <a:ahLst/>
            <a:cxnLst/>
            <a:rect l="l" t="t" r="r" b="b"/>
            <a:pathLst>
              <a:path w="204470" h="737235">
                <a:moveTo>
                  <a:pt x="204351" y="0"/>
                </a:moveTo>
                <a:lnTo>
                  <a:pt x="190666" y="13503"/>
                </a:lnTo>
                <a:lnTo>
                  <a:pt x="163450" y="27620"/>
                </a:lnTo>
                <a:lnTo>
                  <a:pt x="149765" y="41124"/>
                </a:lnTo>
                <a:lnTo>
                  <a:pt x="122549" y="68285"/>
                </a:lnTo>
                <a:lnTo>
                  <a:pt x="95333" y="68285"/>
                </a:lnTo>
                <a:lnTo>
                  <a:pt x="68117" y="95445"/>
                </a:lnTo>
                <a:lnTo>
                  <a:pt x="54432" y="95445"/>
                </a:lnTo>
                <a:lnTo>
                  <a:pt x="13684" y="123066"/>
                </a:lnTo>
                <a:lnTo>
                  <a:pt x="0" y="123066"/>
                </a:lnTo>
                <a:lnTo>
                  <a:pt x="0" y="736650"/>
                </a:lnTo>
                <a:lnTo>
                  <a:pt x="13684" y="736650"/>
                </a:lnTo>
                <a:lnTo>
                  <a:pt x="54432" y="709458"/>
                </a:lnTo>
                <a:lnTo>
                  <a:pt x="68117" y="709458"/>
                </a:lnTo>
                <a:lnTo>
                  <a:pt x="95333" y="682267"/>
                </a:lnTo>
                <a:lnTo>
                  <a:pt x="122549" y="682267"/>
                </a:lnTo>
                <a:lnTo>
                  <a:pt x="149765" y="654708"/>
                </a:lnTo>
                <a:lnTo>
                  <a:pt x="163450" y="641112"/>
                </a:lnTo>
                <a:lnTo>
                  <a:pt x="190666" y="627532"/>
                </a:lnTo>
                <a:lnTo>
                  <a:pt x="204351" y="613936"/>
                </a:lnTo>
                <a:lnTo>
                  <a:pt x="204351" y="0"/>
                </a:lnTo>
                <a:close/>
              </a:path>
            </a:pathLst>
          </a:custGeom>
          <a:ln w="13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3912" y="3769303"/>
            <a:ext cx="1951355" cy="900430"/>
          </a:xfrm>
          <a:custGeom>
            <a:avLst/>
            <a:gdLst/>
            <a:ahLst/>
            <a:cxnLst/>
            <a:rect l="l" t="t" r="r" b="b"/>
            <a:pathLst>
              <a:path w="1951354" h="900429">
                <a:moveTo>
                  <a:pt x="0" y="0"/>
                </a:moveTo>
                <a:lnTo>
                  <a:pt x="0" y="613951"/>
                </a:lnTo>
                <a:lnTo>
                  <a:pt x="1951252" y="900227"/>
                </a:lnTo>
                <a:lnTo>
                  <a:pt x="1951252" y="286643"/>
                </a:lnTo>
                <a:lnTo>
                  <a:pt x="0" y="0"/>
                </a:lnTo>
                <a:close/>
              </a:path>
            </a:pathLst>
          </a:custGeom>
          <a:solidFill>
            <a:srgbClr val="330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53912" y="3769303"/>
            <a:ext cx="1951355" cy="900430"/>
          </a:xfrm>
          <a:custGeom>
            <a:avLst/>
            <a:gdLst/>
            <a:ahLst/>
            <a:cxnLst/>
            <a:rect l="l" t="t" r="r" b="b"/>
            <a:pathLst>
              <a:path w="1951354" h="900429">
                <a:moveTo>
                  <a:pt x="0" y="0"/>
                </a:moveTo>
                <a:lnTo>
                  <a:pt x="1951252" y="286643"/>
                </a:lnTo>
                <a:lnTo>
                  <a:pt x="1951252" y="900227"/>
                </a:lnTo>
                <a:lnTo>
                  <a:pt x="0" y="613951"/>
                </a:lnTo>
                <a:lnTo>
                  <a:pt x="0" y="0"/>
                </a:lnTo>
                <a:close/>
              </a:path>
            </a:pathLst>
          </a:custGeom>
          <a:ln w="135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53912" y="3769303"/>
            <a:ext cx="2155825" cy="287020"/>
          </a:xfrm>
          <a:custGeom>
            <a:avLst/>
            <a:gdLst/>
            <a:ahLst/>
            <a:cxnLst/>
            <a:rect l="l" t="t" r="r" b="b"/>
            <a:pathLst>
              <a:path w="2155825" h="287020">
                <a:moveTo>
                  <a:pt x="0" y="0"/>
                </a:moveTo>
                <a:lnTo>
                  <a:pt x="1951252" y="286643"/>
                </a:lnTo>
                <a:lnTo>
                  <a:pt x="1964937" y="286643"/>
                </a:lnTo>
                <a:lnTo>
                  <a:pt x="2005684" y="259022"/>
                </a:lnTo>
                <a:lnTo>
                  <a:pt x="2019369" y="259022"/>
                </a:lnTo>
                <a:lnTo>
                  <a:pt x="2046585" y="231862"/>
                </a:lnTo>
                <a:lnTo>
                  <a:pt x="2073801" y="231862"/>
                </a:lnTo>
                <a:lnTo>
                  <a:pt x="2101018" y="204701"/>
                </a:lnTo>
                <a:lnTo>
                  <a:pt x="2114702" y="191198"/>
                </a:lnTo>
                <a:lnTo>
                  <a:pt x="2141918" y="177080"/>
                </a:lnTo>
                <a:lnTo>
                  <a:pt x="2155603" y="163577"/>
                </a:lnTo>
                <a:lnTo>
                  <a:pt x="0" y="0"/>
                </a:lnTo>
                <a:close/>
              </a:path>
            </a:pathLst>
          </a:custGeom>
          <a:solidFill>
            <a:srgbClr val="66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53912" y="3769303"/>
            <a:ext cx="2155825" cy="287020"/>
          </a:xfrm>
          <a:custGeom>
            <a:avLst/>
            <a:gdLst/>
            <a:ahLst/>
            <a:cxnLst/>
            <a:rect l="l" t="t" r="r" b="b"/>
            <a:pathLst>
              <a:path w="2155825" h="287020">
                <a:moveTo>
                  <a:pt x="2155603" y="163577"/>
                </a:moveTo>
                <a:lnTo>
                  <a:pt x="2141918" y="177080"/>
                </a:lnTo>
                <a:lnTo>
                  <a:pt x="2114702" y="191198"/>
                </a:lnTo>
                <a:lnTo>
                  <a:pt x="2101017" y="204701"/>
                </a:lnTo>
                <a:lnTo>
                  <a:pt x="2073801" y="231862"/>
                </a:lnTo>
                <a:lnTo>
                  <a:pt x="2046585" y="231862"/>
                </a:lnTo>
                <a:lnTo>
                  <a:pt x="2019369" y="259022"/>
                </a:lnTo>
                <a:lnTo>
                  <a:pt x="2005684" y="259022"/>
                </a:lnTo>
                <a:lnTo>
                  <a:pt x="1964937" y="286643"/>
                </a:lnTo>
                <a:lnTo>
                  <a:pt x="1951252" y="286643"/>
                </a:lnTo>
                <a:lnTo>
                  <a:pt x="0" y="0"/>
                </a:lnTo>
                <a:lnTo>
                  <a:pt x="2155603" y="163577"/>
                </a:lnTo>
                <a:close/>
              </a:path>
            </a:pathLst>
          </a:custGeom>
          <a:ln w="13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05156" y="5065231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4">
                <a:moveTo>
                  <a:pt x="122549" y="0"/>
                </a:moveTo>
                <a:lnTo>
                  <a:pt x="0" y="0"/>
                </a:lnTo>
              </a:path>
            </a:pathLst>
          </a:custGeom>
          <a:ln w="13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27714" y="4628743"/>
            <a:ext cx="164465" cy="436880"/>
          </a:xfrm>
          <a:custGeom>
            <a:avLst/>
            <a:gdLst/>
            <a:ahLst/>
            <a:cxnLst/>
            <a:rect l="l" t="t" r="r" b="b"/>
            <a:pathLst>
              <a:path w="164464" h="436879">
                <a:moveTo>
                  <a:pt x="163911" y="436487"/>
                </a:moveTo>
                <a:lnTo>
                  <a:pt x="0" y="0"/>
                </a:lnTo>
              </a:path>
            </a:pathLst>
          </a:custGeom>
          <a:ln w="136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03160" y="3810120"/>
            <a:ext cx="4202430" cy="1160145"/>
          </a:xfrm>
          <a:custGeom>
            <a:avLst/>
            <a:gdLst/>
            <a:ahLst/>
            <a:cxnLst/>
            <a:rect l="l" t="t" r="r" b="b"/>
            <a:pathLst>
              <a:path w="4202430" h="1160145">
                <a:moveTo>
                  <a:pt x="2523681" y="1145992"/>
                </a:moveTo>
                <a:lnTo>
                  <a:pt x="1977976" y="1145992"/>
                </a:lnTo>
                <a:lnTo>
                  <a:pt x="2046093" y="1159587"/>
                </a:lnTo>
                <a:lnTo>
                  <a:pt x="2441879" y="1159587"/>
                </a:lnTo>
                <a:lnTo>
                  <a:pt x="2523681" y="1145992"/>
                </a:lnTo>
                <a:close/>
              </a:path>
              <a:path w="4202430" h="1160145">
                <a:moveTo>
                  <a:pt x="2823981" y="1132396"/>
                </a:moveTo>
                <a:lnTo>
                  <a:pt x="1664454" y="1132396"/>
                </a:lnTo>
                <a:lnTo>
                  <a:pt x="1746102" y="1145992"/>
                </a:lnTo>
                <a:lnTo>
                  <a:pt x="2755556" y="1145992"/>
                </a:lnTo>
                <a:lnTo>
                  <a:pt x="2823981" y="1132396"/>
                </a:lnTo>
                <a:close/>
              </a:path>
              <a:path w="4202430" h="1160145">
                <a:moveTo>
                  <a:pt x="3014800" y="1118801"/>
                </a:moveTo>
                <a:lnTo>
                  <a:pt x="1473326" y="1118801"/>
                </a:lnTo>
                <a:lnTo>
                  <a:pt x="1554974" y="1132396"/>
                </a:lnTo>
                <a:lnTo>
                  <a:pt x="2946683" y="1132396"/>
                </a:lnTo>
                <a:lnTo>
                  <a:pt x="3014800" y="1118801"/>
                </a:lnTo>
                <a:close/>
              </a:path>
              <a:path w="4202430" h="1160145">
                <a:moveTo>
                  <a:pt x="3124126" y="1104837"/>
                </a:moveTo>
                <a:lnTo>
                  <a:pt x="1364001" y="1104837"/>
                </a:lnTo>
                <a:lnTo>
                  <a:pt x="1405209" y="1118801"/>
                </a:lnTo>
                <a:lnTo>
                  <a:pt x="3096756" y="1118801"/>
                </a:lnTo>
                <a:lnTo>
                  <a:pt x="3124126" y="1104837"/>
                </a:lnTo>
                <a:close/>
              </a:path>
              <a:path w="4202430" h="1160145">
                <a:moveTo>
                  <a:pt x="3274352" y="1091241"/>
                </a:moveTo>
                <a:lnTo>
                  <a:pt x="1227767" y="1091241"/>
                </a:lnTo>
                <a:lnTo>
                  <a:pt x="1295884" y="1104837"/>
                </a:lnTo>
                <a:lnTo>
                  <a:pt x="3192243" y="1104837"/>
                </a:lnTo>
                <a:lnTo>
                  <a:pt x="3274352" y="1091241"/>
                </a:lnTo>
                <a:close/>
              </a:path>
              <a:path w="4202430" h="1160145">
                <a:moveTo>
                  <a:pt x="3437649" y="1064050"/>
                </a:moveTo>
                <a:lnTo>
                  <a:pt x="1050324" y="1064050"/>
                </a:lnTo>
                <a:lnTo>
                  <a:pt x="1186866" y="1091241"/>
                </a:lnTo>
                <a:lnTo>
                  <a:pt x="3301568" y="1091241"/>
                </a:lnTo>
                <a:lnTo>
                  <a:pt x="3437649" y="1064050"/>
                </a:lnTo>
                <a:close/>
              </a:path>
              <a:path w="4202430" h="1160145">
                <a:moveTo>
                  <a:pt x="3601560" y="1036874"/>
                </a:moveTo>
                <a:lnTo>
                  <a:pt x="886413" y="1036874"/>
                </a:lnTo>
                <a:lnTo>
                  <a:pt x="1023108" y="1064050"/>
                </a:lnTo>
                <a:lnTo>
                  <a:pt x="3478550" y="1064050"/>
                </a:lnTo>
                <a:lnTo>
                  <a:pt x="3533443" y="1050470"/>
                </a:lnTo>
                <a:lnTo>
                  <a:pt x="3601560" y="1036874"/>
                </a:lnTo>
                <a:close/>
              </a:path>
              <a:path w="4202430" h="1160145">
                <a:moveTo>
                  <a:pt x="3888021" y="968527"/>
                </a:moveTo>
                <a:lnTo>
                  <a:pt x="600106" y="968527"/>
                </a:lnTo>
                <a:lnTo>
                  <a:pt x="709431" y="995719"/>
                </a:lnTo>
                <a:lnTo>
                  <a:pt x="736647" y="1009682"/>
                </a:lnTo>
                <a:lnTo>
                  <a:pt x="804764" y="1023278"/>
                </a:lnTo>
                <a:lnTo>
                  <a:pt x="859197" y="1036874"/>
                </a:lnTo>
                <a:lnTo>
                  <a:pt x="3628776" y="1036874"/>
                </a:lnTo>
                <a:lnTo>
                  <a:pt x="3696893" y="1023278"/>
                </a:lnTo>
                <a:lnTo>
                  <a:pt x="3751787" y="1009683"/>
                </a:lnTo>
                <a:lnTo>
                  <a:pt x="3779003" y="995719"/>
                </a:lnTo>
                <a:lnTo>
                  <a:pt x="3888021" y="968527"/>
                </a:lnTo>
                <a:close/>
              </a:path>
              <a:path w="4202430" h="1160145">
                <a:moveTo>
                  <a:pt x="4024562" y="927756"/>
                </a:moveTo>
                <a:lnTo>
                  <a:pt x="477557" y="927756"/>
                </a:lnTo>
                <a:lnTo>
                  <a:pt x="518304" y="941336"/>
                </a:lnTo>
                <a:lnTo>
                  <a:pt x="572890" y="968527"/>
                </a:lnTo>
                <a:lnTo>
                  <a:pt x="3915237" y="968527"/>
                </a:lnTo>
                <a:lnTo>
                  <a:pt x="3970130" y="941336"/>
                </a:lnTo>
                <a:lnTo>
                  <a:pt x="4024562" y="927756"/>
                </a:lnTo>
                <a:close/>
              </a:path>
              <a:path w="4202430" h="1160145">
                <a:moveTo>
                  <a:pt x="4133580" y="886585"/>
                </a:moveTo>
                <a:lnTo>
                  <a:pt x="354516" y="886585"/>
                </a:lnTo>
                <a:lnTo>
                  <a:pt x="409009" y="900564"/>
                </a:lnTo>
                <a:lnTo>
                  <a:pt x="450187" y="927756"/>
                </a:lnTo>
                <a:lnTo>
                  <a:pt x="4051778" y="927756"/>
                </a:lnTo>
                <a:lnTo>
                  <a:pt x="4092679" y="900565"/>
                </a:lnTo>
                <a:lnTo>
                  <a:pt x="4133580" y="886585"/>
                </a:lnTo>
                <a:close/>
              </a:path>
              <a:path w="4202430" h="1160145">
                <a:moveTo>
                  <a:pt x="0" y="0"/>
                </a:moveTo>
                <a:lnTo>
                  <a:pt x="0" y="613982"/>
                </a:lnTo>
                <a:lnTo>
                  <a:pt x="13623" y="641158"/>
                </a:lnTo>
                <a:lnTo>
                  <a:pt x="13623" y="654754"/>
                </a:lnTo>
                <a:lnTo>
                  <a:pt x="27246" y="668349"/>
                </a:lnTo>
                <a:lnTo>
                  <a:pt x="40870" y="695909"/>
                </a:lnTo>
                <a:lnTo>
                  <a:pt x="54478" y="695909"/>
                </a:lnTo>
                <a:lnTo>
                  <a:pt x="68101" y="723100"/>
                </a:lnTo>
                <a:lnTo>
                  <a:pt x="95348" y="736696"/>
                </a:lnTo>
                <a:lnTo>
                  <a:pt x="108971" y="750291"/>
                </a:lnTo>
                <a:lnTo>
                  <a:pt x="136203" y="763872"/>
                </a:lnTo>
                <a:lnTo>
                  <a:pt x="163450" y="791446"/>
                </a:lnTo>
                <a:lnTo>
                  <a:pt x="177073" y="805027"/>
                </a:lnTo>
                <a:lnTo>
                  <a:pt x="204689" y="818622"/>
                </a:lnTo>
                <a:lnTo>
                  <a:pt x="245559" y="832218"/>
                </a:lnTo>
                <a:lnTo>
                  <a:pt x="259167" y="845814"/>
                </a:lnTo>
                <a:lnTo>
                  <a:pt x="300037" y="859409"/>
                </a:lnTo>
                <a:lnTo>
                  <a:pt x="340892" y="886585"/>
                </a:lnTo>
                <a:lnTo>
                  <a:pt x="4160796" y="886585"/>
                </a:lnTo>
                <a:lnTo>
                  <a:pt x="4202005" y="859409"/>
                </a:lnTo>
                <a:lnTo>
                  <a:pt x="4202005" y="545666"/>
                </a:lnTo>
                <a:lnTo>
                  <a:pt x="2046093" y="545666"/>
                </a:lnTo>
                <a:lnTo>
                  <a:pt x="1977976" y="532009"/>
                </a:lnTo>
                <a:lnTo>
                  <a:pt x="1746102" y="532009"/>
                </a:lnTo>
                <a:lnTo>
                  <a:pt x="1664454" y="518506"/>
                </a:lnTo>
                <a:lnTo>
                  <a:pt x="1554974" y="518506"/>
                </a:lnTo>
                <a:lnTo>
                  <a:pt x="1473326" y="504849"/>
                </a:lnTo>
                <a:lnTo>
                  <a:pt x="1405209" y="504849"/>
                </a:lnTo>
                <a:lnTo>
                  <a:pt x="1364001" y="491192"/>
                </a:lnTo>
                <a:lnTo>
                  <a:pt x="1295884" y="491192"/>
                </a:lnTo>
                <a:lnTo>
                  <a:pt x="1227767" y="477688"/>
                </a:lnTo>
                <a:lnTo>
                  <a:pt x="1186866" y="477688"/>
                </a:lnTo>
                <a:lnTo>
                  <a:pt x="1050324" y="450067"/>
                </a:lnTo>
                <a:lnTo>
                  <a:pt x="1023108" y="450067"/>
                </a:lnTo>
                <a:lnTo>
                  <a:pt x="886413" y="422907"/>
                </a:lnTo>
                <a:lnTo>
                  <a:pt x="859197" y="422907"/>
                </a:lnTo>
                <a:lnTo>
                  <a:pt x="804764" y="409403"/>
                </a:lnTo>
                <a:lnTo>
                  <a:pt x="736647" y="395746"/>
                </a:lnTo>
                <a:lnTo>
                  <a:pt x="709431" y="382089"/>
                </a:lnTo>
                <a:lnTo>
                  <a:pt x="600106" y="354928"/>
                </a:lnTo>
                <a:lnTo>
                  <a:pt x="572890" y="354928"/>
                </a:lnTo>
                <a:lnTo>
                  <a:pt x="518304" y="327461"/>
                </a:lnTo>
                <a:lnTo>
                  <a:pt x="477557" y="313804"/>
                </a:lnTo>
                <a:lnTo>
                  <a:pt x="450187" y="313804"/>
                </a:lnTo>
                <a:lnTo>
                  <a:pt x="409009" y="286643"/>
                </a:lnTo>
                <a:lnTo>
                  <a:pt x="354516" y="272986"/>
                </a:lnTo>
                <a:lnTo>
                  <a:pt x="340892" y="272986"/>
                </a:lnTo>
                <a:lnTo>
                  <a:pt x="300037" y="245826"/>
                </a:lnTo>
                <a:lnTo>
                  <a:pt x="259167" y="231862"/>
                </a:lnTo>
                <a:lnTo>
                  <a:pt x="245559" y="218205"/>
                </a:lnTo>
                <a:lnTo>
                  <a:pt x="204689" y="204701"/>
                </a:lnTo>
                <a:lnTo>
                  <a:pt x="177073" y="191044"/>
                </a:lnTo>
                <a:lnTo>
                  <a:pt x="136203" y="150380"/>
                </a:lnTo>
                <a:lnTo>
                  <a:pt x="108971" y="136263"/>
                </a:lnTo>
                <a:lnTo>
                  <a:pt x="95348" y="122759"/>
                </a:lnTo>
                <a:lnTo>
                  <a:pt x="68101" y="109102"/>
                </a:lnTo>
                <a:lnTo>
                  <a:pt x="54478" y="81942"/>
                </a:lnTo>
                <a:lnTo>
                  <a:pt x="40870" y="81942"/>
                </a:lnTo>
                <a:lnTo>
                  <a:pt x="27246" y="54781"/>
                </a:lnTo>
                <a:lnTo>
                  <a:pt x="13623" y="41124"/>
                </a:lnTo>
                <a:lnTo>
                  <a:pt x="13623" y="27160"/>
                </a:lnTo>
                <a:lnTo>
                  <a:pt x="0" y="0"/>
                </a:lnTo>
                <a:close/>
              </a:path>
              <a:path w="4202430" h="1160145">
                <a:moveTo>
                  <a:pt x="4202005" y="245826"/>
                </a:moveTo>
                <a:lnTo>
                  <a:pt x="4160796" y="272987"/>
                </a:lnTo>
                <a:lnTo>
                  <a:pt x="4133580" y="272987"/>
                </a:lnTo>
                <a:lnTo>
                  <a:pt x="4092679" y="286644"/>
                </a:lnTo>
                <a:lnTo>
                  <a:pt x="4051778" y="313804"/>
                </a:lnTo>
                <a:lnTo>
                  <a:pt x="4024562" y="313804"/>
                </a:lnTo>
                <a:lnTo>
                  <a:pt x="3970130" y="327461"/>
                </a:lnTo>
                <a:lnTo>
                  <a:pt x="3915237" y="354929"/>
                </a:lnTo>
                <a:lnTo>
                  <a:pt x="3888021" y="354929"/>
                </a:lnTo>
                <a:lnTo>
                  <a:pt x="3779003" y="382089"/>
                </a:lnTo>
                <a:lnTo>
                  <a:pt x="3751787" y="395746"/>
                </a:lnTo>
                <a:lnTo>
                  <a:pt x="3696893" y="409403"/>
                </a:lnTo>
                <a:lnTo>
                  <a:pt x="3628776" y="422907"/>
                </a:lnTo>
                <a:lnTo>
                  <a:pt x="3601560" y="422907"/>
                </a:lnTo>
                <a:lnTo>
                  <a:pt x="3533443" y="436564"/>
                </a:lnTo>
                <a:lnTo>
                  <a:pt x="3478550" y="450067"/>
                </a:lnTo>
                <a:lnTo>
                  <a:pt x="3437649" y="450067"/>
                </a:lnTo>
                <a:lnTo>
                  <a:pt x="3301568" y="477688"/>
                </a:lnTo>
                <a:lnTo>
                  <a:pt x="3274352" y="477688"/>
                </a:lnTo>
                <a:lnTo>
                  <a:pt x="3192243" y="491192"/>
                </a:lnTo>
                <a:lnTo>
                  <a:pt x="3124126" y="491192"/>
                </a:lnTo>
                <a:lnTo>
                  <a:pt x="3096756" y="504849"/>
                </a:lnTo>
                <a:lnTo>
                  <a:pt x="3014800" y="504849"/>
                </a:lnTo>
                <a:lnTo>
                  <a:pt x="2946683" y="518506"/>
                </a:lnTo>
                <a:lnTo>
                  <a:pt x="2823981" y="518506"/>
                </a:lnTo>
                <a:lnTo>
                  <a:pt x="2755556" y="532009"/>
                </a:lnTo>
                <a:lnTo>
                  <a:pt x="2523681" y="532009"/>
                </a:lnTo>
                <a:lnTo>
                  <a:pt x="2441879" y="545666"/>
                </a:lnTo>
                <a:lnTo>
                  <a:pt x="4202005" y="545666"/>
                </a:lnTo>
                <a:lnTo>
                  <a:pt x="4202005" y="245826"/>
                </a:lnTo>
                <a:close/>
              </a:path>
            </a:pathLst>
          </a:custGeom>
          <a:solidFill>
            <a:srgbClr val="4D4D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03159" y="3769303"/>
            <a:ext cx="4202430" cy="1200785"/>
          </a:xfrm>
          <a:custGeom>
            <a:avLst/>
            <a:gdLst/>
            <a:ahLst/>
            <a:cxnLst/>
            <a:rect l="l" t="t" r="r" b="b"/>
            <a:pathLst>
              <a:path w="4202430" h="1200785">
                <a:moveTo>
                  <a:pt x="4202005" y="286644"/>
                </a:moveTo>
                <a:lnTo>
                  <a:pt x="4160796" y="313804"/>
                </a:lnTo>
                <a:lnTo>
                  <a:pt x="4133580" y="313804"/>
                </a:lnTo>
                <a:lnTo>
                  <a:pt x="4092679" y="327461"/>
                </a:lnTo>
                <a:lnTo>
                  <a:pt x="4051778" y="354622"/>
                </a:lnTo>
                <a:lnTo>
                  <a:pt x="4024562" y="354622"/>
                </a:lnTo>
                <a:lnTo>
                  <a:pt x="3970130" y="368279"/>
                </a:lnTo>
                <a:lnTo>
                  <a:pt x="3915237" y="395746"/>
                </a:lnTo>
                <a:lnTo>
                  <a:pt x="3888021" y="395746"/>
                </a:lnTo>
                <a:lnTo>
                  <a:pt x="3833435" y="409403"/>
                </a:lnTo>
                <a:lnTo>
                  <a:pt x="3779003" y="422907"/>
                </a:lnTo>
                <a:lnTo>
                  <a:pt x="3751786" y="436564"/>
                </a:lnTo>
                <a:lnTo>
                  <a:pt x="3696893" y="450221"/>
                </a:lnTo>
                <a:lnTo>
                  <a:pt x="3628776" y="463724"/>
                </a:lnTo>
                <a:lnTo>
                  <a:pt x="3601560" y="463724"/>
                </a:lnTo>
                <a:lnTo>
                  <a:pt x="3533443" y="477381"/>
                </a:lnTo>
                <a:lnTo>
                  <a:pt x="3478550" y="490885"/>
                </a:lnTo>
                <a:lnTo>
                  <a:pt x="3437649" y="490885"/>
                </a:lnTo>
                <a:lnTo>
                  <a:pt x="3369685" y="504849"/>
                </a:lnTo>
                <a:lnTo>
                  <a:pt x="3301568" y="518506"/>
                </a:lnTo>
                <a:lnTo>
                  <a:pt x="3274352" y="518506"/>
                </a:lnTo>
                <a:lnTo>
                  <a:pt x="3192243" y="532009"/>
                </a:lnTo>
                <a:lnTo>
                  <a:pt x="3124126" y="532009"/>
                </a:lnTo>
                <a:lnTo>
                  <a:pt x="3096756" y="545666"/>
                </a:lnTo>
                <a:lnTo>
                  <a:pt x="3014800" y="545666"/>
                </a:lnTo>
                <a:lnTo>
                  <a:pt x="2946683" y="559323"/>
                </a:lnTo>
                <a:lnTo>
                  <a:pt x="2905782" y="559323"/>
                </a:lnTo>
                <a:lnTo>
                  <a:pt x="2823980" y="559323"/>
                </a:lnTo>
                <a:lnTo>
                  <a:pt x="2755556" y="572827"/>
                </a:lnTo>
                <a:lnTo>
                  <a:pt x="2714655" y="572827"/>
                </a:lnTo>
                <a:lnTo>
                  <a:pt x="2633007" y="572827"/>
                </a:lnTo>
                <a:lnTo>
                  <a:pt x="2564890" y="572827"/>
                </a:lnTo>
                <a:lnTo>
                  <a:pt x="2523681" y="572827"/>
                </a:lnTo>
                <a:lnTo>
                  <a:pt x="2441879" y="586484"/>
                </a:lnTo>
                <a:lnTo>
                  <a:pt x="2360231" y="586484"/>
                </a:lnTo>
                <a:lnTo>
                  <a:pt x="2332861" y="586484"/>
                </a:lnTo>
                <a:lnTo>
                  <a:pt x="2250752" y="586484"/>
                </a:lnTo>
                <a:lnTo>
                  <a:pt x="2169104" y="586484"/>
                </a:lnTo>
                <a:lnTo>
                  <a:pt x="2128203" y="586484"/>
                </a:lnTo>
                <a:lnTo>
                  <a:pt x="2046093" y="586484"/>
                </a:lnTo>
                <a:lnTo>
                  <a:pt x="1977976" y="572827"/>
                </a:lnTo>
                <a:lnTo>
                  <a:pt x="1937229" y="572827"/>
                </a:lnTo>
                <a:lnTo>
                  <a:pt x="1855427" y="572827"/>
                </a:lnTo>
                <a:lnTo>
                  <a:pt x="1773318" y="572827"/>
                </a:lnTo>
                <a:lnTo>
                  <a:pt x="1746102" y="572827"/>
                </a:lnTo>
                <a:lnTo>
                  <a:pt x="1664453" y="559323"/>
                </a:lnTo>
                <a:lnTo>
                  <a:pt x="1595875" y="559323"/>
                </a:lnTo>
                <a:lnTo>
                  <a:pt x="1554974" y="559323"/>
                </a:lnTo>
                <a:lnTo>
                  <a:pt x="1473326" y="545666"/>
                </a:lnTo>
                <a:lnTo>
                  <a:pt x="1405209" y="545666"/>
                </a:lnTo>
                <a:lnTo>
                  <a:pt x="1364001" y="532009"/>
                </a:lnTo>
                <a:lnTo>
                  <a:pt x="1295884" y="532009"/>
                </a:lnTo>
                <a:lnTo>
                  <a:pt x="1227766" y="518506"/>
                </a:lnTo>
                <a:lnTo>
                  <a:pt x="1186866" y="518506"/>
                </a:lnTo>
                <a:lnTo>
                  <a:pt x="1118441" y="504849"/>
                </a:lnTo>
                <a:lnTo>
                  <a:pt x="1050324" y="490885"/>
                </a:lnTo>
                <a:lnTo>
                  <a:pt x="1023108" y="490885"/>
                </a:lnTo>
                <a:lnTo>
                  <a:pt x="954991" y="477381"/>
                </a:lnTo>
                <a:lnTo>
                  <a:pt x="886413" y="463724"/>
                </a:lnTo>
                <a:lnTo>
                  <a:pt x="859197" y="463724"/>
                </a:lnTo>
                <a:lnTo>
                  <a:pt x="804764" y="450221"/>
                </a:lnTo>
                <a:lnTo>
                  <a:pt x="736647" y="436564"/>
                </a:lnTo>
                <a:lnTo>
                  <a:pt x="709431" y="422907"/>
                </a:lnTo>
                <a:lnTo>
                  <a:pt x="654538" y="409403"/>
                </a:lnTo>
                <a:lnTo>
                  <a:pt x="600106" y="395746"/>
                </a:lnTo>
                <a:lnTo>
                  <a:pt x="572890" y="395746"/>
                </a:lnTo>
                <a:lnTo>
                  <a:pt x="518304" y="368279"/>
                </a:lnTo>
                <a:lnTo>
                  <a:pt x="477557" y="354622"/>
                </a:lnTo>
                <a:lnTo>
                  <a:pt x="450187" y="354622"/>
                </a:lnTo>
                <a:lnTo>
                  <a:pt x="409009" y="327461"/>
                </a:lnTo>
                <a:lnTo>
                  <a:pt x="354516" y="313804"/>
                </a:lnTo>
                <a:lnTo>
                  <a:pt x="340892" y="313804"/>
                </a:lnTo>
                <a:lnTo>
                  <a:pt x="300037" y="286643"/>
                </a:lnTo>
                <a:lnTo>
                  <a:pt x="259167" y="272679"/>
                </a:lnTo>
                <a:lnTo>
                  <a:pt x="245559" y="259022"/>
                </a:lnTo>
                <a:lnTo>
                  <a:pt x="204689" y="245519"/>
                </a:lnTo>
                <a:lnTo>
                  <a:pt x="177073" y="231862"/>
                </a:lnTo>
                <a:lnTo>
                  <a:pt x="163450" y="218358"/>
                </a:lnTo>
                <a:lnTo>
                  <a:pt x="136203" y="191198"/>
                </a:lnTo>
                <a:lnTo>
                  <a:pt x="108971" y="177080"/>
                </a:lnTo>
                <a:lnTo>
                  <a:pt x="95348" y="163577"/>
                </a:lnTo>
                <a:lnTo>
                  <a:pt x="68101" y="149920"/>
                </a:lnTo>
                <a:lnTo>
                  <a:pt x="54478" y="122759"/>
                </a:lnTo>
                <a:lnTo>
                  <a:pt x="40870" y="122759"/>
                </a:lnTo>
                <a:lnTo>
                  <a:pt x="27246" y="95599"/>
                </a:lnTo>
                <a:lnTo>
                  <a:pt x="13623" y="81942"/>
                </a:lnTo>
                <a:lnTo>
                  <a:pt x="13623" y="67978"/>
                </a:lnTo>
                <a:lnTo>
                  <a:pt x="0" y="40817"/>
                </a:lnTo>
                <a:lnTo>
                  <a:pt x="0" y="27314"/>
                </a:lnTo>
                <a:lnTo>
                  <a:pt x="0" y="13657"/>
                </a:lnTo>
                <a:lnTo>
                  <a:pt x="0" y="0"/>
                </a:lnTo>
                <a:lnTo>
                  <a:pt x="0" y="613951"/>
                </a:lnTo>
                <a:lnTo>
                  <a:pt x="0" y="627608"/>
                </a:lnTo>
                <a:lnTo>
                  <a:pt x="0" y="641204"/>
                </a:lnTo>
                <a:lnTo>
                  <a:pt x="0" y="654800"/>
                </a:lnTo>
                <a:lnTo>
                  <a:pt x="13623" y="681976"/>
                </a:lnTo>
                <a:lnTo>
                  <a:pt x="13623" y="695571"/>
                </a:lnTo>
                <a:lnTo>
                  <a:pt x="27246" y="709167"/>
                </a:lnTo>
                <a:lnTo>
                  <a:pt x="40870" y="736726"/>
                </a:lnTo>
                <a:lnTo>
                  <a:pt x="54478" y="736726"/>
                </a:lnTo>
                <a:lnTo>
                  <a:pt x="68101" y="763918"/>
                </a:lnTo>
                <a:lnTo>
                  <a:pt x="95348" y="777513"/>
                </a:lnTo>
                <a:lnTo>
                  <a:pt x="108971" y="791109"/>
                </a:lnTo>
                <a:lnTo>
                  <a:pt x="136203" y="804689"/>
                </a:lnTo>
                <a:lnTo>
                  <a:pt x="163450" y="832264"/>
                </a:lnTo>
                <a:lnTo>
                  <a:pt x="177073" y="845844"/>
                </a:lnTo>
                <a:lnTo>
                  <a:pt x="204689" y="859440"/>
                </a:lnTo>
                <a:lnTo>
                  <a:pt x="245559" y="873036"/>
                </a:lnTo>
                <a:lnTo>
                  <a:pt x="259167" y="886631"/>
                </a:lnTo>
                <a:lnTo>
                  <a:pt x="300037" y="900227"/>
                </a:lnTo>
                <a:lnTo>
                  <a:pt x="340892" y="927403"/>
                </a:lnTo>
                <a:lnTo>
                  <a:pt x="354516" y="927403"/>
                </a:lnTo>
                <a:lnTo>
                  <a:pt x="409009" y="941382"/>
                </a:lnTo>
                <a:lnTo>
                  <a:pt x="450187" y="968573"/>
                </a:lnTo>
                <a:lnTo>
                  <a:pt x="477557" y="968573"/>
                </a:lnTo>
                <a:lnTo>
                  <a:pt x="518304" y="982154"/>
                </a:lnTo>
                <a:lnTo>
                  <a:pt x="572890" y="1009345"/>
                </a:lnTo>
                <a:lnTo>
                  <a:pt x="600106" y="1009345"/>
                </a:lnTo>
                <a:lnTo>
                  <a:pt x="654538" y="1022941"/>
                </a:lnTo>
                <a:lnTo>
                  <a:pt x="709431" y="1036536"/>
                </a:lnTo>
                <a:lnTo>
                  <a:pt x="736647" y="1050500"/>
                </a:lnTo>
                <a:lnTo>
                  <a:pt x="804764" y="1064096"/>
                </a:lnTo>
                <a:lnTo>
                  <a:pt x="859197" y="1077691"/>
                </a:lnTo>
                <a:lnTo>
                  <a:pt x="886413" y="1077691"/>
                </a:lnTo>
                <a:lnTo>
                  <a:pt x="954991" y="1091287"/>
                </a:lnTo>
                <a:lnTo>
                  <a:pt x="1023108" y="1104867"/>
                </a:lnTo>
                <a:lnTo>
                  <a:pt x="1050324" y="1104867"/>
                </a:lnTo>
                <a:lnTo>
                  <a:pt x="1118441" y="1118463"/>
                </a:lnTo>
                <a:lnTo>
                  <a:pt x="1186866" y="1132059"/>
                </a:lnTo>
                <a:lnTo>
                  <a:pt x="1227766" y="1132059"/>
                </a:lnTo>
                <a:lnTo>
                  <a:pt x="1295884" y="1145654"/>
                </a:lnTo>
                <a:lnTo>
                  <a:pt x="1364001" y="1145654"/>
                </a:lnTo>
                <a:lnTo>
                  <a:pt x="1405209" y="1159618"/>
                </a:lnTo>
                <a:lnTo>
                  <a:pt x="1473326" y="1159618"/>
                </a:lnTo>
                <a:lnTo>
                  <a:pt x="1554974" y="1173214"/>
                </a:lnTo>
                <a:lnTo>
                  <a:pt x="1595875" y="1173214"/>
                </a:lnTo>
                <a:lnTo>
                  <a:pt x="1664453" y="1173214"/>
                </a:lnTo>
                <a:lnTo>
                  <a:pt x="1746102" y="1186809"/>
                </a:lnTo>
                <a:lnTo>
                  <a:pt x="1773318" y="1186809"/>
                </a:lnTo>
                <a:lnTo>
                  <a:pt x="1855427" y="1186809"/>
                </a:lnTo>
                <a:lnTo>
                  <a:pt x="1937229" y="1186809"/>
                </a:lnTo>
                <a:lnTo>
                  <a:pt x="1977976" y="1186809"/>
                </a:lnTo>
                <a:lnTo>
                  <a:pt x="2046093" y="1200405"/>
                </a:lnTo>
                <a:lnTo>
                  <a:pt x="2128203" y="1200405"/>
                </a:lnTo>
                <a:lnTo>
                  <a:pt x="2169104" y="1200405"/>
                </a:lnTo>
                <a:lnTo>
                  <a:pt x="2250752" y="1200405"/>
                </a:lnTo>
                <a:lnTo>
                  <a:pt x="2332861" y="1200405"/>
                </a:lnTo>
                <a:lnTo>
                  <a:pt x="2360231" y="1200405"/>
                </a:lnTo>
                <a:lnTo>
                  <a:pt x="2441879" y="1200405"/>
                </a:lnTo>
                <a:lnTo>
                  <a:pt x="2523681" y="1186809"/>
                </a:lnTo>
                <a:lnTo>
                  <a:pt x="2564890" y="1186809"/>
                </a:lnTo>
                <a:lnTo>
                  <a:pt x="2633007" y="1186809"/>
                </a:lnTo>
                <a:lnTo>
                  <a:pt x="2714655" y="1186809"/>
                </a:lnTo>
                <a:lnTo>
                  <a:pt x="2755556" y="1186809"/>
                </a:lnTo>
                <a:lnTo>
                  <a:pt x="2823980" y="1173214"/>
                </a:lnTo>
                <a:lnTo>
                  <a:pt x="2905782" y="1173214"/>
                </a:lnTo>
                <a:lnTo>
                  <a:pt x="2946683" y="1173214"/>
                </a:lnTo>
                <a:lnTo>
                  <a:pt x="3014800" y="1159618"/>
                </a:lnTo>
                <a:lnTo>
                  <a:pt x="3096756" y="1159618"/>
                </a:lnTo>
                <a:lnTo>
                  <a:pt x="3124126" y="1145654"/>
                </a:lnTo>
                <a:lnTo>
                  <a:pt x="3192243" y="1145654"/>
                </a:lnTo>
                <a:lnTo>
                  <a:pt x="3274352" y="1132059"/>
                </a:lnTo>
                <a:lnTo>
                  <a:pt x="3301568" y="1132059"/>
                </a:lnTo>
                <a:lnTo>
                  <a:pt x="3369685" y="1118463"/>
                </a:lnTo>
                <a:lnTo>
                  <a:pt x="3437649" y="1104867"/>
                </a:lnTo>
                <a:lnTo>
                  <a:pt x="3478550" y="1104867"/>
                </a:lnTo>
                <a:lnTo>
                  <a:pt x="3533443" y="1091287"/>
                </a:lnTo>
                <a:lnTo>
                  <a:pt x="3601560" y="1077691"/>
                </a:lnTo>
                <a:lnTo>
                  <a:pt x="3628776" y="1077691"/>
                </a:lnTo>
                <a:lnTo>
                  <a:pt x="3696893" y="1064096"/>
                </a:lnTo>
                <a:lnTo>
                  <a:pt x="3751786" y="1050500"/>
                </a:lnTo>
                <a:lnTo>
                  <a:pt x="3779003" y="1036536"/>
                </a:lnTo>
                <a:lnTo>
                  <a:pt x="3833435" y="1022941"/>
                </a:lnTo>
                <a:lnTo>
                  <a:pt x="3888021" y="1009345"/>
                </a:lnTo>
                <a:lnTo>
                  <a:pt x="3915237" y="1009345"/>
                </a:lnTo>
                <a:lnTo>
                  <a:pt x="3970130" y="982154"/>
                </a:lnTo>
                <a:lnTo>
                  <a:pt x="4024562" y="968573"/>
                </a:lnTo>
                <a:lnTo>
                  <a:pt x="4051778" y="968573"/>
                </a:lnTo>
                <a:lnTo>
                  <a:pt x="4092679" y="941382"/>
                </a:lnTo>
                <a:lnTo>
                  <a:pt x="4133580" y="927403"/>
                </a:lnTo>
                <a:lnTo>
                  <a:pt x="4160796" y="927403"/>
                </a:lnTo>
                <a:lnTo>
                  <a:pt x="4202005" y="900227"/>
                </a:lnTo>
                <a:lnTo>
                  <a:pt x="4202005" y="286644"/>
                </a:lnTo>
                <a:close/>
              </a:path>
            </a:pathLst>
          </a:custGeom>
          <a:ln w="13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03160" y="3182665"/>
            <a:ext cx="4420235" cy="1173480"/>
          </a:xfrm>
          <a:custGeom>
            <a:avLst/>
            <a:gdLst/>
            <a:ahLst/>
            <a:cxnLst/>
            <a:rect l="l" t="t" r="r" b="b"/>
            <a:pathLst>
              <a:path w="4420235" h="1173479">
                <a:moveTo>
                  <a:pt x="2523681" y="1159465"/>
                </a:moveTo>
                <a:lnTo>
                  <a:pt x="1977976" y="1159465"/>
                </a:lnTo>
                <a:lnTo>
                  <a:pt x="2046093" y="1173122"/>
                </a:lnTo>
                <a:lnTo>
                  <a:pt x="2441879" y="1173122"/>
                </a:lnTo>
                <a:lnTo>
                  <a:pt x="2523681" y="1159465"/>
                </a:lnTo>
                <a:close/>
              </a:path>
              <a:path w="4420235" h="1173479">
                <a:moveTo>
                  <a:pt x="2823981" y="1145961"/>
                </a:moveTo>
                <a:lnTo>
                  <a:pt x="1664454" y="1145961"/>
                </a:lnTo>
                <a:lnTo>
                  <a:pt x="1746102" y="1159465"/>
                </a:lnTo>
                <a:lnTo>
                  <a:pt x="2755556" y="1159465"/>
                </a:lnTo>
                <a:lnTo>
                  <a:pt x="2823981" y="1145961"/>
                </a:lnTo>
                <a:close/>
              </a:path>
              <a:path w="4420235" h="1173479">
                <a:moveTo>
                  <a:pt x="3014800" y="1132304"/>
                </a:moveTo>
                <a:lnTo>
                  <a:pt x="1473326" y="1132304"/>
                </a:lnTo>
                <a:lnTo>
                  <a:pt x="1554974" y="1145961"/>
                </a:lnTo>
                <a:lnTo>
                  <a:pt x="2946683" y="1145961"/>
                </a:lnTo>
                <a:lnTo>
                  <a:pt x="3014800" y="1132304"/>
                </a:lnTo>
                <a:close/>
              </a:path>
              <a:path w="4420235" h="1173479">
                <a:moveTo>
                  <a:pt x="3124126" y="1118647"/>
                </a:moveTo>
                <a:lnTo>
                  <a:pt x="1364001" y="1118647"/>
                </a:lnTo>
                <a:lnTo>
                  <a:pt x="1405209" y="1132304"/>
                </a:lnTo>
                <a:lnTo>
                  <a:pt x="3096756" y="1132304"/>
                </a:lnTo>
                <a:lnTo>
                  <a:pt x="3124126" y="1118647"/>
                </a:lnTo>
                <a:close/>
              </a:path>
              <a:path w="4420235" h="1173479">
                <a:moveTo>
                  <a:pt x="3274352" y="1105144"/>
                </a:moveTo>
                <a:lnTo>
                  <a:pt x="1227767" y="1105143"/>
                </a:lnTo>
                <a:lnTo>
                  <a:pt x="1295884" y="1118647"/>
                </a:lnTo>
                <a:lnTo>
                  <a:pt x="3192243" y="1118647"/>
                </a:lnTo>
                <a:lnTo>
                  <a:pt x="3274352" y="1105144"/>
                </a:lnTo>
                <a:close/>
              </a:path>
              <a:path w="4420235" h="1173479">
                <a:moveTo>
                  <a:pt x="3437649" y="1077523"/>
                </a:moveTo>
                <a:lnTo>
                  <a:pt x="1050324" y="1077522"/>
                </a:lnTo>
                <a:lnTo>
                  <a:pt x="1186866" y="1105143"/>
                </a:lnTo>
                <a:lnTo>
                  <a:pt x="3301568" y="1105144"/>
                </a:lnTo>
                <a:lnTo>
                  <a:pt x="3437649" y="1077523"/>
                </a:lnTo>
                <a:close/>
              </a:path>
              <a:path w="4420235" h="1173479">
                <a:moveTo>
                  <a:pt x="3601560" y="1050362"/>
                </a:moveTo>
                <a:lnTo>
                  <a:pt x="886413" y="1050362"/>
                </a:lnTo>
                <a:lnTo>
                  <a:pt x="1023108" y="1077522"/>
                </a:lnTo>
                <a:lnTo>
                  <a:pt x="3478550" y="1077523"/>
                </a:lnTo>
                <a:lnTo>
                  <a:pt x="3533443" y="1064019"/>
                </a:lnTo>
                <a:lnTo>
                  <a:pt x="3601560" y="1050362"/>
                </a:lnTo>
                <a:close/>
              </a:path>
              <a:path w="4420235" h="1173479">
                <a:moveTo>
                  <a:pt x="3888021" y="982384"/>
                </a:moveTo>
                <a:lnTo>
                  <a:pt x="600106" y="982384"/>
                </a:lnTo>
                <a:lnTo>
                  <a:pt x="709431" y="1009544"/>
                </a:lnTo>
                <a:lnTo>
                  <a:pt x="736647" y="1023201"/>
                </a:lnTo>
                <a:lnTo>
                  <a:pt x="804764" y="1036858"/>
                </a:lnTo>
                <a:lnTo>
                  <a:pt x="859197" y="1050362"/>
                </a:lnTo>
                <a:lnTo>
                  <a:pt x="3628776" y="1050362"/>
                </a:lnTo>
                <a:lnTo>
                  <a:pt x="3696893" y="1036858"/>
                </a:lnTo>
                <a:lnTo>
                  <a:pt x="3751787" y="1023201"/>
                </a:lnTo>
                <a:lnTo>
                  <a:pt x="3779003" y="1009544"/>
                </a:lnTo>
                <a:lnTo>
                  <a:pt x="3888021" y="982384"/>
                </a:lnTo>
                <a:close/>
              </a:path>
              <a:path w="4420235" h="1173479">
                <a:moveTo>
                  <a:pt x="4024562" y="941259"/>
                </a:moveTo>
                <a:lnTo>
                  <a:pt x="477557" y="941259"/>
                </a:lnTo>
                <a:lnTo>
                  <a:pt x="518304" y="954916"/>
                </a:lnTo>
                <a:lnTo>
                  <a:pt x="572890" y="982384"/>
                </a:lnTo>
                <a:lnTo>
                  <a:pt x="3915237" y="982384"/>
                </a:lnTo>
                <a:lnTo>
                  <a:pt x="3970130" y="954916"/>
                </a:lnTo>
                <a:lnTo>
                  <a:pt x="4024562" y="941259"/>
                </a:lnTo>
                <a:close/>
              </a:path>
              <a:path w="4420235" h="1173479">
                <a:moveTo>
                  <a:pt x="4133580" y="900442"/>
                </a:moveTo>
                <a:lnTo>
                  <a:pt x="354516" y="900442"/>
                </a:lnTo>
                <a:lnTo>
                  <a:pt x="409009" y="914099"/>
                </a:lnTo>
                <a:lnTo>
                  <a:pt x="450187" y="941259"/>
                </a:lnTo>
                <a:lnTo>
                  <a:pt x="4051778" y="941259"/>
                </a:lnTo>
                <a:lnTo>
                  <a:pt x="4092679" y="914099"/>
                </a:lnTo>
                <a:lnTo>
                  <a:pt x="4133580" y="900442"/>
                </a:lnTo>
                <a:close/>
              </a:path>
              <a:path w="4420235" h="1173479">
                <a:moveTo>
                  <a:pt x="4256437" y="313651"/>
                </a:moveTo>
                <a:lnTo>
                  <a:pt x="245559" y="313650"/>
                </a:lnTo>
                <a:lnTo>
                  <a:pt x="204689" y="341271"/>
                </a:lnTo>
                <a:lnTo>
                  <a:pt x="177073" y="354928"/>
                </a:lnTo>
                <a:lnTo>
                  <a:pt x="163450" y="368432"/>
                </a:lnTo>
                <a:lnTo>
                  <a:pt x="108971" y="395592"/>
                </a:lnTo>
                <a:lnTo>
                  <a:pt x="68101" y="436410"/>
                </a:lnTo>
                <a:lnTo>
                  <a:pt x="54478" y="450374"/>
                </a:lnTo>
                <a:lnTo>
                  <a:pt x="40870" y="464031"/>
                </a:lnTo>
                <a:lnTo>
                  <a:pt x="27246" y="477535"/>
                </a:lnTo>
                <a:lnTo>
                  <a:pt x="13623" y="504695"/>
                </a:lnTo>
                <a:lnTo>
                  <a:pt x="13623" y="518352"/>
                </a:lnTo>
                <a:lnTo>
                  <a:pt x="0" y="532009"/>
                </a:lnTo>
                <a:lnTo>
                  <a:pt x="0" y="627455"/>
                </a:lnTo>
                <a:lnTo>
                  <a:pt x="13623" y="654615"/>
                </a:lnTo>
                <a:lnTo>
                  <a:pt x="13623" y="668579"/>
                </a:lnTo>
                <a:lnTo>
                  <a:pt x="27246" y="682236"/>
                </a:lnTo>
                <a:lnTo>
                  <a:pt x="40870" y="709397"/>
                </a:lnTo>
                <a:lnTo>
                  <a:pt x="54478" y="709397"/>
                </a:lnTo>
                <a:lnTo>
                  <a:pt x="68101" y="736557"/>
                </a:lnTo>
                <a:lnTo>
                  <a:pt x="95348" y="750214"/>
                </a:lnTo>
                <a:lnTo>
                  <a:pt x="108971" y="763718"/>
                </a:lnTo>
                <a:lnTo>
                  <a:pt x="136203" y="777835"/>
                </a:lnTo>
                <a:lnTo>
                  <a:pt x="177073" y="818500"/>
                </a:lnTo>
                <a:lnTo>
                  <a:pt x="204689" y="832157"/>
                </a:lnTo>
                <a:lnTo>
                  <a:pt x="245559" y="845660"/>
                </a:lnTo>
                <a:lnTo>
                  <a:pt x="259167" y="859317"/>
                </a:lnTo>
                <a:lnTo>
                  <a:pt x="300037" y="873281"/>
                </a:lnTo>
                <a:lnTo>
                  <a:pt x="340892" y="900442"/>
                </a:lnTo>
                <a:lnTo>
                  <a:pt x="4160796" y="900442"/>
                </a:lnTo>
                <a:lnTo>
                  <a:pt x="4202005" y="873281"/>
                </a:lnTo>
                <a:lnTo>
                  <a:pt x="2250752" y="586637"/>
                </a:lnTo>
                <a:lnTo>
                  <a:pt x="4419887" y="436410"/>
                </a:lnTo>
                <a:lnTo>
                  <a:pt x="4406356" y="409250"/>
                </a:lnTo>
                <a:lnTo>
                  <a:pt x="4392671" y="395593"/>
                </a:lnTo>
                <a:lnTo>
                  <a:pt x="4338239" y="368432"/>
                </a:lnTo>
                <a:lnTo>
                  <a:pt x="4324554" y="354929"/>
                </a:lnTo>
                <a:lnTo>
                  <a:pt x="4283653" y="341271"/>
                </a:lnTo>
                <a:lnTo>
                  <a:pt x="4256437" y="313651"/>
                </a:lnTo>
                <a:close/>
              </a:path>
              <a:path w="4420235" h="1173479">
                <a:moveTo>
                  <a:pt x="3779003" y="150227"/>
                </a:moveTo>
                <a:lnTo>
                  <a:pt x="709431" y="150227"/>
                </a:lnTo>
                <a:lnTo>
                  <a:pt x="600106" y="177387"/>
                </a:lnTo>
                <a:lnTo>
                  <a:pt x="572890" y="191044"/>
                </a:lnTo>
                <a:lnTo>
                  <a:pt x="518304" y="204548"/>
                </a:lnTo>
                <a:lnTo>
                  <a:pt x="477557" y="218205"/>
                </a:lnTo>
                <a:lnTo>
                  <a:pt x="450187" y="232169"/>
                </a:lnTo>
                <a:lnTo>
                  <a:pt x="409009" y="245672"/>
                </a:lnTo>
                <a:lnTo>
                  <a:pt x="354516" y="259329"/>
                </a:lnTo>
                <a:lnTo>
                  <a:pt x="340892" y="272986"/>
                </a:lnTo>
                <a:lnTo>
                  <a:pt x="300037" y="286490"/>
                </a:lnTo>
                <a:lnTo>
                  <a:pt x="259167" y="313650"/>
                </a:lnTo>
                <a:lnTo>
                  <a:pt x="4229221" y="313651"/>
                </a:lnTo>
                <a:lnTo>
                  <a:pt x="4202005" y="286490"/>
                </a:lnTo>
                <a:lnTo>
                  <a:pt x="4160796" y="272986"/>
                </a:lnTo>
                <a:lnTo>
                  <a:pt x="4133580" y="259329"/>
                </a:lnTo>
                <a:lnTo>
                  <a:pt x="4051778" y="232169"/>
                </a:lnTo>
                <a:lnTo>
                  <a:pt x="4024562" y="218205"/>
                </a:lnTo>
                <a:lnTo>
                  <a:pt x="3915237" y="191044"/>
                </a:lnTo>
                <a:lnTo>
                  <a:pt x="3888021" y="177387"/>
                </a:lnTo>
                <a:lnTo>
                  <a:pt x="3779003" y="150227"/>
                </a:lnTo>
                <a:close/>
              </a:path>
              <a:path w="4420235" h="1173479">
                <a:moveTo>
                  <a:pt x="3601560" y="109102"/>
                </a:moveTo>
                <a:lnTo>
                  <a:pt x="886413" y="109102"/>
                </a:lnTo>
                <a:lnTo>
                  <a:pt x="859197" y="123066"/>
                </a:lnTo>
                <a:lnTo>
                  <a:pt x="804764" y="136570"/>
                </a:lnTo>
                <a:lnTo>
                  <a:pt x="736647" y="150227"/>
                </a:lnTo>
                <a:lnTo>
                  <a:pt x="3751787" y="150227"/>
                </a:lnTo>
                <a:lnTo>
                  <a:pt x="3696893" y="136570"/>
                </a:lnTo>
                <a:lnTo>
                  <a:pt x="3628776" y="123066"/>
                </a:lnTo>
                <a:lnTo>
                  <a:pt x="3601560" y="109102"/>
                </a:lnTo>
                <a:close/>
              </a:path>
              <a:path w="4420235" h="1173479">
                <a:moveTo>
                  <a:pt x="3437649" y="81942"/>
                </a:moveTo>
                <a:lnTo>
                  <a:pt x="1050324" y="81942"/>
                </a:lnTo>
                <a:lnTo>
                  <a:pt x="1023108" y="95445"/>
                </a:lnTo>
                <a:lnTo>
                  <a:pt x="954991" y="109102"/>
                </a:lnTo>
                <a:lnTo>
                  <a:pt x="3533443" y="109102"/>
                </a:lnTo>
                <a:lnTo>
                  <a:pt x="3478550" y="95445"/>
                </a:lnTo>
                <a:lnTo>
                  <a:pt x="3437649" y="81942"/>
                </a:lnTo>
                <a:close/>
              </a:path>
              <a:path w="4420235" h="1173479">
                <a:moveTo>
                  <a:pt x="3274352" y="54628"/>
                </a:moveTo>
                <a:lnTo>
                  <a:pt x="1227767" y="54628"/>
                </a:lnTo>
                <a:lnTo>
                  <a:pt x="1186866" y="68285"/>
                </a:lnTo>
                <a:lnTo>
                  <a:pt x="1118441" y="81942"/>
                </a:lnTo>
                <a:lnTo>
                  <a:pt x="3369685" y="81942"/>
                </a:lnTo>
                <a:lnTo>
                  <a:pt x="3301568" y="68285"/>
                </a:lnTo>
                <a:lnTo>
                  <a:pt x="3274352" y="54628"/>
                </a:lnTo>
                <a:close/>
              </a:path>
              <a:path w="4420235" h="1173479">
                <a:moveTo>
                  <a:pt x="3124126" y="41124"/>
                </a:moveTo>
                <a:lnTo>
                  <a:pt x="1364001" y="41124"/>
                </a:lnTo>
                <a:lnTo>
                  <a:pt x="1295884" y="54628"/>
                </a:lnTo>
                <a:lnTo>
                  <a:pt x="3192243" y="54628"/>
                </a:lnTo>
                <a:lnTo>
                  <a:pt x="3124126" y="41124"/>
                </a:lnTo>
                <a:close/>
              </a:path>
              <a:path w="4420235" h="1173479">
                <a:moveTo>
                  <a:pt x="3014800" y="27467"/>
                </a:moveTo>
                <a:lnTo>
                  <a:pt x="1473326" y="27467"/>
                </a:lnTo>
                <a:lnTo>
                  <a:pt x="1405209" y="41124"/>
                </a:lnTo>
                <a:lnTo>
                  <a:pt x="3096756" y="41124"/>
                </a:lnTo>
                <a:lnTo>
                  <a:pt x="3014800" y="27467"/>
                </a:lnTo>
                <a:close/>
              </a:path>
              <a:path w="4420235" h="1173479">
                <a:moveTo>
                  <a:pt x="2823981" y="13963"/>
                </a:moveTo>
                <a:lnTo>
                  <a:pt x="1664454" y="13963"/>
                </a:lnTo>
                <a:lnTo>
                  <a:pt x="1595875" y="27467"/>
                </a:lnTo>
                <a:lnTo>
                  <a:pt x="2905782" y="27467"/>
                </a:lnTo>
                <a:lnTo>
                  <a:pt x="2823981" y="13963"/>
                </a:lnTo>
                <a:close/>
              </a:path>
              <a:path w="4420235" h="1173479">
                <a:moveTo>
                  <a:pt x="2633007" y="0"/>
                </a:moveTo>
                <a:lnTo>
                  <a:pt x="1855427" y="0"/>
                </a:lnTo>
                <a:lnTo>
                  <a:pt x="1773318" y="13963"/>
                </a:lnTo>
                <a:lnTo>
                  <a:pt x="2714655" y="13963"/>
                </a:lnTo>
                <a:lnTo>
                  <a:pt x="2633007" y="0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03159" y="3182665"/>
            <a:ext cx="4420235" cy="1173480"/>
          </a:xfrm>
          <a:custGeom>
            <a:avLst/>
            <a:gdLst/>
            <a:ahLst/>
            <a:cxnLst/>
            <a:rect l="l" t="t" r="r" b="b"/>
            <a:pathLst>
              <a:path w="4420235" h="1173479">
                <a:moveTo>
                  <a:pt x="4202005" y="873281"/>
                </a:moveTo>
                <a:lnTo>
                  <a:pt x="4160796" y="900442"/>
                </a:lnTo>
                <a:lnTo>
                  <a:pt x="4133580" y="900442"/>
                </a:lnTo>
                <a:lnTo>
                  <a:pt x="4092679" y="914099"/>
                </a:lnTo>
                <a:lnTo>
                  <a:pt x="4051778" y="941259"/>
                </a:lnTo>
                <a:lnTo>
                  <a:pt x="4024562" y="941259"/>
                </a:lnTo>
                <a:lnTo>
                  <a:pt x="3970130" y="954916"/>
                </a:lnTo>
                <a:lnTo>
                  <a:pt x="3915237" y="982384"/>
                </a:lnTo>
                <a:lnTo>
                  <a:pt x="3888021" y="982384"/>
                </a:lnTo>
                <a:lnTo>
                  <a:pt x="3833435" y="996041"/>
                </a:lnTo>
                <a:lnTo>
                  <a:pt x="3779003" y="1009544"/>
                </a:lnTo>
                <a:lnTo>
                  <a:pt x="3751786" y="1023201"/>
                </a:lnTo>
                <a:lnTo>
                  <a:pt x="3696893" y="1036858"/>
                </a:lnTo>
                <a:lnTo>
                  <a:pt x="3628776" y="1050362"/>
                </a:lnTo>
                <a:lnTo>
                  <a:pt x="3601560" y="1050362"/>
                </a:lnTo>
                <a:lnTo>
                  <a:pt x="3533443" y="1064019"/>
                </a:lnTo>
                <a:lnTo>
                  <a:pt x="3478550" y="1077523"/>
                </a:lnTo>
                <a:lnTo>
                  <a:pt x="3437649" y="1077523"/>
                </a:lnTo>
                <a:lnTo>
                  <a:pt x="3369685" y="1091486"/>
                </a:lnTo>
                <a:lnTo>
                  <a:pt x="3301568" y="1105143"/>
                </a:lnTo>
                <a:lnTo>
                  <a:pt x="3274352" y="1105143"/>
                </a:lnTo>
                <a:lnTo>
                  <a:pt x="3192243" y="1118647"/>
                </a:lnTo>
                <a:lnTo>
                  <a:pt x="3124126" y="1118647"/>
                </a:lnTo>
                <a:lnTo>
                  <a:pt x="3096756" y="1132304"/>
                </a:lnTo>
                <a:lnTo>
                  <a:pt x="3014800" y="1132304"/>
                </a:lnTo>
                <a:lnTo>
                  <a:pt x="2946683" y="1145961"/>
                </a:lnTo>
                <a:lnTo>
                  <a:pt x="2905782" y="1145961"/>
                </a:lnTo>
                <a:lnTo>
                  <a:pt x="2823980" y="1145961"/>
                </a:lnTo>
                <a:lnTo>
                  <a:pt x="2755556" y="1159465"/>
                </a:lnTo>
                <a:lnTo>
                  <a:pt x="2714655" y="1159465"/>
                </a:lnTo>
                <a:lnTo>
                  <a:pt x="2633007" y="1159465"/>
                </a:lnTo>
                <a:lnTo>
                  <a:pt x="2564890" y="1159465"/>
                </a:lnTo>
                <a:lnTo>
                  <a:pt x="2523681" y="1159465"/>
                </a:lnTo>
                <a:lnTo>
                  <a:pt x="2441879" y="1173122"/>
                </a:lnTo>
                <a:lnTo>
                  <a:pt x="2360231" y="1173122"/>
                </a:lnTo>
                <a:lnTo>
                  <a:pt x="2332861" y="1173122"/>
                </a:lnTo>
                <a:lnTo>
                  <a:pt x="2250752" y="1173122"/>
                </a:lnTo>
                <a:lnTo>
                  <a:pt x="2169104" y="1173122"/>
                </a:lnTo>
                <a:lnTo>
                  <a:pt x="2128203" y="1173122"/>
                </a:lnTo>
                <a:lnTo>
                  <a:pt x="2046093" y="1173122"/>
                </a:lnTo>
                <a:lnTo>
                  <a:pt x="1977976" y="1159465"/>
                </a:lnTo>
                <a:lnTo>
                  <a:pt x="1937229" y="1159465"/>
                </a:lnTo>
                <a:lnTo>
                  <a:pt x="1855427" y="1159465"/>
                </a:lnTo>
                <a:lnTo>
                  <a:pt x="1773318" y="1159465"/>
                </a:lnTo>
                <a:lnTo>
                  <a:pt x="1746102" y="1159465"/>
                </a:lnTo>
                <a:lnTo>
                  <a:pt x="1664453" y="1145961"/>
                </a:lnTo>
                <a:lnTo>
                  <a:pt x="1595875" y="1145961"/>
                </a:lnTo>
                <a:lnTo>
                  <a:pt x="1554974" y="1145961"/>
                </a:lnTo>
                <a:lnTo>
                  <a:pt x="1473326" y="1132304"/>
                </a:lnTo>
                <a:lnTo>
                  <a:pt x="1405209" y="1132304"/>
                </a:lnTo>
                <a:lnTo>
                  <a:pt x="1364001" y="1118647"/>
                </a:lnTo>
                <a:lnTo>
                  <a:pt x="1295884" y="1118647"/>
                </a:lnTo>
                <a:lnTo>
                  <a:pt x="1227766" y="1105143"/>
                </a:lnTo>
                <a:lnTo>
                  <a:pt x="1186866" y="1105143"/>
                </a:lnTo>
                <a:lnTo>
                  <a:pt x="1118441" y="1091486"/>
                </a:lnTo>
                <a:lnTo>
                  <a:pt x="1050324" y="1077522"/>
                </a:lnTo>
                <a:lnTo>
                  <a:pt x="1023108" y="1077522"/>
                </a:lnTo>
                <a:lnTo>
                  <a:pt x="954991" y="1064019"/>
                </a:lnTo>
                <a:lnTo>
                  <a:pt x="886413" y="1050362"/>
                </a:lnTo>
                <a:lnTo>
                  <a:pt x="859197" y="1050362"/>
                </a:lnTo>
                <a:lnTo>
                  <a:pt x="804764" y="1036858"/>
                </a:lnTo>
                <a:lnTo>
                  <a:pt x="736647" y="1023201"/>
                </a:lnTo>
                <a:lnTo>
                  <a:pt x="709431" y="1009544"/>
                </a:lnTo>
                <a:lnTo>
                  <a:pt x="654538" y="996041"/>
                </a:lnTo>
                <a:lnTo>
                  <a:pt x="600106" y="982384"/>
                </a:lnTo>
                <a:lnTo>
                  <a:pt x="572890" y="982384"/>
                </a:lnTo>
                <a:lnTo>
                  <a:pt x="518304" y="954916"/>
                </a:lnTo>
                <a:lnTo>
                  <a:pt x="477557" y="941259"/>
                </a:lnTo>
                <a:lnTo>
                  <a:pt x="450187" y="941259"/>
                </a:lnTo>
                <a:lnTo>
                  <a:pt x="409009" y="914099"/>
                </a:lnTo>
                <a:lnTo>
                  <a:pt x="354516" y="900442"/>
                </a:lnTo>
                <a:lnTo>
                  <a:pt x="340892" y="900442"/>
                </a:lnTo>
                <a:lnTo>
                  <a:pt x="300037" y="873281"/>
                </a:lnTo>
                <a:lnTo>
                  <a:pt x="259167" y="859317"/>
                </a:lnTo>
                <a:lnTo>
                  <a:pt x="245559" y="845660"/>
                </a:lnTo>
                <a:lnTo>
                  <a:pt x="204689" y="832157"/>
                </a:lnTo>
                <a:lnTo>
                  <a:pt x="177073" y="818500"/>
                </a:lnTo>
                <a:lnTo>
                  <a:pt x="163450" y="804996"/>
                </a:lnTo>
                <a:lnTo>
                  <a:pt x="136203" y="777835"/>
                </a:lnTo>
                <a:lnTo>
                  <a:pt x="108971" y="763718"/>
                </a:lnTo>
                <a:lnTo>
                  <a:pt x="95348" y="750214"/>
                </a:lnTo>
                <a:lnTo>
                  <a:pt x="68101" y="736557"/>
                </a:lnTo>
                <a:lnTo>
                  <a:pt x="54478" y="709397"/>
                </a:lnTo>
                <a:lnTo>
                  <a:pt x="40870" y="709397"/>
                </a:lnTo>
                <a:lnTo>
                  <a:pt x="27246" y="682236"/>
                </a:lnTo>
                <a:lnTo>
                  <a:pt x="13623" y="668579"/>
                </a:lnTo>
                <a:lnTo>
                  <a:pt x="13623" y="654615"/>
                </a:lnTo>
                <a:lnTo>
                  <a:pt x="0" y="627455"/>
                </a:lnTo>
                <a:lnTo>
                  <a:pt x="0" y="613951"/>
                </a:lnTo>
                <a:lnTo>
                  <a:pt x="0" y="532009"/>
                </a:lnTo>
                <a:lnTo>
                  <a:pt x="13623" y="518352"/>
                </a:lnTo>
                <a:lnTo>
                  <a:pt x="13623" y="504695"/>
                </a:lnTo>
                <a:lnTo>
                  <a:pt x="27246" y="477535"/>
                </a:lnTo>
                <a:lnTo>
                  <a:pt x="40870" y="464031"/>
                </a:lnTo>
                <a:lnTo>
                  <a:pt x="54478" y="450374"/>
                </a:lnTo>
                <a:lnTo>
                  <a:pt x="68101" y="436410"/>
                </a:lnTo>
                <a:lnTo>
                  <a:pt x="95348" y="409249"/>
                </a:lnTo>
                <a:lnTo>
                  <a:pt x="108971" y="395592"/>
                </a:lnTo>
                <a:lnTo>
                  <a:pt x="136203" y="382089"/>
                </a:lnTo>
                <a:lnTo>
                  <a:pt x="163450" y="368432"/>
                </a:lnTo>
                <a:lnTo>
                  <a:pt x="177073" y="354928"/>
                </a:lnTo>
                <a:lnTo>
                  <a:pt x="204689" y="341271"/>
                </a:lnTo>
                <a:lnTo>
                  <a:pt x="245559" y="313650"/>
                </a:lnTo>
                <a:lnTo>
                  <a:pt x="259167" y="313650"/>
                </a:lnTo>
                <a:lnTo>
                  <a:pt x="300037" y="286490"/>
                </a:lnTo>
                <a:lnTo>
                  <a:pt x="340892" y="272986"/>
                </a:lnTo>
                <a:lnTo>
                  <a:pt x="354516" y="259329"/>
                </a:lnTo>
                <a:lnTo>
                  <a:pt x="409009" y="245672"/>
                </a:lnTo>
                <a:lnTo>
                  <a:pt x="450187" y="232169"/>
                </a:lnTo>
                <a:lnTo>
                  <a:pt x="477557" y="218205"/>
                </a:lnTo>
                <a:lnTo>
                  <a:pt x="518304" y="204548"/>
                </a:lnTo>
                <a:lnTo>
                  <a:pt x="572890" y="191044"/>
                </a:lnTo>
                <a:lnTo>
                  <a:pt x="600106" y="177387"/>
                </a:lnTo>
                <a:lnTo>
                  <a:pt x="654538" y="163884"/>
                </a:lnTo>
                <a:lnTo>
                  <a:pt x="709431" y="150227"/>
                </a:lnTo>
                <a:lnTo>
                  <a:pt x="736647" y="150227"/>
                </a:lnTo>
                <a:lnTo>
                  <a:pt x="804764" y="136570"/>
                </a:lnTo>
                <a:lnTo>
                  <a:pt x="859197" y="123066"/>
                </a:lnTo>
                <a:lnTo>
                  <a:pt x="886413" y="109102"/>
                </a:lnTo>
                <a:lnTo>
                  <a:pt x="954991" y="109102"/>
                </a:lnTo>
                <a:lnTo>
                  <a:pt x="1023108" y="95445"/>
                </a:lnTo>
                <a:lnTo>
                  <a:pt x="1050324" y="81942"/>
                </a:lnTo>
                <a:lnTo>
                  <a:pt x="1118441" y="81942"/>
                </a:lnTo>
                <a:lnTo>
                  <a:pt x="1186866" y="68285"/>
                </a:lnTo>
                <a:lnTo>
                  <a:pt x="1227766" y="54628"/>
                </a:lnTo>
                <a:lnTo>
                  <a:pt x="1295884" y="54628"/>
                </a:lnTo>
                <a:lnTo>
                  <a:pt x="1364001" y="41124"/>
                </a:lnTo>
                <a:lnTo>
                  <a:pt x="1405209" y="41124"/>
                </a:lnTo>
                <a:lnTo>
                  <a:pt x="1473326" y="27467"/>
                </a:lnTo>
                <a:lnTo>
                  <a:pt x="1554974" y="27467"/>
                </a:lnTo>
                <a:lnTo>
                  <a:pt x="1595875" y="27467"/>
                </a:lnTo>
                <a:lnTo>
                  <a:pt x="1664453" y="13963"/>
                </a:lnTo>
                <a:lnTo>
                  <a:pt x="1746102" y="13963"/>
                </a:lnTo>
                <a:lnTo>
                  <a:pt x="1773318" y="13963"/>
                </a:lnTo>
                <a:lnTo>
                  <a:pt x="1855427" y="0"/>
                </a:lnTo>
                <a:lnTo>
                  <a:pt x="1937229" y="0"/>
                </a:lnTo>
                <a:lnTo>
                  <a:pt x="1977976" y="0"/>
                </a:lnTo>
                <a:lnTo>
                  <a:pt x="2046093" y="0"/>
                </a:lnTo>
                <a:lnTo>
                  <a:pt x="2128203" y="0"/>
                </a:lnTo>
                <a:lnTo>
                  <a:pt x="2169104" y="0"/>
                </a:lnTo>
                <a:lnTo>
                  <a:pt x="2250752" y="0"/>
                </a:lnTo>
                <a:lnTo>
                  <a:pt x="2332861" y="0"/>
                </a:lnTo>
                <a:lnTo>
                  <a:pt x="2360231" y="0"/>
                </a:lnTo>
                <a:lnTo>
                  <a:pt x="2441879" y="0"/>
                </a:lnTo>
                <a:lnTo>
                  <a:pt x="2523681" y="0"/>
                </a:lnTo>
                <a:lnTo>
                  <a:pt x="2564890" y="0"/>
                </a:lnTo>
                <a:lnTo>
                  <a:pt x="2633007" y="0"/>
                </a:lnTo>
                <a:lnTo>
                  <a:pt x="2714655" y="13963"/>
                </a:lnTo>
                <a:lnTo>
                  <a:pt x="2755556" y="13963"/>
                </a:lnTo>
                <a:lnTo>
                  <a:pt x="2823980" y="13963"/>
                </a:lnTo>
                <a:lnTo>
                  <a:pt x="2905782" y="27467"/>
                </a:lnTo>
                <a:lnTo>
                  <a:pt x="2946683" y="27467"/>
                </a:lnTo>
                <a:lnTo>
                  <a:pt x="3014800" y="27467"/>
                </a:lnTo>
                <a:lnTo>
                  <a:pt x="3096756" y="41124"/>
                </a:lnTo>
                <a:lnTo>
                  <a:pt x="3124126" y="41124"/>
                </a:lnTo>
                <a:lnTo>
                  <a:pt x="3192243" y="54628"/>
                </a:lnTo>
                <a:lnTo>
                  <a:pt x="3274352" y="54628"/>
                </a:lnTo>
                <a:lnTo>
                  <a:pt x="3301568" y="68285"/>
                </a:lnTo>
                <a:lnTo>
                  <a:pt x="3369685" y="81942"/>
                </a:lnTo>
                <a:lnTo>
                  <a:pt x="3437649" y="81942"/>
                </a:lnTo>
                <a:lnTo>
                  <a:pt x="3478550" y="95445"/>
                </a:lnTo>
                <a:lnTo>
                  <a:pt x="3533443" y="109102"/>
                </a:lnTo>
                <a:lnTo>
                  <a:pt x="3601560" y="109102"/>
                </a:lnTo>
                <a:lnTo>
                  <a:pt x="3628776" y="123066"/>
                </a:lnTo>
                <a:lnTo>
                  <a:pt x="3696893" y="136570"/>
                </a:lnTo>
                <a:lnTo>
                  <a:pt x="3751786" y="150227"/>
                </a:lnTo>
                <a:lnTo>
                  <a:pt x="3779003" y="150227"/>
                </a:lnTo>
                <a:lnTo>
                  <a:pt x="3833435" y="163884"/>
                </a:lnTo>
                <a:lnTo>
                  <a:pt x="3888021" y="177387"/>
                </a:lnTo>
                <a:lnTo>
                  <a:pt x="3915237" y="191044"/>
                </a:lnTo>
                <a:lnTo>
                  <a:pt x="3970130" y="204548"/>
                </a:lnTo>
                <a:lnTo>
                  <a:pt x="4024562" y="218205"/>
                </a:lnTo>
                <a:lnTo>
                  <a:pt x="4051778" y="232169"/>
                </a:lnTo>
                <a:lnTo>
                  <a:pt x="4092679" y="245672"/>
                </a:lnTo>
                <a:lnTo>
                  <a:pt x="4133580" y="259329"/>
                </a:lnTo>
                <a:lnTo>
                  <a:pt x="4160796" y="272986"/>
                </a:lnTo>
                <a:lnTo>
                  <a:pt x="4202005" y="286490"/>
                </a:lnTo>
                <a:lnTo>
                  <a:pt x="4229221" y="313651"/>
                </a:lnTo>
                <a:lnTo>
                  <a:pt x="4256437" y="313651"/>
                </a:lnTo>
                <a:lnTo>
                  <a:pt x="4283653" y="341271"/>
                </a:lnTo>
                <a:lnTo>
                  <a:pt x="4324554" y="354929"/>
                </a:lnTo>
                <a:lnTo>
                  <a:pt x="4338239" y="368432"/>
                </a:lnTo>
                <a:lnTo>
                  <a:pt x="4365455" y="382089"/>
                </a:lnTo>
                <a:lnTo>
                  <a:pt x="4392671" y="395593"/>
                </a:lnTo>
                <a:lnTo>
                  <a:pt x="4406356" y="409250"/>
                </a:lnTo>
                <a:lnTo>
                  <a:pt x="4419887" y="436410"/>
                </a:lnTo>
                <a:lnTo>
                  <a:pt x="2250752" y="586637"/>
                </a:lnTo>
                <a:lnTo>
                  <a:pt x="4202005" y="873281"/>
                </a:lnTo>
                <a:close/>
              </a:path>
            </a:pathLst>
          </a:custGeom>
          <a:ln w="135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624047" y="2317706"/>
            <a:ext cx="3930015" cy="3365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000" spc="5" dirty="0">
                <a:latin typeface="Arial"/>
                <a:cs typeface="Arial"/>
              </a:rPr>
              <a:t>Operating </a:t>
            </a:r>
            <a:r>
              <a:rPr sz="2000" spc="30" dirty="0">
                <a:latin typeface="Arial"/>
                <a:cs typeface="Arial"/>
              </a:rPr>
              <a:t>System Type </a:t>
            </a:r>
            <a:r>
              <a:rPr sz="2000" spc="4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Cluster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5692" y="3489546"/>
            <a:ext cx="109855" cy="109220"/>
          </a:xfrm>
          <a:custGeom>
            <a:avLst/>
            <a:gdLst/>
            <a:ahLst/>
            <a:cxnLst/>
            <a:rect l="l" t="t" r="r" b="b"/>
            <a:pathLst>
              <a:path w="109854" h="109220">
                <a:moveTo>
                  <a:pt x="0" y="109121"/>
                </a:moveTo>
                <a:lnTo>
                  <a:pt x="109343" y="109121"/>
                </a:lnTo>
                <a:lnTo>
                  <a:pt x="109343" y="0"/>
                </a:lnTo>
                <a:lnTo>
                  <a:pt x="0" y="0"/>
                </a:lnTo>
                <a:lnTo>
                  <a:pt x="0" y="109121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5692" y="3489546"/>
            <a:ext cx="109855" cy="109220"/>
          </a:xfrm>
          <a:custGeom>
            <a:avLst/>
            <a:gdLst/>
            <a:ahLst/>
            <a:cxnLst/>
            <a:rect l="l" t="t" r="r" b="b"/>
            <a:pathLst>
              <a:path w="109854" h="109220">
                <a:moveTo>
                  <a:pt x="0" y="109121"/>
                </a:moveTo>
                <a:lnTo>
                  <a:pt x="109343" y="109121"/>
                </a:lnTo>
                <a:lnTo>
                  <a:pt x="109343" y="0"/>
                </a:lnTo>
                <a:lnTo>
                  <a:pt x="0" y="0"/>
                </a:lnTo>
                <a:lnTo>
                  <a:pt x="0" y="109121"/>
                </a:lnTo>
                <a:close/>
              </a:path>
            </a:pathLst>
          </a:custGeom>
          <a:ln w="13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23150" y="3408564"/>
            <a:ext cx="489584" cy="4870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0" marR="5080" indent="-95885">
              <a:lnSpc>
                <a:spcPct val="101600"/>
              </a:lnSpc>
              <a:spcBef>
                <a:spcPts val="75"/>
              </a:spcBef>
            </a:pPr>
            <a:r>
              <a:rPr sz="1500" spc="-5" dirty="0">
                <a:latin typeface="宋体"/>
                <a:cs typeface="宋体"/>
              </a:rPr>
              <a:t>Linux  87%</a:t>
            </a:r>
            <a:endParaRPr sz="1500">
              <a:latin typeface="宋体"/>
              <a:cs typeface="宋体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98382" y="3039478"/>
            <a:ext cx="109855" cy="109220"/>
          </a:xfrm>
          <a:custGeom>
            <a:avLst/>
            <a:gdLst/>
            <a:ahLst/>
            <a:cxnLst/>
            <a:rect l="l" t="t" r="r" b="b"/>
            <a:pathLst>
              <a:path w="109854" h="109219">
                <a:moveTo>
                  <a:pt x="0" y="109121"/>
                </a:moveTo>
                <a:lnTo>
                  <a:pt x="109343" y="109121"/>
                </a:lnTo>
                <a:lnTo>
                  <a:pt x="109343" y="0"/>
                </a:lnTo>
                <a:lnTo>
                  <a:pt x="0" y="0"/>
                </a:lnTo>
                <a:lnTo>
                  <a:pt x="0" y="109121"/>
                </a:lnTo>
                <a:close/>
              </a:path>
            </a:pathLst>
          </a:custGeom>
          <a:solidFill>
            <a:srgbClr val="99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98382" y="3039479"/>
            <a:ext cx="109855" cy="109220"/>
          </a:xfrm>
          <a:custGeom>
            <a:avLst/>
            <a:gdLst/>
            <a:ahLst/>
            <a:cxnLst/>
            <a:rect l="l" t="t" r="r" b="b"/>
            <a:pathLst>
              <a:path w="109854" h="109219">
                <a:moveTo>
                  <a:pt x="0" y="109121"/>
                </a:moveTo>
                <a:lnTo>
                  <a:pt x="109343" y="109121"/>
                </a:lnTo>
                <a:lnTo>
                  <a:pt x="109343" y="0"/>
                </a:lnTo>
                <a:lnTo>
                  <a:pt x="0" y="0"/>
                </a:lnTo>
                <a:lnTo>
                  <a:pt x="0" y="109121"/>
                </a:lnTo>
                <a:close/>
              </a:path>
            </a:pathLst>
          </a:custGeom>
          <a:ln w="13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52969" y="3585145"/>
            <a:ext cx="109855" cy="109220"/>
          </a:xfrm>
          <a:custGeom>
            <a:avLst/>
            <a:gdLst/>
            <a:ahLst/>
            <a:cxnLst/>
            <a:rect l="l" t="t" r="r" b="b"/>
            <a:pathLst>
              <a:path w="109854" h="109220">
                <a:moveTo>
                  <a:pt x="0" y="109121"/>
                </a:moveTo>
                <a:lnTo>
                  <a:pt x="109343" y="109121"/>
                </a:lnTo>
                <a:lnTo>
                  <a:pt x="109343" y="0"/>
                </a:lnTo>
                <a:lnTo>
                  <a:pt x="0" y="0"/>
                </a:lnTo>
                <a:lnTo>
                  <a:pt x="0" y="109121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52968" y="3585145"/>
            <a:ext cx="109855" cy="109220"/>
          </a:xfrm>
          <a:custGeom>
            <a:avLst/>
            <a:gdLst/>
            <a:ahLst/>
            <a:cxnLst/>
            <a:rect l="l" t="t" r="r" b="b"/>
            <a:pathLst>
              <a:path w="109854" h="109220">
                <a:moveTo>
                  <a:pt x="0" y="109121"/>
                </a:moveTo>
                <a:lnTo>
                  <a:pt x="109343" y="109121"/>
                </a:lnTo>
                <a:lnTo>
                  <a:pt x="109343" y="0"/>
                </a:lnTo>
                <a:lnTo>
                  <a:pt x="0" y="0"/>
                </a:lnTo>
                <a:lnTo>
                  <a:pt x="0" y="109121"/>
                </a:lnTo>
                <a:close/>
              </a:path>
            </a:pathLst>
          </a:custGeom>
          <a:ln w="13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18841" y="2958496"/>
            <a:ext cx="1614170" cy="10325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34085" marR="5080" indent="-478155">
              <a:lnSpc>
                <a:spcPct val="101400"/>
              </a:lnSpc>
              <a:spcBef>
                <a:spcPts val="80"/>
              </a:spcBef>
            </a:pPr>
            <a:r>
              <a:rPr sz="1500" spc="-5" dirty="0">
                <a:latin typeface="宋体"/>
                <a:cs typeface="宋体"/>
              </a:rPr>
              <a:t>Linux</a:t>
            </a:r>
            <a:r>
              <a:rPr sz="1500" spc="-60" dirty="0">
                <a:latin typeface="宋体"/>
                <a:cs typeface="宋体"/>
              </a:rPr>
              <a:t> </a:t>
            </a:r>
            <a:r>
              <a:rPr sz="1500" spc="-5" dirty="0">
                <a:latin typeface="宋体"/>
                <a:cs typeface="宋体"/>
              </a:rPr>
              <a:t>Redhat  1%</a:t>
            </a:r>
            <a:endParaRPr sz="15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665"/>
              </a:spcBef>
              <a:tabLst>
                <a:tab pos="387350" algn="l"/>
              </a:tabLst>
            </a:pPr>
            <a:r>
              <a:rPr sz="1500" u="heavy" dirty="0"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	</a:t>
            </a:r>
            <a:r>
              <a:rPr sz="1500" spc="220" dirty="0">
                <a:latin typeface="宋体"/>
                <a:cs typeface="宋体"/>
              </a:rPr>
              <a:t> </a:t>
            </a:r>
            <a:r>
              <a:rPr sz="1500" spc="-5" dirty="0">
                <a:latin typeface="宋体"/>
                <a:cs typeface="宋体"/>
              </a:rPr>
              <a:t>Solaris</a:t>
            </a:r>
            <a:endParaRPr sz="1500">
              <a:latin typeface="宋体"/>
              <a:cs typeface="宋体"/>
            </a:endParaRPr>
          </a:p>
          <a:p>
            <a:pPr marL="90805" algn="ctr">
              <a:lnSpc>
                <a:spcPct val="100000"/>
              </a:lnSpc>
              <a:spcBef>
                <a:spcPts val="30"/>
              </a:spcBef>
            </a:pPr>
            <a:r>
              <a:rPr sz="1500" spc="-5" dirty="0">
                <a:latin typeface="宋体"/>
                <a:cs typeface="宋体"/>
              </a:rPr>
              <a:t>5%</a:t>
            </a:r>
            <a:endParaRPr sz="1500">
              <a:latin typeface="宋体"/>
              <a:cs typeface="宋体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198382" y="4348956"/>
            <a:ext cx="109855" cy="109220"/>
          </a:xfrm>
          <a:custGeom>
            <a:avLst/>
            <a:gdLst/>
            <a:ahLst/>
            <a:cxnLst/>
            <a:rect l="l" t="t" r="r" b="b"/>
            <a:pathLst>
              <a:path w="109854" h="109220">
                <a:moveTo>
                  <a:pt x="0" y="109121"/>
                </a:moveTo>
                <a:lnTo>
                  <a:pt x="109343" y="109121"/>
                </a:lnTo>
                <a:lnTo>
                  <a:pt x="109343" y="0"/>
                </a:lnTo>
                <a:lnTo>
                  <a:pt x="0" y="0"/>
                </a:lnTo>
                <a:lnTo>
                  <a:pt x="0" y="109121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98382" y="4348956"/>
            <a:ext cx="109855" cy="109220"/>
          </a:xfrm>
          <a:custGeom>
            <a:avLst/>
            <a:gdLst/>
            <a:ahLst/>
            <a:cxnLst/>
            <a:rect l="l" t="t" r="r" b="b"/>
            <a:pathLst>
              <a:path w="109854" h="109220">
                <a:moveTo>
                  <a:pt x="0" y="109121"/>
                </a:moveTo>
                <a:lnTo>
                  <a:pt x="109343" y="109121"/>
                </a:lnTo>
                <a:lnTo>
                  <a:pt x="109343" y="0"/>
                </a:lnTo>
                <a:lnTo>
                  <a:pt x="0" y="0"/>
                </a:lnTo>
                <a:lnTo>
                  <a:pt x="0" y="109121"/>
                </a:lnTo>
                <a:close/>
              </a:path>
            </a:pathLst>
          </a:custGeom>
          <a:ln w="13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62148" y="4894561"/>
            <a:ext cx="109220" cy="109220"/>
          </a:xfrm>
          <a:custGeom>
            <a:avLst/>
            <a:gdLst/>
            <a:ahLst/>
            <a:cxnLst/>
            <a:rect l="l" t="t" r="r" b="b"/>
            <a:pathLst>
              <a:path w="109220" h="109220">
                <a:moveTo>
                  <a:pt x="0" y="109121"/>
                </a:moveTo>
                <a:lnTo>
                  <a:pt x="108965" y="109121"/>
                </a:lnTo>
                <a:lnTo>
                  <a:pt x="108965" y="0"/>
                </a:lnTo>
                <a:lnTo>
                  <a:pt x="0" y="0"/>
                </a:lnTo>
                <a:lnTo>
                  <a:pt x="0" y="109121"/>
                </a:lnTo>
                <a:close/>
              </a:path>
            </a:pathLst>
          </a:custGeom>
          <a:solidFill>
            <a:srgbClr val="66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62148" y="4894561"/>
            <a:ext cx="109220" cy="109220"/>
          </a:xfrm>
          <a:custGeom>
            <a:avLst/>
            <a:gdLst/>
            <a:ahLst/>
            <a:cxnLst/>
            <a:rect l="l" t="t" r="r" b="b"/>
            <a:pathLst>
              <a:path w="109220" h="109220">
                <a:moveTo>
                  <a:pt x="0" y="109121"/>
                </a:moveTo>
                <a:lnTo>
                  <a:pt x="108965" y="109121"/>
                </a:lnTo>
                <a:lnTo>
                  <a:pt x="108965" y="0"/>
                </a:lnTo>
                <a:lnTo>
                  <a:pt x="0" y="0"/>
                </a:lnTo>
                <a:lnTo>
                  <a:pt x="0" y="109121"/>
                </a:lnTo>
                <a:close/>
              </a:path>
            </a:pathLst>
          </a:custGeom>
          <a:ln w="13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239283" y="4267913"/>
            <a:ext cx="1102995" cy="10325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18159" marR="5080" indent="-382270">
              <a:lnSpc>
                <a:spcPct val="101600"/>
              </a:lnSpc>
              <a:spcBef>
                <a:spcPts val="75"/>
              </a:spcBef>
            </a:pPr>
            <a:r>
              <a:rPr sz="1500" spc="-5" dirty="0">
                <a:latin typeface="宋体"/>
                <a:cs typeface="宋体"/>
              </a:rPr>
              <a:t>Tru64</a:t>
            </a:r>
            <a:r>
              <a:rPr sz="1500" spc="-65" dirty="0">
                <a:latin typeface="宋体"/>
                <a:cs typeface="宋体"/>
              </a:rPr>
              <a:t> </a:t>
            </a:r>
            <a:r>
              <a:rPr sz="1500" spc="-5" dirty="0">
                <a:latin typeface="宋体"/>
                <a:cs typeface="宋体"/>
              </a:rPr>
              <a:t>UNIX  3%</a:t>
            </a:r>
            <a:endParaRPr sz="1500">
              <a:latin typeface="宋体"/>
              <a:cs typeface="宋体"/>
            </a:endParaRPr>
          </a:p>
          <a:p>
            <a:pPr marL="381635" marR="141605" indent="-382270">
              <a:lnSpc>
                <a:spcPct val="101400"/>
              </a:lnSpc>
              <a:spcBef>
                <a:spcPts val="645"/>
              </a:spcBef>
            </a:pPr>
            <a:r>
              <a:rPr sz="1500" spc="-5" dirty="0">
                <a:latin typeface="宋体"/>
                <a:cs typeface="宋体"/>
              </a:rPr>
              <a:t>Windows</a:t>
            </a:r>
            <a:r>
              <a:rPr sz="1500" spc="-65" dirty="0">
                <a:latin typeface="宋体"/>
                <a:cs typeface="宋体"/>
              </a:rPr>
              <a:t> </a:t>
            </a:r>
            <a:r>
              <a:rPr sz="1500" spc="-5" dirty="0">
                <a:latin typeface="宋体"/>
                <a:cs typeface="宋体"/>
              </a:rPr>
              <a:t>NT  4%</a:t>
            </a:r>
            <a:endParaRPr sz="1500">
              <a:latin typeface="宋体"/>
              <a:cs typeface="宋体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00145" y="2152937"/>
            <a:ext cx="8254365" cy="3683000"/>
          </a:xfrm>
          <a:custGeom>
            <a:avLst/>
            <a:gdLst/>
            <a:ahLst/>
            <a:cxnLst/>
            <a:rect l="l" t="t" r="r" b="b"/>
            <a:pathLst>
              <a:path w="8254365" h="3683000">
                <a:moveTo>
                  <a:pt x="0" y="3682943"/>
                </a:moveTo>
                <a:lnTo>
                  <a:pt x="8254152" y="3682943"/>
                </a:lnTo>
                <a:lnTo>
                  <a:pt x="8254152" y="0"/>
                </a:lnTo>
                <a:lnTo>
                  <a:pt x="0" y="0"/>
                </a:lnTo>
                <a:lnTo>
                  <a:pt x="0" y="3682943"/>
                </a:lnTo>
                <a:close/>
              </a:path>
            </a:pathLst>
          </a:custGeom>
          <a:ln w="135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8695944" cy="4736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7232" y="4203191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5"/>
                </a:lnTo>
                <a:lnTo>
                  <a:pt x="2624963" y="42417"/>
                </a:lnTo>
                <a:lnTo>
                  <a:pt x="2369946" y="91566"/>
                </a:lnTo>
                <a:lnTo>
                  <a:pt x="2102103" y="149605"/>
                </a:lnTo>
                <a:lnTo>
                  <a:pt x="1821561" y="216661"/>
                </a:lnTo>
                <a:lnTo>
                  <a:pt x="1564386" y="281431"/>
                </a:lnTo>
                <a:lnTo>
                  <a:pt x="841756" y="444499"/>
                </a:lnTo>
                <a:lnTo>
                  <a:pt x="620648" y="489203"/>
                </a:lnTo>
                <a:lnTo>
                  <a:pt x="199770" y="567308"/>
                </a:lnTo>
                <a:lnTo>
                  <a:pt x="0" y="600836"/>
                </a:lnTo>
                <a:lnTo>
                  <a:pt x="269875" y="638809"/>
                </a:lnTo>
                <a:lnTo>
                  <a:pt x="397509" y="654430"/>
                </a:lnTo>
                <a:lnTo>
                  <a:pt x="644016" y="681227"/>
                </a:lnTo>
                <a:lnTo>
                  <a:pt x="873633" y="699134"/>
                </a:lnTo>
                <a:lnTo>
                  <a:pt x="984122" y="705865"/>
                </a:lnTo>
                <a:lnTo>
                  <a:pt x="1092453" y="710310"/>
                </a:lnTo>
                <a:lnTo>
                  <a:pt x="1296542" y="714755"/>
                </a:lnTo>
                <a:lnTo>
                  <a:pt x="1394333" y="714755"/>
                </a:lnTo>
                <a:lnTo>
                  <a:pt x="1583436" y="710310"/>
                </a:lnTo>
                <a:lnTo>
                  <a:pt x="1672716" y="705865"/>
                </a:lnTo>
                <a:lnTo>
                  <a:pt x="1842769" y="692403"/>
                </a:lnTo>
                <a:lnTo>
                  <a:pt x="1925700" y="683513"/>
                </a:lnTo>
                <a:lnTo>
                  <a:pt x="2082926" y="661161"/>
                </a:lnTo>
                <a:lnTo>
                  <a:pt x="2231770" y="634364"/>
                </a:lnTo>
                <a:lnTo>
                  <a:pt x="2372106" y="603122"/>
                </a:lnTo>
                <a:lnTo>
                  <a:pt x="2505964" y="567308"/>
                </a:lnTo>
                <a:lnTo>
                  <a:pt x="2633471" y="527176"/>
                </a:lnTo>
                <a:lnTo>
                  <a:pt x="2754629" y="482472"/>
                </a:lnTo>
                <a:lnTo>
                  <a:pt x="2871596" y="435609"/>
                </a:lnTo>
                <a:lnTo>
                  <a:pt x="2875788" y="433323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755" y="4075176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4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5"/>
                </a:lnTo>
                <a:lnTo>
                  <a:pt x="1281938" y="279019"/>
                </a:lnTo>
                <a:lnTo>
                  <a:pt x="1866519" y="421894"/>
                </a:lnTo>
                <a:lnTo>
                  <a:pt x="2559558" y="575818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815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2"/>
                </a:lnTo>
                <a:lnTo>
                  <a:pt x="4857623" y="850392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6"/>
                </a:lnTo>
                <a:lnTo>
                  <a:pt x="5036185" y="727582"/>
                </a:lnTo>
                <a:lnTo>
                  <a:pt x="4468622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7"/>
                </a:lnTo>
                <a:lnTo>
                  <a:pt x="2083308" y="113792"/>
                </a:lnTo>
                <a:lnTo>
                  <a:pt x="1966468" y="96012"/>
                </a:lnTo>
                <a:lnTo>
                  <a:pt x="1628394" y="51307"/>
                </a:lnTo>
                <a:lnTo>
                  <a:pt x="1417955" y="31242"/>
                </a:lnTo>
                <a:lnTo>
                  <a:pt x="1220216" y="15621"/>
                </a:lnTo>
                <a:lnTo>
                  <a:pt x="1031113" y="4444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305" y="4088129"/>
            <a:ext cx="5468620" cy="775970"/>
          </a:xfrm>
          <a:custGeom>
            <a:avLst/>
            <a:gdLst/>
            <a:ahLst/>
            <a:cxnLst/>
            <a:rect l="l" t="t" r="r" b="b"/>
            <a:pathLst>
              <a:path w="5468620" h="775970">
                <a:moveTo>
                  <a:pt x="0" y="78232"/>
                </a:moveTo>
                <a:lnTo>
                  <a:pt x="19176" y="73787"/>
                </a:lnTo>
                <a:lnTo>
                  <a:pt x="76581" y="62611"/>
                </a:lnTo>
                <a:lnTo>
                  <a:pt x="174370" y="46990"/>
                </a:lnTo>
                <a:lnTo>
                  <a:pt x="238125" y="37973"/>
                </a:lnTo>
                <a:lnTo>
                  <a:pt x="312546" y="29083"/>
                </a:lnTo>
                <a:lnTo>
                  <a:pt x="395477" y="22352"/>
                </a:lnTo>
                <a:lnTo>
                  <a:pt x="491108" y="15621"/>
                </a:lnTo>
                <a:lnTo>
                  <a:pt x="595248" y="8890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704"/>
                </a:lnTo>
                <a:lnTo>
                  <a:pt x="2041017" y="64770"/>
                </a:lnTo>
                <a:lnTo>
                  <a:pt x="2259965" y="89408"/>
                </a:lnTo>
                <a:lnTo>
                  <a:pt x="2489581" y="118491"/>
                </a:lnTo>
                <a:lnTo>
                  <a:pt x="2731897" y="154305"/>
                </a:lnTo>
                <a:lnTo>
                  <a:pt x="2984881" y="194437"/>
                </a:lnTo>
                <a:lnTo>
                  <a:pt x="3250692" y="241427"/>
                </a:lnTo>
                <a:lnTo>
                  <a:pt x="3529203" y="297307"/>
                </a:lnTo>
                <a:lnTo>
                  <a:pt x="3820414" y="357632"/>
                </a:lnTo>
                <a:lnTo>
                  <a:pt x="4124452" y="424688"/>
                </a:lnTo>
                <a:lnTo>
                  <a:pt x="4441190" y="500761"/>
                </a:lnTo>
                <a:lnTo>
                  <a:pt x="4770755" y="583438"/>
                </a:lnTo>
                <a:lnTo>
                  <a:pt x="5113020" y="675132"/>
                </a:lnTo>
                <a:lnTo>
                  <a:pt x="5468112" y="775716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0605" y="4074414"/>
            <a:ext cx="3307079" cy="652780"/>
          </a:xfrm>
          <a:custGeom>
            <a:avLst/>
            <a:gdLst/>
            <a:ahLst/>
            <a:cxnLst/>
            <a:rect l="l" t="t" r="r" b="b"/>
            <a:pathLst>
              <a:path w="3307079" h="652779">
                <a:moveTo>
                  <a:pt x="0" y="652272"/>
                </a:moveTo>
                <a:lnTo>
                  <a:pt x="95631" y="625475"/>
                </a:lnTo>
                <a:lnTo>
                  <a:pt x="357124" y="556260"/>
                </a:lnTo>
                <a:lnTo>
                  <a:pt x="537718" y="509269"/>
                </a:lnTo>
                <a:lnTo>
                  <a:pt x="745998" y="457962"/>
                </a:lnTo>
                <a:lnTo>
                  <a:pt x="977646" y="402081"/>
                </a:lnTo>
                <a:lnTo>
                  <a:pt x="1226312" y="341756"/>
                </a:lnTo>
                <a:lnTo>
                  <a:pt x="1489837" y="283718"/>
                </a:lnTo>
                <a:lnTo>
                  <a:pt x="1759839" y="225552"/>
                </a:lnTo>
                <a:lnTo>
                  <a:pt x="2036064" y="171958"/>
                </a:lnTo>
                <a:lnTo>
                  <a:pt x="2310257" y="120650"/>
                </a:lnTo>
                <a:lnTo>
                  <a:pt x="2446274" y="98298"/>
                </a:lnTo>
                <a:lnTo>
                  <a:pt x="2578100" y="75946"/>
                </a:lnTo>
                <a:lnTo>
                  <a:pt x="2709799" y="58038"/>
                </a:lnTo>
                <a:lnTo>
                  <a:pt x="2837434" y="40259"/>
                </a:lnTo>
                <a:lnTo>
                  <a:pt x="2962783" y="26797"/>
                </a:lnTo>
                <a:lnTo>
                  <a:pt x="3081782" y="15621"/>
                </a:lnTo>
                <a:lnTo>
                  <a:pt x="3196590" y="6731"/>
                </a:lnTo>
                <a:lnTo>
                  <a:pt x="3307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836" y="4059935"/>
            <a:ext cx="8723630" cy="1327785"/>
          </a:xfrm>
          <a:custGeom>
            <a:avLst/>
            <a:gdLst/>
            <a:ahLst/>
            <a:cxnLst/>
            <a:rect l="l" t="t" r="r" b="b"/>
            <a:pathLst>
              <a:path w="8723630" h="1327785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400"/>
                </a:lnTo>
                <a:lnTo>
                  <a:pt x="762076" y="49021"/>
                </a:lnTo>
                <a:lnTo>
                  <a:pt x="659892" y="64643"/>
                </a:lnTo>
                <a:lnTo>
                  <a:pt x="564108" y="82422"/>
                </a:lnTo>
                <a:lnTo>
                  <a:pt x="478955" y="102488"/>
                </a:lnTo>
                <a:lnTo>
                  <a:pt x="398068" y="120268"/>
                </a:lnTo>
                <a:lnTo>
                  <a:pt x="327812" y="140334"/>
                </a:lnTo>
                <a:lnTo>
                  <a:pt x="206489" y="178181"/>
                </a:lnTo>
                <a:lnTo>
                  <a:pt x="157518" y="195961"/>
                </a:lnTo>
                <a:lnTo>
                  <a:pt x="51092" y="240537"/>
                </a:lnTo>
                <a:lnTo>
                  <a:pt x="0" y="267207"/>
                </a:lnTo>
                <a:lnTo>
                  <a:pt x="0" y="1327404"/>
                </a:lnTo>
                <a:lnTo>
                  <a:pt x="8719058" y="1327404"/>
                </a:lnTo>
                <a:lnTo>
                  <a:pt x="8723376" y="1320673"/>
                </a:lnTo>
                <a:lnTo>
                  <a:pt x="8723376" y="848613"/>
                </a:lnTo>
                <a:lnTo>
                  <a:pt x="7182231" y="848613"/>
                </a:lnTo>
                <a:lnTo>
                  <a:pt x="7043801" y="846327"/>
                </a:lnTo>
                <a:lnTo>
                  <a:pt x="6899148" y="841882"/>
                </a:lnTo>
                <a:lnTo>
                  <a:pt x="6750050" y="835151"/>
                </a:lnTo>
                <a:lnTo>
                  <a:pt x="6594729" y="824102"/>
                </a:lnTo>
                <a:lnTo>
                  <a:pt x="6260465" y="790701"/>
                </a:lnTo>
                <a:lnTo>
                  <a:pt x="5900674" y="743838"/>
                </a:lnTo>
                <a:lnTo>
                  <a:pt x="5709158" y="714882"/>
                </a:lnTo>
                <a:lnTo>
                  <a:pt x="5509006" y="681482"/>
                </a:lnTo>
                <a:lnTo>
                  <a:pt x="5302631" y="643636"/>
                </a:lnTo>
                <a:lnTo>
                  <a:pt x="4861941" y="556768"/>
                </a:lnTo>
                <a:lnTo>
                  <a:pt x="4387215" y="452119"/>
                </a:lnTo>
                <a:lnTo>
                  <a:pt x="4136009" y="394207"/>
                </a:lnTo>
                <a:lnTo>
                  <a:pt x="3614547" y="267207"/>
                </a:lnTo>
                <a:lnTo>
                  <a:pt x="3122803" y="164845"/>
                </a:lnTo>
                <a:lnTo>
                  <a:pt x="2892933" y="124713"/>
                </a:lnTo>
                <a:lnTo>
                  <a:pt x="2673604" y="91312"/>
                </a:lnTo>
                <a:lnTo>
                  <a:pt x="2462911" y="62356"/>
                </a:lnTo>
                <a:lnTo>
                  <a:pt x="2262759" y="40131"/>
                </a:lnTo>
                <a:lnTo>
                  <a:pt x="2073402" y="22225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27785">
                <a:moveTo>
                  <a:pt x="8723376" y="567944"/>
                </a:moveTo>
                <a:lnTo>
                  <a:pt x="8638286" y="603631"/>
                </a:lnTo>
                <a:lnTo>
                  <a:pt x="8557387" y="634745"/>
                </a:lnTo>
                <a:lnTo>
                  <a:pt x="8472170" y="663701"/>
                </a:lnTo>
                <a:lnTo>
                  <a:pt x="8295513" y="717169"/>
                </a:lnTo>
                <a:lnTo>
                  <a:pt x="8201787" y="741680"/>
                </a:lnTo>
                <a:lnTo>
                  <a:pt x="8106029" y="761745"/>
                </a:lnTo>
                <a:lnTo>
                  <a:pt x="8005953" y="781684"/>
                </a:lnTo>
                <a:lnTo>
                  <a:pt x="7901686" y="799591"/>
                </a:lnTo>
                <a:lnTo>
                  <a:pt x="7680325" y="826262"/>
                </a:lnTo>
                <a:lnTo>
                  <a:pt x="7441946" y="844041"/>
                </a:lnTo>
                <a:lnTo>
                  <a:pt x="7314184" y="848613"/>
                </a:lnTo>
                <a:lnTo>
                  <a:pt x="8723376" y="848613"/>
                </a:lnTo>
                <a:lnTo>
                  <a:pt x="8723376" y="567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7595" y="2081022"/>
            <a:ext cx="73329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spc="-25" dirty="0">
                <a:latin typeface="Candara"/>
                <a:cs typeface="Candara"/>
              </a:rPr>
              <a:t> </a:t>
            </a:r>
            <a:r>
              <a:rPr sz="4400" spc="-5" dirty="0">
                <a:latin typeface="Candara"/>
                <a:cs typeface="Candara"/>
              </a:rPr>
              <a:t>(Linux</a:t>
            </a:r>
            <a:r>
              <a:rPr sz="4400" spc="-20" dirty="0">
                <a:latin typeface="Candara"/>
                <a:cs typeface="Candara"/>
              </a:rPr>
              <a:t> </a:t>
            </a:r>
            <a:r>
              <a:rPr sz="4400" dirty="0">
                <a:latin typeface="Candara"/>
                <a:cs typeface="Candara"/>
              </a:rPr>
              <a:t>Virtual</a:t>
            </a:r>
            <a:r>
              <a:rPr sz="4400" spc="-5" dirty="0">
                <a:latin typeface="Candara"/>
                <a:cs typeface="Candara"/>
              </a:rPr>
              <a:t> Server</a:t>
            </a:r>
            <a:r>
              <a:rPr sz="4400" spc="-15" dirty="0">
                <a:latin typeface="Candara"/>
                <a:cs typeface="Candara"/>
              </a:rPr>
              <a:t> </a:t>
            </a:r>
            <a:r>
              <a:rPr sz="4400" dirty="0">
                <a:latin typeface="Candara"/>
                <a:cs typeface="Candara"/>
              </a:rPr>
              <a:t>)</a:t>
            </a:r>
            <a:r>
              <a:rPr sz="4400" spc="-15" dirty="0">
                <a:latin typeface="Candara"/>
                <a:cs typeface="Candara"/>
              </a:rPr>
              <a:t> </a:t>
            </a:r>
            <a:r>
              <a:rPr sz="4400" dirty="0"/>
              <a:t>简介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37836" y="6366452"/>
            <a:ext cx="432181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06215" algn="l"/>
              </a:tabLst>
            </a:pP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5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62125" y="495426"/>
            <a:ext cx="56184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Microsoft JhengHei"/>
                <a:cs typeface="Microsoft JhengHei"/>
              </a:rPr>
              <a:t>并</a:t>
            </a:r>
            <a:r>
              <a:rPr sz="4400" b="1" spc="15" dirty="0">
                <a:latin typeface="Microsoft JhengHei"/>
                <a:cs typeface="Microsoft JhengHei"/>
              </a:rPr>
              <a:t>行</a:t>
            </a:r>
            <a:r>
              <a:rPr sz="4400" b="1" dirty="0">
                <a:latin typeface="Microsoft JhengHei"/>
                <a:cs typeface="Microsoft JhengHei"/>
              </a:rPr>
              <a:t>与分布式计</a:t>
            </a:r>
            <a:r>
              <a:rPr sz="4400" b="1" spc="-25" dirty="0">
                <a:latin typeface="Microsoft JhengHei"/>
                <a:cs typeface="Microsoft JhengHei"/>
              </a:rPr>
              <a:t>算</a:t>
            </a:r>
            <a:r>
              <a:rPr sz="4400" b="1" dirty="0">
                <a:latin typeface="Microsoft JhengHei"/>
                <a:cs typeface="Microsoft JhengHei"/>
              </a:rPr>
              <a:t>环境</a:t>
            </a:r>
            <a:endParaRPr sz="44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1123" y="1229866"/>
            <a:ext cx="8448040" cy="5512435"/>
          </a:xfrm>
          <a:custGeom>
            <a:avLst/>
            <a:gdLst/>
            <a:ahLst/>
            <a:cxnLst/>
            <a:rect l="l" t="t" r="r" b="b"/>
            <a:pathLst>
              <a:path w="8448040" h="5512434">
                <a:moveTo>
                  <a:pt x="0" y="5512308"/>
                </a:moveTo>
                <a:lnTo>
                  <a:pt x="8447532" y="5512308"/>
                </a:lnTo>
                <a:lnTo>
                  <a:pt x="8447532" y="0"/>
                </a:lnTo>
                <a:lnTo>
                  <a:pt x="0" y="0"/>
                </a:lnTo>
                <a:lnTo>
                  <a:pt x="0" y="55123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168" y="1168448"/>
            <a:ext cx="8246109" cy="549338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/>
              <a:buChar char=""/>
              <a:tabLst>
                <a:tab pos="355600" algn="l"/>
              </a:tabLst>
            </a:pPr>
            <a:r>
              <a:rPr sz="2800" b="1" spc="5" dirty="0">
                <a:solidFill>
                  <a:srgbClr val="0000FF"/>
                </a:solidFill>
                <a:latin typeface="Microsoft JhengHei"/>
                <a:cs typeface="Microsoft JhengHei"/>
              </a:rPr>
              <a:t>为什么要研究并行与分布式计</a:t>
            </a:r>
            <a:r>
              <a:rPr sz="2800" b="1" spc="15" dirty="0">
                <a:solidFill>
                  <a:srgbClr val="0000FF"/>
                </a:solidFill>
                <a:latin typeface="Microsoft JhengHei"/>
                <a:cs typeface="Microsoft JhengHei"/>
              </a:rPr>
              <a:t>算</a:t>
            </a:r>
            <a:r>
              <a:rPr sz="2800" b="1" spc="-5" dirty="0">
                <a:solidFill>
                  <a:srgbClr val="0000FF"/>
                </a:solidFill>
                <a:latin typeface="Microsoft JhengHei"/>
                <a:cs typeface="Microsoft JhengHei"/>
              </a:rPr>
              <a:t>？</a:t>
            </a:r>
            <a:endParaRPr sz="2800">
              <a:latin typeface="Microsoft JhengHei"/>
              <a:cs typeface="Microsoft JhengHei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590"/>
              </a:spcBef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(1)</a:t>
            </a:r>
            <a:r>
              <a:rPr sz="2400" b="1" spc="-100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073D86"/>
                </a:solidFill>
                <a:latin typeface="Microsoft JhengHei"/>
                <a:cs typeface="Microsoft JhengHei"/>
              </a:rPr>
              <a:t>网络环境的远程计算以及异地计算任务之间的协同协 作可以为人们的生产生活带来很多便利，因此也就成为 计算技术发展的新趋势</a:t>
            </a:r>
            <a:r>
              <a:rPr sz="2400" b="1" spc="15" dirty="0">
                <a:solidFill>
                  <a:srgbClr val="073D86"/>
                </a:solidFill>
                <a:latin typeface="Microsoft JhengHei"/>
                <a:cs typeface="Microsoft JhengHei"/>
              </a:rPr>
              <a:t>。</a:t>
            </a: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(</a:t>
            </a:r>
            <a:r>
              <a:rPr sz="2400" b="1" spc="10" dirty="0">
                <a:solidFill>
                  <a:srgbClr val="FF0000"/>
                </a:solidFill>
                <a:latin typeface="Microsoft JhengHei"/>
                <a:cs typeface="Microsoft JhengHei"/>
              </a:rPr>
              <a:t>商业计</a:t>
            </a:r>
            <a:r>
              <a:rPr sz="2400" b="1" spc="15" dirty="0">
                <a:solidFill>
                  <a:srgbClr val="FF0000"/>
                </a:solidFill>
                <a:latin typeface="Microsoft JhengHei"/>
                <a:cs typeface="Microsoft JhengHei"/>
              </a:rPr>
              <a:t>算</a:t>
            </a: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4000"/>
              </a:lnSpc>
              <a:spcBef>
                <a:spcPts val="465"/>
              </a:spcBef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(2)</a:t>
            </a:r>
            <a:r>
              <a:rPr sz="2400" b="1" spc="-100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073D86"/>
                </a:solidFill>
                <a:latin typeface="Microsoft JhengHei"/>
                <a:cs typeface="Microsoft JhengHei"/>
              </a:rPr>
              <a:t>高性能计算的需要，单个计算机的计算能力与计算速 度不能满足计算任务的需要。这些庞大的计算任务可能 来自于天气预报、生物信息、地质勘探、生物工程、船 舶设计、汽车设计和碰撞模拟等等。</a:t>
            </a:r>
            <a:endParaRPr sz="2400">
              <a:latin typeface="Microsoft JhengHei"/>
              <a:cs typeface="Microsoft JhengHei"/>
            </a:endParaRPr>
          </a:p>
          <a:p>
            <a:pPr marL="1155065" lvl="2" indent="-228600">
              <a:lnSpc>
                <a:spcPct val="100000"/>
              </a:lnSpc>
              <a:spcBef>
                <a:spcPts val="525"/>
              </a:spcBef>
              <a:buSzPct val="75000"/>
              <a:buFont typeface="Wingdings"/>
              <a:buChar char=""/>
              <a:tabLst>
                <a:tab pos="1155700" algn="l"/>
              </a:tabLst>
            </a:pP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曙光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系列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机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器</a:t>
            </a:r>
            <a:r>
              <a:rPr sz="20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/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中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科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计算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所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李国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杰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院士，</a:t>
            </a:r>
            <a:endParaRPr sz="2000">
              <a:latin typeface="Microsoft JhengHei"/>
              <a:cs typeface="Microsoft JhengHei"/>
            </a:endParaRPr>
          </a:p>
          <a:p>
            <a:pPr marL="1155065" lvl="2" indent="-228600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"/>
              <a:tabLst>
                <a:tab pos="1155700" algn="l"/>
              </a:tabLst>
            </a:pP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银河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系列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机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器</a:t>
            </a:r>
            <a:r>
              <a:rPr sz="20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/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国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防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科技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大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学周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兴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铭院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士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，</a:t>
            </a:r>
            <a:endParaRPr sz="2000">
              <a:latin typeface="Microsoft JhengHei"/>
              <a:cs typeface="Microsoft JhengHei"/>
            </a:endParaRPr>
          </a:p>
          <a:p>
            <a:pPr marL="1155065" lvl="2" indent="-228600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"/>
              <a:tabLst>
                <a:tab pos="1155700" algn="l"/>
              </a:tabLst>
            </a:pP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神威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系列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机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器</a:t>
            </a:r>
            <a:r>
              <a:rPr sz="20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/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无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锡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江南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计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算所</a:t>
            </a:r>
            <a:r>
              <a:rPr sz="2000" b="1" spc="-10" dirty="0">
                <a:solidFill>
                  <a:srgbClr val="6600CC"/>
                </a:solidFill>
                <a:latin typeface="Times New Roman"/>
                <a:cs typeface="Times New Roman"/>
              </a:rPr>
              <a:t>(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总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参</a:t>
            </a:r>
            <a:r>
              <a:rPr sz="2000" b="1" spc="-10" dirty="0">
                <a:solidFill>
                  <a:srgbClr val="6600CC"/>
                </a:solidFill>
                <a:latin typeface="Times New Roman"/>
                <a:cs typeface="Times New Roman"/>
              </a:rPr>
              <a:t>56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所</a:t>
            </a:r>
            <a:r>
              <a:rPr sz="2000" b="1" dirty="0">
                <a:solidFill>
                  <a:srgbClr val="6600CC"/>
                </a:solidFill>
                <a:latin typeface="Times New Roman"/>
                <a:cs typeface="Times New Roman"/>
              </a:rPr>
              <a:t>)</a:t>
            </a:r>
            <a:r>
              <a:rPr sz="2000" b="1" spc="-45" dirty="0">
                <a:solidFill>
                  <a:srgbClr val="6600CC"/>
                </a:solidFill>
                <a:latin typeface="Times New Roman"/>
                <a:cs typeface="Times New Roman"/>
              </a:rPr>
              <a:t> </a:t>
            </a: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陈左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宁院士，</a:t>
            </a:r>
            <a:endParaRPr sz="2000">
              <a:latin typeface="Microsoft JhengHei"/>
              <a:cs typeface="Microsoft JhengHei"/>
            </a:endParaRPr>
          </a:p>
          <a:p>
            <a:pPr marL="1155065" lvl="2" indent="-228600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"/>
              <a:tabLst>
                <a:tab pos="1155700" algn="l"/>
              </a:tabLst>
            </a:pP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合肥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高性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能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计算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中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心</a:t>
            </a:r>
            <a:r>
              <a:rPr sz="20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/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中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科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大陈国良院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士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，</a:t>
            </a:r>
            <a:endParaRPr sz="2000">
              <a:latin typeface="Microsoft JhengHei"/>
              <a:cs typeface="Microsoft JhengHei"/>
            </a:endParaRPr>
          </a:p>
          <a:p>
            <a:pPr marL="1155065" lvl="2" indent="-228600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"/>
              <a:tabLst>
                <a:tab pos="1155700" algn="l"/>
              </a:tabLst>
            </a:pP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西安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国家</a:t>
            </a:r>
            <a:r>
              <a:rPr sz="2000" b="1" spc="-20" dirty="0">
                <a:solidFill>
                  <a:srgbClr val="6600CC"/>
                </a:solidFill>
                <a:latin typeface="Microsoft JhengHei"/>
                <a:cs typeface="Microsoft JhengHei"/>
              </a:rPr>
              <a:t>高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性能</a:t>
            </a:r>
            <a:r>
              <a:rPr sz="2000" b="1" spc="-20" dirty="0">
                <a:solidFill>
                  <a:srgbClr val="6600CC"/>
                </a:solidFill>
                <a:latin typeface="Microsoft JhengHei"/>
                <a:cs typeface="Microsoft JhengHei"/>
              </a:rPr>
              <a:t>计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算中</a:t>
            </a:r>
            <a:r>
              <a:rPr sz="2000" b="1" spc="-5" dirty="0">
                <a:solidFill>
                  <a:srgbClr val="6600CC"/>
                </a:solidFill>
                <a:latin typeface="Microsoft JhengHei"/>
                <a:cs typeface="Microsoft JhengHei"/>
              </a:rPr>
              <a:t>心</a:t>
            </a:r>
            <a:r>
              <a:rPr sz="2000" b="1" spc="-10" dirty="0">
                <a:solidFill>
                  <a:srgbClr val="6600CC"/>
                </a:solidFill>
                <a:latin typeface="Times New Roman"/>
                <a:cs typeface="Times New Roman"/>
              </a:rPr>
              <a:t>/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西交</a:t>
            </a:r>
            <a:r>
              <a:rPr sz="2000" b="1" spc="-20" dirty="0">
                <a:solidFill>
                  <a:srgbClr val="6600CC"/>
                </a:solidFill>
                <a:latin typeface="Microsoft JhengHei"/>
                <a:cs typeface="Microsoft JhengHei"/>
              </a:rPr>
              <a:t>大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董小</a:t>
            </a:r>
            <a:r>
              <a:rPr sz="2000" b="1" spc="-20" dirty="0">
                <a:solidFill>
                  <a:srgbClr val="6600CC"/>
                </a:solidFill>
                <a:latin typeface="Microsoft JhengHei"/>
                <a:cs typeface="Microsoft JhengHei"/>
              </a:rPr>
              <a:t>社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，</a:t>
            </a:r>
            <a:endParaRPr sz="2000">
              <a:latin typeface="Microsoft JhengHei"/>
              <a:cs typeface="Microsoft JhengHei"/>
            </a:endParaRPr>
          </a:p>
          <a:p>
            <a:pPr marL="1155065" lvl="2" indent="-228600">
              <a:lnSpc>
                <a:spcPct val="100000"/>
              </a:lnSpc>
              <a:spcBef>
                <a:spcPts val="480"/>
              </a:spcBef>
              <a:buSzPct val="75000"/>
              <a:buFont typeface="Wingdings"/>
              <a:buChar char=""/>
              <a:tabLst>
                <a:tab pos="1155700" algn="l"/>
              </a:tabLst>
            </a:pP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上海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超级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计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算中</a:t>
            </a:r>
            <a:r>
              <a:rPr sz="2000" b="1" spc="-5" dirty="0">
                <a:solidFill>
                  <a:srgbClr val="6600CC"/>
                </a:solidFill>
                <a:latin typeface="Microsoft JhengHei"/>
                <a:cs typeface="Microsoft JhengHei"/>
              </a:rPr>
              <a:t>心</a:t>
            </a:r>
            <a:r>
              <a:rPr sz="20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/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服务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型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机构</a:t>
            </a:r>
            <a:endParaRPr sz="2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3017" y="574039"/>
            <a:ext cx="19977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35" dirty="0">
                <a:latin typeface="Candara"/>
                <a:cs typeface="Candara"/>
              </a:rPr>
              <a:t>L</a:t>
            </a:r>
            <a:r>
              <a:rPr sz="4400" dirty="0">
                <a:latin typeface="Candara"/>
                <a:cs typeface="Candara"/>
              </a:rPr>
              <a:t>VS</a:t>
            </a:r>
            <a:r>
              <a:rPr sz="4400" dirty="0"/>
              <a:t>简介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0168" y="2501646"/>
            <a:ext cx="8028305" cy="324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163830" indent="-272415" algn="just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L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V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是章文嵩博士发起和领导的优秀的集群解决方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案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,许多 商业的集群产品,比如RedHat的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Piranha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等,都是基于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LVS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核心代码的</a:t>
            </a:r>
            <a:endParaRPr sz="2400">
              <a:latin typeface="华文新魏"/>
              <a:cs typeface="华文新魏"/>
            </a:endParaRPr>
          </a:p>
          <a:p>
            <a:pPr marL="285115" marR="5080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L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V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是一个开源的软件，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在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LIN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U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X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平台下实现基于I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负载均 衡技术和内容请求分发技</a:t>
            </a:r>
            <a:r>
              <a:rPr sz="2400" spc="590" dirty="0">
                <a:solidFill>
                  <a:srgbClr val="073D86"/>
                </a:solidFill>
                <a:latin typeface="华文新魏"/>
                <a:cs typeface="华文新魏"/>
              </a:rPr>
              <a:t>术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LVS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是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Linux</a:t>
            </a:r>
            <a:r>
              <a:rPr sz="2400" spc="-2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Virtual Server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的缩写，意思是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Linux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虚拟服务器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u="sng" spc="-5" dirty="0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2"/>
              </a:rPr>
              <a:t>http://www.linuxvirtualserver.org/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  <a:hlinkClick r:id="rId3"/>
              </a:rPr>
              <a:t>http://zh.linuxvirtualserver.org/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20846" y="574039"/>
            <a:ext cx="17037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章文嵩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51892" y="2468117"/>
            <a:ext cx="8533765" cy="36836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5115" marR="5080" indent="-272415">
              <a:lnSpc>
                <a:spcPct val="90000"/>
              </a:lnSpc>
              <a:spcBef>
                <a:spcPts val="38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阿里集团的高级研究员与副总裁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400" dirty="0">
                <a:solidFill>
                  <a:srgbClr val="FF3300"/>
                </a:solidFill>
                <a:latin typeface="华文新魏"/>
                <a:cs typeface="华文新魏"/>
              </a:rPr>
              <a:t>主要负责基础核心软件研发 和云计算产品研发、推进网络软硬件方面的性能优化、搭建下 </a:t>
            </a:r>
            <a:r>
              <a:rPr sz="2400" spc="-5" dirty="0">
                <a:solidFill>
                  <a:srgbClr val="FF3300"/>
                </a:solidFill>
                <a:latin typeface="华文新魏"/>
                <a:cs typeface="华文新魏"/>
              </a:rPr>
              <a:t>一代高可扩展低碳低成本电子商务基础设</a:t>
            </a:r>
            <a:r>
              <a:rPr sz="2400" dirty="0">
                <a:solidFill>
                  <a:srgbClr val="FF3300"/>
                </a:solidFill>
                <a:latin typeface="华文新魏"/>
                <a:cs typeface="华文新魏"/>
              </a:rPr>
              <a:t>施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r>
              <a:rPr sz="2400" b="1" spc="5" dirty="0">
                <a:solidFill>
                  <a:srgbClr val="FF3300"/>
                </a:solidFill>
                <a:latin typeface="Microsoft JhengHei"/>
                <a:cs typeface="Microsoft JhengHei"/>
              </a:rPr>
              <a:t>现为中</a:t>
            </a:r>
            <a:r>
              <a:rPr sz="2400" b="1" dirty="0">
                <a:solidFill>
                  <a:srgbClr val="FF3300"/>
                </a:solidFill>
                <a:latin typeface="Microsoft JhengHei"/>
                <a:cs typeface="Microsoft JhengHei"/>
              </a:rPr>
              <a:t>国机算机 </a:t>
            </a:r>
            <a:r>
              <a:rPr sz="2400" b="1" spc="5" dirty="0">
                <a:solidFill>
                  <a:srgbClr val="FF3300"/>
                </a:solidFill>
                <a:latin typeface="Microsoft JhengHei"/>
                <a:cs typeface="Microsoft JhengHei"/>
              </a:rPr>
              <a:t>学会的</a:t>
            </a:r>
            <a:r>
              <a:rPr sz="2400" b="1" dirty="0">
                <a:solidFill>
                  <a:srgbClr val="FF3300"/>
                </a:solidFill>
                <a:latin typeface="Microsoft JhengHei"/>
                <a:cs typeface="Microsoft JhengHei"/>
              </a:rPr>
              <a:t>副秘书长、杰出讲</a:t>
            </a:r>
            <a:r>
              <a:rPr sz="2400" b="1" spc="10" dirty="0">
                <a:solidFill>
                  <a:srgbClr val="FF3300"/>
                </a:solidFill>
                <a:latin typeface="Microsoft JhengHei"/>
                <a:cs typeface="Microsoft JhengHei"/>
              </a:rPr>
              <a:t>者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。他也是开放源码及</a:t>
            </a:r>
            <a:r>
              <a:rPr sz="2400" spc="-7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Linux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内核的 开发者，著名的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Linux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集群项目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--LVS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(Linux Virtual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Server)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的创 始人和主要开发人员，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LVS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集群代码已在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Linux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2.4和</a:t>
            </a:r>
            <a:r>
              <a:rPr sz="2400" spc="-2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2.6的官 方内核中，保守估计全世界有几万套</a:t>
            </a:r>
            <a:r>
              <a:rPr sz="2400" spc="-4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LVS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集群系统在运行着， 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创造了近十亿美金的价值。加入阿里前，他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是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TelTel的首席科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学家与联合创始人，曾为国防科技大学计算机学院副教授。他 在设计和架构大型系统、</a:t>
            </a:r>
            <a:r>
              <a:rPr sz="2400" spc="-3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Linux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操作系统、系统软件开发、系 统安全和软件开发管理上有着丰富的经验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1844" y="405384"/>
            <a:ext cx="1440179" cy="1854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5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2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59880" y="2156460"/>
            <a:ext cx="2397760" cy="46672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5"/>
              </a:spcBef>
            </a:pPr>
            <a:r>
              <a:rPr sz="2400" spc="-5" dirty="0">
                <a:solidFill>
                  <a:srgbClr val="1303EC"/>
                </a:solidFill>
                <a:latin typeface="Arial"/>
                <a:cs typeface="Arial"/>
              </a:rPr>
              <a:t>Citrix</a:t>
            </a:r>
            <a:r>
              <a:rPr sz="2400" spc="-25" dirty="0">
                <a:solidFill>
                  <a:srgbClr val="1303E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03EC"/>
                </a:solidFill>
                <a:latin typeface="Arial"/>
                <a:cs typeface="Arial"/>
              </a:rPr>
              <a:t>NetScaler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5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3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5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4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5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5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5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6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5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7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5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8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5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9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31479" y="6341770"/>
            <a:ext cx="340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5136" y="6341770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027" y="699516"/>
            <a:ext cx="2962656" cy="1228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0132" y="691895"/>
            <a:ext cx="6373368" cy="1228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6666" y="819403"/>
            <a:ext cx="80244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超算中心</a:t>
            </a:r>
            <a:r>
              <a:rPr sz="4400" spc="-155" dirty="0"/>
              <a:t> </a:t>
            </a:r>
            <a:r>
              <a:rPr sz="4400" spc="-5" dirty="0">
                <a:latin typeface="Candara"/>
                <a:cs typeface="Candara"/>
              </a:rPr>
              <a:t>Supercomputing</a:t>
            </a:r>
            <a:r>
              <a:rPr sz="4400" spc="-25" dirty="0">
                <a:latin typeface="Candara"/>
                <a:cs typeface="Candara"/>
              </a:rPr>
              <a:t> </a:t>
            </a:r>
            <a:r>
              <a:rPr sz="4400" spc="-5" dirty="0">
                <a:latin typeface="Candara"/>
                <a:cs typeface="Candara"/>
              </a:rPr>
              <a:t>Center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8095" y="2595372"/>
            <a:ext cx="565404" cy="693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5463" y="2622804"/>
            <a:ext cx="2234184" cy="679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8136" y="3040379"/>
            <a:ext cx="518159" cy="633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3980" y="3066288"/>
            <a:ext cx="5952744" cy="623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8136" y="3442715"/>
            <a:ext cx="518159" cy="633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3980" y="3468623"/>
            <a:ext cx="4276344" cy="6233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8467" y="3462528"/>
            <a:ext cx="441960" cy="623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27988" y="3846576"/>
            <a:ext cx="472439" cy="5806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1160" y="3869435"/>
            <a:ext cx="5169408" cy="566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8136" y="4210811"/>
            <a:ext cx="518159" cy="6339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3980" y="4236720"/>
            <a:ext cx="2602992" cy="6233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59123" y="4230623"/>
            <a:ext cx="521208" cy="6233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08476" y="4236720"/>
            <a:ext cx="2602992" cy="6233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8136" y="4613147"/>
            <a:ext cx="518159" cy="6339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3980" y="4639055"/>
            <a:ext cx="2602992" cy="6233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88136" y="5015484"/>
            <a:ext cx="518159" cy="6339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3980" y="5041391"/>
            <a:ext cx="2045208" cy="6233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37332" y="5035296"/>
            <a:ext cx="504444" cy="6233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27988" y="5419344"/>
            <a:ext cx="472439" cy="5806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61160" y="5442203"/>
            <a:ext cx="6693408" cy="5669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61160" y="5747003"/>
            <a:ext cx="2883408" cy="5669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06240" y="5743955"/>
            <a:ext cx="845819" cy="566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50467" y="2609052"/>
            <a:ext cx="7244715" cy="35204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7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超算中心列表</a:t>
            </a:r>
            <a:endParaRPr sz="24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5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中国科学院计算机网络信息中心超</a:t>
            </a:r>
            <a:r>
              <a:rPr sz="2200" dirty="0">
                <a:solidFill>
                  <a:srgbClr val="073D86"/>
                </a:solidFill>
                <a:latin typeface="宋体"/>
                <a:cs typeface="宋体"/>
              </a:rPr>
              <a:t>级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计算</a:t>
            </a:r>
            <a:r>
              <a:rPr sz="2200" dirty="0">
                <a:solidFill>
                  <a:srgbClr val="073D86"/>
                </a:solidFill>
                <a:latin typeface="宋体"/>
                <a:cs typeface="宋体"/>
              </a:rPr>
              <a:t>中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心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中国国家超级计算中心共有四</a:t>
            </a:r>
            <a:r>
              <a:rPr sz="2200" dirty="0">
                <a:solidFill>
                  <a:srgbClr val="073D86"/>
                </a:solidFill>
                <a:latin typeface="宋体"/>
                <a:cs typeface="宋体"/>
              </a:rPr>
              <a:t>家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:</a:t>
            </a:r>
            <a:endParaRPr sz="2200">
              <a:latin typeface="Candara"/>
              <a:cs typeface="Candara"/>
            </a:endParaRPr>
          </a:p>
          <a:p>
            <a:pPr marL="868680" lvl="2" indent="-228600">
              <a:lnSpc>
                <a:spcPct val="100000"/>
              </a:lnSpc>
              <a:spcBef>
                <a:spcPts val="490"/>
              </a:spcBef>
              <a:buClr>
                <a:srgbClr val="30B6FC"/>
              </a:buClr>
              <a:buFont typeface="Symbol"/>
              <a:buChar char=""/>
              <a:tabLst>
                <a:tab pos="869315" algn="l"/>
              </a:tabLst>
            </a:pP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天津中心、深圳中心、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长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沙中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心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和济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南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中心</a:t>
            </a:r>
            <a:endParaRPr sz="20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2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上海超级计算中心</a:t>
            </a:r>
            <a:r>
              <a:rPr sz="2200" spc="-600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//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隶属于上海经信委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2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北京超级计算中心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其他超算中心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:</a:t>
            </a:r>
            <a:endParaRPr sz="2200">
              <a:latin typeface="Candara"/>
              <a:cs typeface="Candara"/>
            </a:endParaRPr>
          </a:p>
          <a:p>
            <a:pPr marL="868680" marR="5080" lvl="2" indent="-228600">
              <a:lnSpc>
                <a:spcPct val="100000"/>
              </a:lnSpc>
              <a:spcBef>
                <a:spcPts val="490"/>
              </a:spcBef>
              <a:buClr>
                <a:srgbClr val="30B6FC"/>
              </a:buClr>
              <a:buFont typeface="Symbol"/>
              <a:buChar char=""/>
              <a:tabLst>
                <a:tab pos="869315" algn="l"/>
              </a:tabLst>
            </a:pP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无锡超算中心、成都超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算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中心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、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广州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超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算中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心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、华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南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超算 中心、湖南省超算中</a:t>
            </a:r>
            <a:r>
              <a:rPr sz="2000" spc="-20" dirty="0">
                <a:solidFill>
                  <a:srgbClr val="073D86"/>
                </a:solidFill>
                <a:latin typeface="宋体"/>
                <a:cs typeface="宋体"/>
              </a:rPr>
              <a:t>心</a:t>
            </a:r>
            <a:r>
              <a:rPr sz="2000" spc="-15" dirty="0">
                <a:solidFill>
                  <a:srgbClr val="073D86"/>
                </a:solidFill>
                <a:latin typeface="Candara"/>
                <a:cs typeface="Candara"/>
              </a:rPr>
              <a:t>……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8095" y="6082282"/>
            <a:ext cx="565404" cy="693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5463" y="6109714"/>
            <a:ext cx="2538984" cy="6797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50467" y="6173215"/>
            <a:ext cx="2432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超算中心的应用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6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0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6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1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3546" y="698601"/>
            <a:ext cx="5126355" cy="5809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05"/>
              </a:lnSpc>
            </a:pPr>
            <a:r>
              <a:rPr sz="4400" dirty="0">
                <a:solidFill>
                  <a:srgbClr val="FFFFFF"/>
                </a:solidFill>
                <a:latin typeface="华文新魏"/>
                <a:cs typeface="华文新魏"/>
              </a:rPr>
              <a:t>章文嵩</a:t>
            </a:r>
            <a:endParaRPr sz="4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500">
              <a:latin typeface="Times New Roman"/>
              <a:cs typeface="Times New Roman"/>
            </a:endParaRPr>
          </a:p>
          <a:p>
            <a:pPr marL="768985">
              <a:lnSpc>
                <a:spcPct val="100000"/>
              </a:lnSpc>
              <a:spcBef>
                <a:spcPts val="3904"/>
              </a:spcBef>
              <a:tabLst>
                <a:tab pos="4810125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6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2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24575" cy="6818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93614" y="4725161"/>
            <a:ext cx="2950845" cy="0"/>
          </a:xfrm>
          <a:custGeom>
            <a:avLst/>
            <a:gdLst/>
            <a:ahLst/>
            <a:cxnLst/>
            <a:rect l="l" t="t" r="r" b="b"/>
            <a:pathLst>
              <a:path w="2950845">
                <a:moveTo>
                  <a:pt x="0" y="0"/>
                </a:moveTo>
                <a:lnTo>
                  <a:pt x="2950464" y="0"/>
                </a:lnTo>
              </a:path>
            </a:pathLst>
          </a:custGeom>
          <a:ln w="28956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435737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411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6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3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13710" y="574039"/>
            <a:ext cx="31178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dirty="0"/>
              <a:t>能做到的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065" y="2545841"/>
            <a:ext cx="7877175" cy="2590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The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Linux Virtual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Server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is a highly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scalable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and highly 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available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server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built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on a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cluster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of real servers,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with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the  load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balancer running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on the Linux operating system.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The  architecture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of the server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cluster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is fully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transparent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to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end 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users,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and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the users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interact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as if it </a:t>
            </a:r>
            <a:r>
              <a:rPr sz="2400" spc="-5" dirty="0">
                <a:solidFill>
                  <a:srgbClr val="073D86"/>
                </a:solidFill>
                <a:latin typeface="Candara"/>
                <a:cs typeface="Candara"/>
              </a:rPr>
              <a:t>were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a single high-  performance virtual</a:t>
            </a:r>
            <a:r>
              <a:rPr sz="2400" spc="-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server.</a:t>
            </a:r>
            <a:endParaRPr sz="2400">
              <a:latin typeface="Candara"/>
              <a:cs typeface="Candara"/>
            </a:endParaRPr>
          </a:p>
          <a:p>
            <a:pPr marL="869315" lvl="1" indent="-228600">
              <a:lnSpc>
                <a:spcPct val="100000"/>
              </a:lnSpc>
              <a:spcBef>
                <a:spcPts val="509"/>
              </a:spcBef>
              <a:buClr>
                <a:srgbClr val="30B6FC"/>
              </a:buClr>
              <a:buFont typeface="Symbol"/>
              <a:buChar char=""/>
              <a:tabLst>
                <a:tab pos="869950" algn="l"/>
              </a:tabLst>
            </a:pPr>
            <a:r>
              <a:rPr sz="2000" u="sng" spc="-5" dirty="0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Candara"/>
                <a:cs typeface="Candara"/>
                <a:hlinkClick r:id="rId2"/>
              </a:rPr>
              <a:t>http://www.linuxvirtualserver.org/</a:t>
            </a:r>
            <a:endParaRPr sz="200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2229" y="574039"/>
            <a:ext cx="39408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高性能的调度器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590" y="2541270"/>
            <a:ext cx="8293100" cy="23666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5115" marR="5080" indent="-272415">
              <a:lnSpc>
                <a:spcPct val="90000"/>
              </a:lnSpc>
              <a:spcBef>
                <a:spcPts val="38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LVS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集群采用</a:t>
            </a:r>
            <a:r>
              <a:rPr sz="2400" spc="-5" dirty="0">
                <a:solidFill>
                  <a:srgbClr val="0000FF"/>
                </a:solidFill>
                <a:latin typeface="华文新魏"/>
                <a:cs typeface="华文新魏"/>
              </a:rPr>
              <a:t>IP</a:t>
            </a:r>
            <a:r>
              <a:rPr sz="2400" dirty="0">
                <a:solidFill>
                  <a:srgbClr val="0000FF"/>
                </a:solidFill>
                <a:latin typeface="华文新魏"/>
                <a:cs typeface="华文新魏"/>
              </a:rPr>
              <a:t>负载均衡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技术。调度器具有很好的吞吐率，  将请求均衡地转移到不同的服务器上执行，结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合</a:t>
            </a:r>
            <a:r>
              <a:rPr sz="2400" dirty="0">
                <a:solidFill>
                  <a:srgbClr val="0000FF"/>
                </a:solidFill>
                <a:latin typeface="华文新魏"/>
                <a:cs typeface="华文新魏"/>
              </a:rPr>
              <a:t>健康检测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功 能调度器自动屏蔽掉服务器的故障，结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合</a:t>
            </a:r>
            <a:r>
              <a:rPr sz="2400" spc="-5" dirty="0">
                <a:solidFill>
                  <a:srgbClr val="0000FF"/>
                </a:solidFill>
                <a:latin typeface="华文新魏"/>
                <a:cs typeface="华文新魏"/>
              </a:rPr>
              <a:t>High</a:t>
            </a:r>
            <a:r>
              <a:rPr sz="2400" spc="-35" dirty="0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华文新魏"/>
                <a:cs typeface="华文新魏"/>
              </a:rPr>
              <a:t>Availability</a:t>
            </a:r>
            <a:r>
              <a:rPr sz="2400" dirty="0">
                <a:solidFill>
                  <a:srgbClr val="0000FF"/>
                </a:solidFill>
                <a:latin typeface="华文新魏"/>
                <a:cs typeface="华文新魏"/>
              </a:rPr>
              <a:t>技 术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从而将一组服务器构成一个高性能的、高可用的虚拟服务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器。整个服务器集群的结构对客户是透明的，而且无需修改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客户端和服务器端的程序。为此，在设计时需要考虑系统的 透明性、可伸缩性、高可用性和易管理性。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4817" y="574039"/>
            <a:ext cx="367537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35" dirty="0">
                <a:latin typeface="Candara"/>
                <a:cs typeface="Candara"/>
              </a:rPr>
              <a:t>L</a:t>
            </a:r>
            <a:r>
              <a:rPr sz="4400" dirty="0">
                <a:latin typeface="Candara"/>
                <a:cs typeface="Candara"/>
              </a:rPr>
              <a:t>VS</a:t>
            </a:r>
            <a:r>
              <a:rPr sz="4400" dirty="0"/>
              <a:t>不能做到的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353654"/>
            <a:ext cx="8316595" cy="30308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7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机器数量需要多</a:t>
            </a:r>
            <a:endParaRPr sz="2400">
              <a:latin typeface="华文新魏"/>
              <a:cs typeface="华文新魏"/>
            </a:endParaRPr>
          </a:p>
          <a:p>
            <a:pPr marL="588645" lvl="1" indent="-273050">
              <a:lnSpc>
                <a:spcPct val="100000"/>
              </a:lnSpc>
              <a:spcBef>
                <a:spcPts val="55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Nginx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在一个主机上就可以实现很好的负载</a:t>
            </a:r>
            <a:endParaRPr sz="22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5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基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于IP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的调度算法不能实现基于语意的调度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对于应用程序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sessions需要借助其他方式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对于数据库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RAC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、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REPLICATION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不同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Google file system, Bigtable,</a:t>
            </a:r>
            <a:r>
              <a:rPr sz="2400" spc="-2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Mapreduce</a:t>
            </a:r>
            <a:endParaRPr sz="2400">
              <a:latin typeface="华文新魏"/>
              <a:cs typeface="华文新魏"/>
            </a:endParaRPr>
          </a:p>
          <a:p>
            <a:pPr marL="588645" lvl="1" indent="-273050">
              <a:lnSpc>
                <a:spcPct val="100000"/>
              </a:lnSpc>
              <a:spcBef>
                <a:spcPts val="55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(Hadoop开源的可运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于大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模集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群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上的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分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布式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并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行编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程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框架</a:t>
            </a:r>
            <a:r>
              <a:rPr sz="2200" spc="3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)</a:t>
            </a:r>
            <a:endParaRPr sz="22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00"/>
            <a:ext cx="8695944" cy="4736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7232" y="4203191"/>
            <a:ext cx="2875915" cy="715010"/>
          </a:xfrm>
          <a:custGeom>
            <a:avLst/>
            <a:gdLst/>
            <a:ahLst/>
            <a:cxnLst/>
            <a:rect l="l" t="t" r="r" b="b"/>
            <a:pathLst>
              <a:path w="2875915" h="715010">
                <a:moveTo>
                  <a:pt x="2875788" y="0"/>
                </a:moveTo>
                <a:lnTo>
                  <a:pt x="2869438" y="0"/>
                </a:lnTo>
                <a:lnTo>
                  <a:pt x="2748279" y="20065"/>
                </a:lnTo>
                <a:lnTo>
                  <a:pt x="2624963" y="42417"/>
                </a:lnTo>
                <a:lnTo>
                  <a:pt x="2369946" y="91566"/>
                </a:lnTo>
                <a:lnTo>
                  <a:pt x="2102103" y="149605"/>
                </a:lnTo>
                <a:lnTo>
                  <a:pt x="1821561" y="216661"/>
                </a:lnTo>
                <a:lnTo>
                  <a:pt x="1564386" y="281431"/>
                </a:lnTo>
                <a:lnTo>
                  <a:pt x="841756" y="444499"/>
                </a:lnTo>
                <a:lnTo>
                  <a:pt x="620648" y="489203"/>
                </a:lnTo>
                <a:lnTo>
                  <a:pt x="199770" y="567308"/>
                </a:lnTo>
                <a:lnTo>
                  <a:pt x="0" y="600836"/>
                </a:lnTo>
                <a:lnTo>
                  <a:pt x="269875" y="638809"/>
                </a:lnTo>
                <a:lnTo>
                  <a:pt x="397509" y="654430"/>
                </a:lnTo>
                <a:lnTo>
                  <a:pt x="644016" y="681227"/>
                </a:lnTo>
                <a:lnTo>
                  <a:pt x="873633" y="699134"/>
                </a:lnTo>
                <a:lnTo>
                  <a:pt x="984122" y="705865"/>
                </a:lnTo>
                <a:lnTo>
                  <a:pt x="1092453" y="710310"/>
                </a:lnTo>
                <a:lnTo>
                  <a:pt x="1296542" y="714755"/>
                </a:lnTo>
                <a:lnTo>
                  <a:pt x="1394333" y="714755"/>
                </a:lnTo>
                <a:lnTo>
                  <a:pt x="1583436" y="710310"/>
                </a:lnTo>
                <a:lnTo>
                  <a:pt x="1672716" y="705865"/>
                </a:lnTo>
                <a:lnTo>
                  <a:pt x="1842769" y="692403"/>
                </a:lnTo>
                <a:lnTo>
                  <a:pt x="1925700" y="683513"/>
                </a:lnTo>
                <a:lnTo>
                  <a:pt x="2082926" y="661161"/>
                </a:lnTo>
                <a:lnTo>
                  <a:pt x="2231770" y="634364"/>
                </a:lnTo>
                <a:lnTo>
                  <a:pt x="2372106" y="603122"/>
                </a:lnTo>
                <a:lnTo>
                  <a:pt x="2505964" y="567308"/>
                </a:lnTo>
                <a:lnTo>
                  <a:pt x="2633471" y="527176"/>
                </a:lnTo>
                <a:lnTo>
                  <a:pt x="2754629" y="482472"/>
                </a:lnTo>
                <a:lnTo>
                  <a:pt x="2871596" y="435609"/>
                </a:lnTo>
                <a:lnTo>
                  <a:pt x="2875788" y="433323"/>
                </a:lnTo>
                <a:lnTo>
                  <a:pt x="2875788" y="0"/>
                </a:lnTo>
                <a:close/>
              </a:path>
            </a:pathLst>
          </a:custGeom>
          <a:solidFill>
            <a:srgbClr val="C5E7FB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755" y="4075176"/>
            <a:ext cx="5544820" cy="850900"/>
          </a:xfrm>
          <a:custGeom>
            <a:avLst/>
            <a:gdLst/>
            <a:ahLst/>
            <a:cxnLst/>
            <a:rect l="l" t="t" r="r" b="b"/>
            <a:pathLst>
              <a:path w="5544820" h="850900">
                <a:moveTo>
                  <a:pt x="852423" y="0"/>
                </a:moveTo>
                <a:lnTo>
                  <a:pt x="684530" y="0"/>
                </a:lnTo>
                <a:lnTo>
                  <a:pt x="527176" y="4444"/>
                </a:lnTo>
                <a:lnTo>
                  <a:pt x="380492" y="11175"/>
                </a:lnTo>
                <a:lnTo>
                  <a:pt x="244475" y="22351"/>
                </a:lnTo>
                <a:lnTo>
                  <a:pt x="116967" y="35687"/>
                </a:lnTo>
                <a:lnTo>
                  <a:pt x="0" y="53593"/>
                </a:lnTo>
                <a:lnTo>
                  <a:pt x="333756" y="96012"/>
                </a:lnTo>
                <a:lnTo>
                  <a:pt x="693039" y="156210"/>
                </a:lnTo>
                <a:lnTo>
                  <a:pt x="1077848" y="234315"/>
                </a:lnTo>
                <a:lnTo>
                  <a:pt x="1281938" y="279019"/>
                </a:lnTo>
                <a:lnTo>
                  <a:pt x="1866519" y="421894"/>
                </a:lnTo>
                <a:lnTo>
                  <a:pt x="2559558" y="575818"/>
                </a:lnTo>
                <a:lnTo>
                  <a:pt x="2723260" y="607060"/>
                </a:lnTo>
                <a:lnTo>
                  <a:pt x="2878455" y="638301"/>
                </a:lnTo>
                <a:lnTo>
                  <a:pt x="3031490" y="667385"/>
                </a:lnTo>
                <a:lnTo>
                  <a:pt x="3324859" y="716534"/>
                </a:lnTo>
                <a:lnTo>
                  <a:pt x="3465195" y="738759"/>
                </a:lnTo>
                <a:lnTo>
                  <a:pt x="3733038" y="774446"/>
                </a:lnTo>
                <a:lnTo>
                  <a:pt x="3986022" y="805815"/>
                </a:lnTo>
                <a:lnTo>
                  <a:pt x="4107179" y="816863"/>
                </a:lnTo>
                <a:lnTo>
                  <a:pt x="4336796" y="834771"/>
                </a:lnTo>
                <a:lnTo>
                  <a:pt x="4447413" y="841501"/>
                </a:lnTo>
                <a:lnTo>
                  <a:pt x="4659884" y="850392"/>
                </a:lnTo>
                <a:lnTo>
                  <a:pt x="4857623" y="850392"/>
                </a:lnTo>
                <a:lnTo>
                  <a:pt x="5044694" y="845947"/>
                </a:lnTo>
                <a:lnTo>
                  <a:pt x="5133975" y="841501"/>
                </a:lnTo>
                <a:lnTo>
                  <a:pt x="5221224" y="834771"/>
                </a:lnTo>
                <a:lnTo>
                  <a:pt x="5467731" y="807974"/>
                </a:lnTo>
                <a:lnTo>
                  <a:pt x="5544312" y="796798"/>
                </a:lnTo>
                <a:lnTo>
                  <a:pt x="5297678" y="765556"/>
                </a:lnTo>
                <a:lnTo>
                  <a:pt x="5036185" y="727582"/>
                </a:lnTo>
                <a:lnTo>
                  <a:pt x="4468622" y="629412"/>
                </a:lnTo>
                <a:lnTo>
                  <a:pt x="4160393" y="566928"/>
                </a:lnTo>
                <a:lnTo>
                  <a:pt x="3835146" y="497713"/>
                </a:lnTo>
                <a:lnTo>
                  <a:pt x="2850769" y="263398"/>
                </a:lnTo>
                <a:lnTo>
                  <a:pt x="2582926" y="205359"/>
                </a:lnTo>
                <a:lnTo>
                  <a:pt x="2327783" y="156210"/>
                </a:lnTo>
                <a:lnTo>
                  <a:pt x="2204593" y="133857"/>
                </a:lnTo>
                <a:lnTo>
                  <a:pt x="2083308" y="113792"/>
                </a:lnTo>
                <a:lnTo>
                  <a:pt x="1966468" y="96012"/>
                </a:lnTo>
                <a:lnTo>
                  <a:pt x="1628394" y="51307"/>
                </a:lnTo>
                <a:lnTo>
                  <a:pt x="1417955" y="31242"/>
                </a:lnTo>
                <a:lnTo>
                  <a:pt x="1220216" y="15621"/>
                </a:lnTo>
                <a:lnTo>
                  <a:pt x="1031113" y="4444"/>
                </a:lnTo>
                <a:lnTo>
                  <a:pt x="852423" y="0"/>
                </a:lnTo>
                <a:close/>
              </a:path>
            </a:pathLst>
          </a:custGeom>
          <a:solidFill>
            <a:srgbClr val="C5E7F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9305" y="4088129"/>
            <a:ext cx="5468620" cy="775970"/>
          </a:xfrm>
          <a:custGeom>
            <a:avLst/>
            <a:gdLst/>
            <a:ahLst/>
            <a:cxnLst/>
            <a:rect l="l" t="t" r="r" b="b"/>
            <a:pathLst>
              <a:path w="5468620" h="775970">
                <a:moveTo>
                  <a:pt x="0" y="78232"/>
                </a:moveTo>
                <a:lnTo>
                  <a:pt x="19176" y="73787"/>
                </a:lnTo>
                <a:lnTo>
                  <a:pt x="76581" y="62611"/>
                </a:lnTo>
                <a:lnTo>
                  <a:pt x="174370" y="46990"/>
                </a:lnTo>
                <a:lnTo>
                  <a:pt x="238125" y="37973"/>
                </a:lnTo>
                <a:lnTo>
                  <a:pt x="312546" y="29083"/>
                </a:lnTo>
                <a:lnTo>
                  <a:pt x="395477" y="22352"/>
                </a:lnTo>
                <a:lnTo>
                  <a:pt x="491108" y="15621"/>
                </a:lnTo>
                <a:lnTo>
                  <a:pt x="595248" y="8890"/>
                </a:lnTo>
                <a:lnTo>
                  <a:pt x="712216" y="4445"/>
                </a:lnTo>
                <a:lnTo>
                  <a:pt x="839723" y="2286"/>
                </a:lnTo>
                <a:lnTo>
                  <a:pt x="978027" y="0"/>
                </a:lnTo>
                <a:lnTo>
                  <a:pt x="1126744" y="2286"/>
                </a:lnTo>
                <a:lnTo>
                  <a:pt x="1286256" y="6731"/>
                </a:lnTo>
                <a:lnTo>
                  <a:pt x="1458468" y="15621"/>
                </a:lnTo>
                <a:lnTo>
                  <a:pt x="1641220" y="26797"/>
                </a:lnTo>
                <a:lnTo>
                  <a:pt x="1834769" y="44704"/>
                </a:lnTo>
                <a:lnTo>
                  <a:pt x="2041017" y="64770"/>
                </a:lnTo>
                <a:lnTo>
                  <a:pt x="2259965" y="89408"/>
                </a:lnTo>
                <a:lnTo>
                  <a:pt x="2489581" y="118491"/>
                </a:lnTo>
                <a:lnTo>
                  <a:pt x="2731897" y="154305"/>
                </a:lnTo>
                <a:lnTo>
                  <a:pt x="2984881" y="194437"/>
                </a:lnTo>
                <a:lnTo>
                  <a:pt x="3250692" y="241427"/>
                </a:lnTo>
                <a:lnTo>
                  <a:pt x="3529203" y="297307"/>
                </a:lnTo>
                <a:lnTo>
                  <a:pt x="3820414" y="357632"/>
                </a:lnTo>
                <a:lnTo>
                  <a:pt x="4124452" y="424688"/>
                </a:lnTo>
                <a:lnTo>
                  <a:pt x="4441190" y="500761"/>
                </a:lnTo>
                <a:lnTo>
                  <a:pt x="4770755" y="583438"/>
                </a:lnTo>
                <a:lnTo>
                  <a:pt x="5113020" y="675132"/>
                </a:lnTo>
                <a:lnTo>
                  <a:pt x="5468112" y="775716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0605" y="4074414"/>
            <a:ext cx="3307079" cy="652780"/>
          </a:xfrm>
          <a:custGeom>
            <a:avLst/>
            <a:gdLst/>
            <a:ahLst/>
            <a:cxnLst/>
            <a:rect l="l" t="t" r="r" b="b"/>
            <a:pathLst>
              <a:path w="3307079" h="652779">
                <a:moveTo>
                  <a:pt x="0" y="652272"/>
                </a:moveTo>
                <a:lnTo>
                  <a:pt x="95631" y="625475"/>
                </a:lnTo>
                <a:lnTo>
                  <a:pt x="357124" y="556260"/>
                </a:lnTo>
                <a:lnTo>
                  <a:pt x="537718" y="509269"/>
                </a:lnTo>
                <a:lnTo>
                  <a:pt x="745998" y="457962"/>
                </a:lnTo>
                <a:lnTo>
                  <a:pt x="977646" y="402081"/>
                </a:lnTo>
                <a:lnTo>
                  <a:pt x="1226312" y="341756"/>
                </a:lnTo>
                <a:lnTo>
                  <a:pt x="1489837" y="283718"/>
                </a:lnTo>
                <a:lnTo>
                  <a:pt x="1759839" y="225552"/>
                </a:lnTo>
                <a:lnTo>
                  <a:pt x="2036064" y="171958"/>
                </a:lnTo>
                <a:lnTo>
                  <a:pt x="2310257" y="120650"/>
                </a:lnTo>
                <a:lnTo>
                  <a:pt x="2446274" y="98298"/>
                </a:lnTo>
                <a:lnTo>
                  <a:pt x="2578100" y="75946"/>
                </a:lnTo>
                <a:lnTo>
                  <a:pt x="2709799" y="58038"/>
                </a:lnTo>
                <a:lnTo>
                  <a:pt x="2837434" y="40259"/>
                </a:lnTo>
                <a:lnTo>
                  <a:pt x="2962783" y="26797"/>
                </a:lnTo>
                <a:lnTo>
                  <a:pt x="3081782" y="15621"/>
                </a:lnTo>
                <a:lnTo>
                  <a:pt x="3196590" y="6731"/>
                </a:lnTo>
                <a:lnTo>
                  <a:pt x="330707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836" y="4059935"/>
            <a:ext cx="8723630" cy="1327785"/>
          </a:xfrm>
          <a:custGeom>
            <a:avLst/>
            <a:gdLst/>
            <a:ahLst/>
            <a:cxnLst/>
            <a:rect l="l" t="t" r="r" b="b"/>
            <a:pathLst>
              <a:path w="8723630" h="1327785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400"/>
                </a:lnTo>
                <a:lnTo>
                  <a:pt x="762076" y="49021"/>
                </a:lnTo>
                <a:lnTo>
                  <a:pt x="659892" y="64643"/>
                </a:lnTo>
                <a:lnTo>
                  <a:pt x="564108" y="82422"/>
                </a:lnTo>
                <a:lnTo>
                  <a:pt x="478955" y="102488"/>
                </a:lnTo>
                <a:lnTo>
                  <a:pt x="398068" y="120268"/>
                </a:lnTo>
                <a:lnTo>
                  <a:pt x="327812" y="140334"/>
                </a:lnTo>
                <a:lnTo>
                  <a:pt x="206489" y="178181"/>
                </a:lnTo>
                <a:lnTo>
                  <a:pt x="157518" y="195961"/>
                </a:lnTo>
                <a:lnTo>
                  <a:pt x="51092" y="240537"/>
                </a:lnTo>
                <a:lnTo>
                  <a:pt x="0" y="267207"/>
                </a:lnTo>
                <a:lnTo>
                  <a:pt x="0" y="1327404"/>
                </a:lnTo>
                <a:lnTo>
                  <a:pt x="8719058" y="1327404"/>
                </a:lnTo>
                <a:lnTo>
                  <a:pt x="8723376" y="1320673"/>
                </a:lnTo>
                <a:lnTo>
                  <a:pt x="8723376" y="848613"/>
                </a:lnTo>
                <a:lnTo>
                  <a:pt x="7182231" y="848613"/>
                </a:lnTo>
                <a:lnTo>
                  <a:pt x="7043801" y="846327"/>
                </a:lnTo>
                <a:lnTo>
                  <a:pt x="6899148" y="841882"/>
                </a:lnTo>
                <a:lnTo>
                  <a:pt x="6750050" y="835151"/>
                </a:lnTo>
                <a:lnTo>
                  <a:pt x="6594729" y="824102"/>
                </a:lnTo>
                <a:lnTo>
                  <a:pt x="6260465" y="790701"/>
                </a:lnTo>
                <a:lnTo>
                  <a:pt x="5900674" y="743838"/>
                </a:lnTo>
                <a:lnTo>
                  <a:pt x="5709158" y="714882"/>
                </a:lnTo>
                <a:lnTo>
                  <a:pt x="5509006" y="681482"/>
                </a:lnTo>
                <a:lnTo>
                  <a:pt x="5302631" y="643636"/>
                </a:lnTo>
                <a:lnTo>
                  <a:pt x="4861941" y="556768"/>
                </a:lnTo>
                <a:lnTo>
                  <a:pt x="4387215" y="452119"/>
                </a:lnTo>
                <a:lnTo>
                  <a:pt x="4136009" y="394207"/>
                </a:lnTo>
                <a:lnTo>
                  <a:pt x="3614547" y="267207"/>
                </a:lnTo>
                <a:lnTo>
                  <a:pt x="3122803" y="164845"/>
                </a:lnTo>
                <a:lnTo>
                  <a:pt x="2892933" y="124713"/>
                </a:lnTo>
                <a:lnTo>
                  <a:pt x="2673604" y="91312"/>
                </a:lnTo>
                <a:lnTo>
                  <a:pt x="2462911" y="62356"/>
                </a:lnTo>
                <a:lnTo>
                  <a:pt x="2262759" y="40131"/>
                </a:lnTo>
                <a:lnTo>
                  <a:pt x="2073402" y="22225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27785">
                <a:moveTo>
                  <a:pt x="8723376" y="567944"/>
                </a:moveTo>
                <a:lnTo>
                  <a:pt x="8638286" y="603631"/>
                </a:lnTo>
                <a:lnTo>
                  <a:pt x="8557387" y="634745"/>
                </a:lnTo>
                <a:lnTo>
                  <a:pt x="8472170" y="663701"/>
                </a:lnTo>
                <a:lnTo>
                  <a:pt x="8295513" y="717169"/>
                </a:lnTo>
                <a:lnTo>
                  <a:pt x="8201787" y="741680"/>
                </a:lnTo>
                <a:lnTo>
                  <a:pt x="8106029" y="761745"/>
                </a:lnTo>
                <a:lnTo>
                  <a:pt x="8005953" y="781684"/>
                </a:lnTo>
                <a:lnTo>
                  <a:pt x="7901686" y="799591"/>
                </a:lnTo>
                <a:lnTo>
                  <a:pt x="7680325" y="826262"/>
                </a:lnTo>
                <a:lnTo>
                  <a:pt x="7441946" y="844041"/>
                </a:lnTo>
                <a:lnTo>
                  <a:pt x="7314184" y="848613"/>
                </a:lnTo>
                <a:lnTo>
                  <a:pt x="8723376" y="848613"/>
                </a:lnTo>
                <a:lnTo>
                  <a:pt x="8723376" y="567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6155" y="2081022"/>
            <a:ext cx="32353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spc="-85" dirty="0">
                <a:latin typeface="Candara"/>
                <a:cs typeface="Candara"/>
              </a:rPr>
              <a:t> </a:t>
            </a:r>
            <a:r>
              <a:rPr sz="4400" dirty="0"/>
              <a:t>实现方式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3650" y="636777"/>
            <a:ext cx="38398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350" dirty="0">
                <a:latin typeface="Microsoft JhengHei"/>
                <a:cs typeface="Microsoft JhengHei"/>
              </a:rPr>
              <a:t>LVS</a:t>
            </a:r>
            <a:r>
              <a:rPr sz="4400" b="1" spc="-135" dirty="0">
                <a:latin typeface="Microsoft JhengHei"/>
                <a:cs typeface="Microsoft JhengHei"/>
              </a:rPr>
              <a:t> </a:t>
            </a:r>
            <a:r>
              <a:rPr sz="4400" b="1" spc="-195" dirty="0">
                <a:latin typeface="Microsoft JhengHei"/>
                <a:cs typeface="Microsoft JhengHei"/>
              </a:rPr>
              <a:t>Framework</a:t>
            </a:r>
            <a:endParaRPr sz="44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0800" y="1444752"/>
            <a:ext cx="4149852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04897" y="6289053"/>
            <a:ext cx="396684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IPVS: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dirty="0">
                <a:latin typeface="宋体"/>
                <a:cs typeface="宋体"/>
              </a:rPr>
              <a:t>虚拟服务器</a:t>
            </a:r>
            <a:r>
              <a:rPr sz="1800" spc="-415" dirty="0">
                <a:latin typeface="宋体"/>
                <a:cs typeface="宋体"/>
              </a:rPr>
              <a:t> </a:t>
            </a:r>
            <a:r>
              <a:rPr sz="1800" dirty="0">
                <a:latin typeface="Arial"/>
                <a:cs typeface="Arial"/>
              </a:rPr>
              <a:t>(IP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Virtual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Server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14033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69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8680" y="449326"/>
            <a:ext cx="58674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典型</a:t>
            </a: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dirty="0"/>
              <a:t>结构</a:t>
            </a:r>
            <a:r>
              <a:rPr sz="4400" spc="-204" dirty="0"/>
              <a:t> </a:t>
            </a:r>
            <a:r>
              <a:rPr sz="4400" spc="5" dirty="0">
                <a:latin typeface="Candara"/>
                <a:cs typeface="Candara"/>
              </a:rPr>
              <a:t>(</a:t>
            </a:r>
            <a:r>
              <a:rPr sz="4400" dirty="0"/>
              <a:t>通用结构</a:t>
            </a:r>
            <a:r>
              <a:rPr sz="4400" dirty="0">
                <a:latin typeface="Candara"/>
                <a:cs typeface="Candara"/>
              </a:rPr>
              <a:t>)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1123" y="1412760"/>
            <a:ext cx="7913670" cy="5329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31479" y="6341770"/>
            <a:ext cx="340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5136" y="6341770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8544" y="699516"/>
            <a:ext cx="3521963" cy="1228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61538" y="819403"/>
            <a:ext cx="28219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云计算中心</a:t>
            </a:r>
            <a:endParaRPr sz="4400"/>
          </a:p>
        </p:txBody>
      </p:sp>
      <p:sp>
        <p:nvSpPr>
          <p:cNvPr id="7" name="object 7"/>
          <p:cNvSpPr/>
          <p:nvPr/>
        </p:nvSpPr>
        <p:spPr>
          <a:xfrm>
            <a:off x="768095" y="2595372"/>
            <a:ext cx="565404" cy="693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5463" y="2622804"/>
            <a:ext cx="1014984" cy="67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8136" y="3040379"/>
            <a:ext cx="518159" cy="633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3980" y="3066288"/>
            <a:ext cx="2324099" cy="623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8136" y="3442715"/>
            <a:ext cx="518159" cy="633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3980" y="3468623"/>
            <a:ext cx="1766316" cy="623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20923" y="3462528"/>
            <a:ext cx="470915" cy="6233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19983" y="3468623"/>
            <a:ext cx="929640" cy="6233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77767" y="3462528"/>
            <a:ext cx="470915" cy="6233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27988" y="3846576"/>
            <a:ext cx="472439" cy="5806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61160" y="3869435"/>
            <a:ext cx="2883408" cy="566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06240" y="3866388"/>
            <a:ext cx="774191" cy="5669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42103" y="3869435"/>
            <a:ext cx="3131820" cy="5669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5595" y="3866388"/>
            <a:ext cx="775716" cy="5669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61160" y="4174235"/>
            <a:ext cx="1101852" cy="566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24683" y="4171188"/>
            <a:ext cx="2735580" cy="5669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21935" y="4174235"/>
            <a:ext cx="2371343" cy="5669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8136" y="4515611"/>
            <a:ext cx="518159" cy="633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63980" y="4541520"/>
            <a:ext cx="2324099" cy="6233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88136" y="4917947"/>
            <a:ext cx="518159" cy="633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3980" y="4943855"/>
            <a:ext cx="1208532" cy="6233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88136" y="5320284"/>
            <a:ext cx="518159" cy="633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63980" y="5346191"/>
            <a:ext cx="1208532" cy="6233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27988" y="5724144"/>
            <a:ext cx="472439" cy="5806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61160" y="5743955"/>
            <a:ext cx="865632" cy="5669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88464" y="5747003"/>
            <a:ext cx="847344" cy="5669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97479" y="5743955"/>
            <a:ext cx="454151" cy="5669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13304" y="5747003"/>
            <a:ext cx="1356359" cy="5669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31335" y="5743955"/>
            <a:ext cx="455675" cy="5669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48684" y="5747003"/>
            <a:ext cx="1356360" cy="5669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20055" y="5743955"/>
            <a:ext cx="1170431" cy="56692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50467" y="2609052"/>
            <a:ext cx="7094220" cy="35204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7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宋体"/>
                <a:cs typeface="宋体"/>
              </a:rPr>
              <a:t>列表</a:t>
            </a:r>
            <a:endParaRPr sz="24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5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中国云计算中心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太湖云计算</a:t>
            </a:r>
            <a:r>
              <a:rPr sz="2200" spc="-615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(</a:t>
            </a: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无锡</a:t>
            </a:r>
            <a:r>
              <a:rPr sz="2200" spc="-5" dirty="0">
                <a:solidFill>
                  <a:srgbClr val="073D86"/>
                </a:solidFill>
                <a:latin typeface="Candara"/>
                <a:cs typeface="Candara"/>
              </a:rPr>
              <a:t>)</a:t>
            </a:r>
            <a:endParaRPr sz="2200">
              <a:latin typeface="Candara"/>
              <a:cs typeface="Candara"/>
            </a:endParaRPr>
          </a:p>
          <a:p>
            <a:pPr marL="868680" marR="5080" lvl="2" indent="-228600">
              <a:lnSpc>
                <a:spcPct val="100000"/>
              </a:lnSpc>
              <a:spcBef>
                <a:spcPts val="490"/>
              </a:spcBef>
              <a:buClr>
                <a:srgbClr val="30B6FC"/>
              </a:buClr>
              <a:buFont typeface="Symbol"/>
              <a:buChar char=""/>
              <a:tabLst>
                <a:tab pos="869315" algn="l"/>
              </a:tabLst>
            </a:pP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全球第一个商业运营</a:t>
            </a:r>
            <a:r>
              <a:rPr sz="2000" spc="-20" dirty="0">
                <a:solidFill>
                  <a:srgbClr val="073D86"/>
                </a:solidFill>
                <a:latin typeface="宋体"/>
                <a:cs typeface="宋体"/>
              </a:rPr>
              <a:t>的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IBM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中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国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云计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算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中心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，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依托</a:t>
            </a:r>
            <a:r>
              <a:rPr sz="2000" spc="-10" dirty="0">
                <a:solidFill>
                  <a:srgbClr val="073D86"/>
                </a:solidFill>
                <a:latin typeface="宋体"/>
                <a:cs typeface="宋体"/>
              </a:rPr>
              <a:t>于</a:t>
            </a:r>
            <a:r>
              <a:rPr sz="2000" spc="-5" dirty="0">
                <a:solidFill>
                  <a:srgbClr val="073D86"/>
                </a:solidFill>
                <a:latin typeface="Candara"/>
                <a:cs typeface="Candara"/>
              </a:rPr>
              <a:t>IBM  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强大</a:t>
            </a:r>
            <a:r>
              <a:rPr sz="2000" spc="-5" dirty="0">
                <a:solidFill>
                  <a:srgbClr val="073D86"/>
                </a:solidFill>
                <a:latin typeface="宋体"/>
                <a:cs typeface="宋体"/>
              </a:rPr>
              <a:t>的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websphere</a:t>
            </a:r>
            <a:r>
              <a:rPr sz="2000" spc="-30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commerce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电子商务</a:t>
            </a:r>
            <a:r>
              <a:rPr sz="2000" spc="-15" dirty="0">
                <a:solidFill>
                  <a:srgbClr val="073D86"/>
                </a:solidFill>
                <a:latin typeface="宋体"/>
                <a:cs typeface="宋体"/>
              </a:rPr>
              <a:t>软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件平台</a:t>
            </a:r>
            <a:endParaRPr sz="20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2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成都云计算中心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2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10" dirty="0">
                <a:solidFill>
                  <a:srgbClr val="073D86"/>
                </a:solidFill>
                <a:latin typeface="宋体"/>
                <a:cs typeface="宋体"/>
              </a:rPr>
              <a:t>阿里云</a:t>
            </a:r>
            <a:endParaRPr sz="2200">
              <a:latin typeface="宋体"/>
              <a:cs typeface="宋体"/>
            </a:endParaRPr>
          </a:p>
          <a:p>
            <a:pPr marL="588645" lvl="1" indent="-273050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百度云</a:t>
            </a:r>
            <a:endParaRPr sz="2200">
              <a:latin typeface="宋体"/>
              <a:cs typeface="宋体"/>
            </a:endParaRPr>
          </a:p>
          <a:p>
            <a:pPr marL="868680" lvl="2" indent="-228600">
              <a:lnSpc>
                <a:spcPct val="100000"/>
              </a:lnSpc>
              <a:spcBef>
                <a:spcPts val="490"/>
              </a:spcBef>
              <a:buClr>
                <a:srgbClr val="30B6FC"/>
              </a:buClr>
              <a:buFont typeface="Symbol"/>
              <a:buChar char=""/>
              <a:tabLst>
                <a:tab pos="869315" algn="l"/>
              </a:tabLst>
            </a:pP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100G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网盘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,</a:t>
            </a:r>
            <a:r>
              <a:rPr sz="2000" spc="-3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试用一年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,</a:t>
            </a:r>
            <a:r>
              <a:rPr sz="2000" spc="-15" dirty="0">
                <a:solidFill>
                  <a:srgbClr val="073D86"/>
                </a:solidFill>
                <a:latin typeface="Candara"/>
                <a:cs typeface="Candara"/>
              </a:rPr>
              <a:t> </a:t>
            </a:r>
            <a:r>
              <a:rPr sz="2000" dirty="0">
                <a:solidFill>
                  <a:srgbClr val="073D86"/>
                </a:solidFill>
                <a:latin typeface="宋体"/>
                <a:cs typeface="宋体"/>
              </a:rPr>
              <a:t>上传文件</a:t>
            </a:r>
            <a:r>
              <a:rPr sz="2000" spc="-580" dirty="0">
                <a:solidFill>
                  <a:srgbClr val="073D86"/>
                </a:solidFill>
                <a:latin typeface="宋体"/>
                <a:cs typeface="宋体"/>
              </a:rPr>
              <a:t> </a:t>
            </a:r>
            <a:r>
              <a:rPr sz="2000" dirty="0">
                <a:solidFill>
                  <a:srgbClr val="073D86"/>
                </a:solidFill>
                <a:latin typeface="Candara"/>
                <a:cs typeface="Candara"/>
              </a:rPr>
              <a:t>550kb/s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88136" y="6088379"/>
            <a:ext cx="518159" cy="633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63980" y="6114286"/>
            <a:ext cx="1766316" cy="6233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8136" y="6490714"/>
            <a:ext cx="518159" cy="36728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63980" y="6516622"/>
            <a:ext cx="1766316" cy="34137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53744" y="6102880"/>
            <a:ext cx="1692910" cy="829944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62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宋体"/>
                <a:cs typeface="宋体"/>
              </a:rPr>
              <a:t>网易云阅读</a:t>
            </a:r>
            <a:endParaRPr sz="2200">
              <a:latin typeface="宋体"/>
              <a:cs typeface="宋体"/>
            </a:endParaRPr>
          </a:p>
          <a:p>
            <a:pPr marL="285115" indent="-272415">
              <a:lnSpc>
                <a:spcPct val="100000"/>
              </a:lnSpc>
              <a:spcBef>
                <a:spcPts val="52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10" dirty="0">
                <a:solidFill>
                  <a:srgbClr val="073D86"/>
                </a:solidFill>
                <a:latin typeface="宋体"/>
                <a:cs typeface="宋体"/>
              </a:rPr>
              <a:t>北京云立方</a:t>
            </a:r>
            <a:endParaRPr sz="2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8680" y="574039"/>
            <a:ext cx="58674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典型</a:t>
            </a:r>
            <a:r>
              <a:rPr sz="4400" spc="-45" dirty="0">
                <a:latin typeface="Candara"/>
                <a:cs typeface="Candara"/>
              </a:rPr>
              <a:t>LVS</a:t>
            </a:r>
            <a:r>
              <a:rPr sz="4400" dirty="0"/>
              <a:t>结构</a:t>
            </a:r>
            <a:r>
              <a:rPr sz="4400" spc="-204" dirty="0"/>
              <a:t> </a:t>
            </a:r>
            <a:r>
              <a:rPr sz="4400" spc="5" dirty="0">
                <a:latin typeface="Candara"/>
                <a:cs typeface="Candara"/>
              </a:rPr>
              <a:t>(</a:t>
            </a:r>
            <a:r>
              <a:rPr sz="4400" dirty="0"/>
              <a:t>通用结构</a:t>
            </a:r>
            <a:r>
              <a:rPr sz="4400" dirty="0">
                <a:latin typeface="Candara"/>
                <a:cs typeface="Candara"/>
              </a:rPr>
              <a:t>)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742" y="2511043"/>
            <a:ext cx="82670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9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一般来说，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LV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S集群采用三层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结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构，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负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载调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度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器、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务器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池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、共享 存储主要部分组成。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6295" y="4362204"/>
            <a:ext cx="508000" cy="286385"/>
          </a:xfrm>
          <a:custGeom>
            <a:avLst/>
            <a:gdLst/>
            <a:ahLst/>
            <a:cxnLst/>
            <a:rect l="l" t="t" r="r" b="b"/>
            <a:pathLst>
              <a:path w="508000" h="286385">
                <a:moveTo>
                  <a:pt x="169293" y="0"/>
                </a:moveTo>
                <a:lnTo>
                  <a:pt x="120363" y="6452"/>
                </a:lnTo>
                <a:lnTo>
                  <a:pt x="74658" y="25144"/>
                </a:lnTo>
                <a:lnTo>
                  <a:pt x="33946" y="55077"/>
                </a:lnTo>
                <a:lnTo>
                  <a:pt x="0" y="95254"/>
                </a:lnTo>
                <a:lnTo>
                  <a:pt x="0" y="285875"/>
                </a:lnTo>
                <a:lnTo>
                  <a:pt x="507901" y="285875"/>
                </a:lnTo>
                <a:lnTo>
                  <a:pt x="507901" y="95254"/>
                </a:lnTo>
                <a:lnTo>
                  <a:pt x="487243" y="70805"/>
                </a:lnTo>
                <a:lnTo>
                  <a:pt x="264150" y="70805"/>
                </a:lnTo>
                <a:lnTo>
                  <a:pt x="229262" y="67462"/>
                </a:lnTo>
                <a:lnTo>
                  <a:pt x="208876" y="57536"/>
                </a:lnTo>
                <a:lnTo>
                  <a:pt x="191595" y="42430"/>
                </a:lnTo>
                <a:lnTo>
                  <a:pt x="178154" y="22974"/>
                </a:lnTo>
                <a:lnTo>
                  <a:pt x="169293" y="0"/>
                </a:lnTo>
                <a:close/>
              </a:path>
              <a:path w="508000" h="286385">
                <a:moveTo>
                  <a:pt x="338597" y="0"/>
                </a:moveTo>
                <a:lnTo>
                  <a:pt x="322337" y="34920"/>
                </a:lnTo>
                <a:lnTo>
                  <a:pt x="296349" y="59239"/>
                </a:lnTo>
                <a:lnTo>
                  <a:pt x="264150" y="70805"/>
                </a:lnTo>
                <a:lnTo>
                  <a:pt x="487243" y="70805"/>
                </a:lnTo>
                <a:lnTo>
                  <a:pt x="473954" y="55077"/>
                </a:lnTo>
                <a:lnTo>
                  <a:pt x="433242" y="25144"/>
                </a:lnTo>
                <a:lnTo>
                  <a:pt x="387533" y="6452"/>
                </a:lnTo>
                <a:lnTo>
                  <a:pt x="338597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087" y="4092130"/>
            <a:ext cx="246540" cy="336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9087" y="4092130"/>
            <a:ext cx="222250" cy="321310"/>
          </a:xfrm>
          <a:custGeom>
            <a:avLst/>
            <a:gdLst/>
            <a:ahLst/>
            <a:cxnLst/>
            <a:rect l="l" t="t" r="r" b="b"/>
            <a:pathLst>
              <a:path w="222250" h="321310">
                <a:moveTo>
                  <a:pt x="180518" y="220093"/>
                </a:moveTo>
                <a:lnTo>
                  <a:pt x="197948" y="200372"/>
                </a:lnTo>
                <a:lnTo>
                  <a:pt x="210889" y="177131"/>
                </a:lnTo>
                <a:lnTo>
                  <a:pt x="218944" y="151305"/>
                </a:lnTo>
                <a:lnTo>
                  <a:pt x="221717" y="123830"/>
                </a:lnTo>
                <a:lnTo>
                  <a:pt x="213005" y="75643"/>
                </a:lnTo>
                <a:lnTo>
                  <a:pt x="189247" y="36280"/>
                </a:lnTo>
                <a:lnTo>
                  <a:pt x="154009" y="9735"/>
                </a:lnTo>
                <a:lnTo>
                  <a:pt x="110858" y="0"/>
                </a:lnTo>
                <a:lnTo>
                  <a:pt x="67708" y="9735"/>
                </a:lnTo>
                <a:lnTo>
                  <a:pt x="32470" y="36280"/>
                </a:lnTo>
                <a:lnTo>
                  <a:pt x="8712" y="75643"/>
                </a:lnTo>
                <a:lnTo>
                  <a:pt x="0" y="123830"/>
                </a:lnTo>
                <a:lnTo>
                  <a:pt x="2773" y="151305"/>
                </a:lnTo>
                <a:lnTo>
                  <a:pt x="10828" y="177131"/>
                </a:lnTo>
                <a:lnTo>
                  <a:pt x="23769" y="200372"/>
                </a:lnTo>
                <a:lnTo>
                  <a:pt x="41199" y="220093"/>
                </a:lnTo>
                <a:lnTo>
                  <a:pt x="24822" y="240041"/>
                </a:lnTo>
                <a:lnTo>
                  <a:pt x="24822" y="321063"/>
                </a:lnTo>
                <a:lnTo>
                  <a:pt x="196895" y="321063"/>
                </a:lnTo>
                <a:lnTo>
                  <a:pt x="196895" y="240041"/>
                </a:lnTo>
                <a:lnTo>
                  <a:pt x="180518" y="22009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6765" y="4091806"/>
            <a:ext cx="225372" cy="125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837" y="4332171"/>
            <a:ext cx="516255" cy="300355"/>
          </a:xfrm>
          <a:custGeom>
            <a:avLst/>
            <a:gdLst/>
            <a:ahLst/>
            <a:cxnLst/>
            <a:rect l="l" t="t" r="r" b="b"/>
            <a:pathLst>
              <a:path w="516255" h="300354">
                <a:moveTo>
                  <a:pt x="172072" y="0"/>
                </a:moveTo>
                <a:lnTo>
                  <a:pt x="122334" y="6779"/>
                </a:lnTo>
                <a:lnTo>
                  <a:pt x="75878" y="26419"/>
                </a:lnTo>
                <a:lnTo>
                  <a:pt x="34501" y="57867"/>
                </a:lnTo>
                <a:lnTo>
                  <a:pt x="0" y="100073"/>
                </a:lnTo>
                <a:lnTo>
                  <a:pt x="0" y="300107"/>
                </a:lnTo>
                <a:lnTo>
                  <a:pt x="516229" y="300107"/>
                </a:lnTo>
                <a:lnTo>
                  <a:pt x="516229" y="100073"/>
                </a:lnTo>
                <a:lnTo>
                  <a:pt x="495266" y="74429"/>
                </a:lnTo>
                <a:lnTo>
                  <a:pt x="268481" y="74429"/>
                </a:lnTo>
                <a:lnTo>
                  <a:pt x="233018" y="70936"/>
                </a:lnTo>
                <a:lnTo>
                  <a:pt x="212300" y="60451"/>
                </a:lnTo>
                <a:lnTo>
                  <a:pt x="194738" y="44545"/>
                </a:lnTo>
                <a:lnTo>
                  <a:pt x="181079" y="24100"/>
                </a:lnTo>
                <a:lnTo>
                  <a:pt x="172072" y="0"/>
                </a:lnTo>
                <a:close/>
              </a:path>
              <a:path w="516255" h="300354">
                <a:moveTo>
                  <a:pt x="344145" y="0"/>
                </a:moveTo>
                <a:lnTo>
                  <a:pt x="327619" y="36660"/>
                </a:lnTo>
                <a:lnTo>
                  <a:pt x="301206" y="62237"/>
                </a:lnTo>
                <a:lnTo>
                  <a:pt x="268481" y="74429"/>
                </a:lnTo>
                <a:lnTo>
                  <a:pt x="495266" y="74429"/>
                </a:lnTo>
                <a:lnTo>
                  <a:pt x="481726" y="57867"/>
                </a:lnTo>
                <a:lnTo>
                  <a:pt x="440345" y="26419"/>
                </a:lnTo>
                <a:lnTo>
                  <a:pt x="393885" y="6779"/>
                </a:lnTo>
                <a:lnTo>
                  <a:pt x="3441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837" y="4332171"/>
            <a:ext cx="516255" cy="300355"/>
          </a:xfrm>
          <a:custGeom>
            <a:avLst/>
            <a:gdLst/>
            <a:ahLst/>
            <a:cxnLst/>
            <a:rect l="l" t="t" r="r" b="b"/>
            <a:pathLst>
              <a:path w="516255" h="300354">
                <a:moveTo>
                  <a:pt x="86036" y="300107"/>
                </a:moveTo>
                <a:lnTo>
                  <a:pt x="516229" y="300107"/>
                </a:lnTo>
                <a:lnTo>
                  <a:pt x="516229" y="100073"/>
                </a:lnTo>
                <a:lnTo>
                  <a:pt x="481726" y="57867"/>
                </a:lnTo>
                <a:lnTo>
                  <a:pt x="440345" y="26419"/>
                </a:lnTo>
                <a:lnTo>
                  <a:pt x="393885" y="6779"/>
                </a:lnTo>
                <a:lnTo>
                  <a:pt x="344145" y="0"/>
                </a:lnTo>
                <a:lnTo>
                  <a:pt x="327619" y="36660"/>
                </a:lnTo>
                <a:lnTo>
                  <a:pt x="301206" y="62237"/>
                </a:lnTo>
                <a:lnTo>
                  <a:pt x="268481" y="74429"/>
                </a:lnTo>
                <a:lnTo>
                  <a:pt x="233018" y="70936"/>
                </a:lnTo>
                <a:lnTo>
                  <a:pt x="212300" y="60451"/>
                </a:lnTo>
                <a:lnTo>
                  <a:pt x="194738" y="44545"/>
                </a:lnTo>
                <a:lnTo>
                  <a:pt x="181079" y="24100"/>
                </a:lnTo>
                <a:lnTo>
                  <a:pt x="172072" y="0"/>
                </a:lnTo>
                <a:lnTo>
                  <a:pt x="122334" y="6779"/>
                </a:lnTo>
                <a:lnTo>
                  <a:pt x="75878" y="26419"/>
                </a:lnTo>
                <a:lnTo>
                  <a:pt x="34501" y="57867"/>
                </a:lnTo>
                <a:lnTo>
                  <a:pt x="0" y="100073"/>
                </a:lnTo>
                <a:lnTo>
                  <a:pt x="0" y="300107"/>
                </a:lnTo>
                <a:lnTo>
                  <a:pt x="86036" y="30010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077" y="4532317"/>
            <a:ext cx="0" cy="100330"/>
          </a:xfrm>
          <a:custGeom>
            <a:avLst/>
            <a:gdLst/>
            <a:ahLst/>
            <a:cxnLst/>
            <a:rect l="l" t="t" r="r" b="b"/>
            <a:pathLst>
              <a:path h="100329">
                <a:moveTo>
                  <a:pt x="0" y="0"/>
                </a:moveTo>
                <a:lnTo>
                  <a:pt x="0" y="9996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4816" y="4532317"/>
            <a:ext cx="0" cy="100330"/>
          </a:xfrm>
          <a:custGeom>
            <a:avLst/>
            <a:gdLst/>
            <a:ahLst/>
            <a:cxnLst/>
            <a:rect l="l" t="t" r="r" b="b"/>
            <a:pathLst>
              <a:path h="100329">
                <a:moveTo>
                  <a:pt x="0" y="9996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8565" y="3734758"/>
            <a:ext cx="304202" cy="317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5407" y="3623590"/>
            <a:ext cx="388620" cy="258445"/>
          </a:xfrm>
          <a:custGeom>
            <a:avLst/>
            <a:gdLst/>
            <a:ahLst/>
            <a:cxnLst/>
            <a:rect l="l" t="t" r="r" b="b"/>
            <a:pathLst>
              <a:path w="388620" h="258445">
                <a:moveTo>
                  <a:pt x="300167" y="0"/>
                </a:moveTo>
                <a:lnTo>
                  <a:pt x="0" y="257971"/>
                </a:lnTo>
                <a:lnTo>
                  <a:pt x="117083" y="258195"/>
                </a:lnTo>
                <a:lnTo>
                  <a:pt x="170742" y="256004"/>
                </a:lnTo>
                <a:lnTo>
                  <a:pt x="222913" y="246153"/>
                </a:lnTo>
                <a:lnTo>
                  <a:pt x="272648" y="228970"/>
                </a:lnTo>
                <a:lnTo>
                  <a:pt x="318998" y="204784"/>
                </a:lnTo>
                <a:lnTo>
                  <a:pt x="361016" y="173923"/>
                </a:lnTo>
                <a:lnTo>
                  <a:pt x="383623" y="136537"/>
                </a:lnTo>
                <a:lnTo>
                  <a:pt x="388623" y="95548"/>
                </a:lnTo>
                <a:lnTo>
                  <a:pt x="376439" y="55841"/>
                </a:lnTo>
                <a:lnTo>
                  <a:pt x="347494" y="22300"/>
                </a:lnTo>
                <a:lnTo>
                  <a:pt x="313025" y="3689"/>
                </a:lnTo>
                <a:lnTo>
                  <a:pt x="300167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39894" y="3087588"/>
            <a:ext cx="547533" cy="7940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0001" y="3278657"/>
            <a:ext cx="208279" cy="603250"/>
          </a:xfrm>
          <a:custGeom>
            <a:avLst/>
            <a:gdLst/>
            <a:ahLst/>
            <a:cxnLst/>
            <a:rect l="l" t="t" r="r" b="b"/>
            <a:pathLst>
              <a:path w="208279" h="603250">
                <a:moveTo>
                  <a:pt x="207766" y="119684"/>
                </a:moveTo>
                <a:lnTo>
                  <a:pt x="160073" y="107247"/>
                </a:lnTo>
                <a:lnTo>
                  <a:pt x="114867" y="88722"/>
                </a:lnTo>
                <a:lnTo>
                  <a:pt x="72732" y="64446"/>
                </a:lnTo>
                <a:lnTo>
                  <a:pt x="34248" y="34759"/>
                </a:lnTo>
                <a:lnTo>
                  <a:pt x="0" y="0"/>
                </a:lnTo>
                <a:lnTo>
                  <a:pt x="0" y="492969"/>
                </a:lnTo>
                <a:lnTo>
                  <a:pt x="34774" y="525769"/>
                </a:lnTo>
                <a:lnTo>
                  <a:pt x="73535" y="553491"/>
                </a:lnTo>
                <a:lnTo>
                  <a:pt x="115686" y="575817"/>
                </a:lnTo>
                <a:lnTo>
                  <a:pt x="160629" y="592432"/>
                </a:lnTo>
                <a:lnTo>
                  <a:pt x="207766" y="603016"/>
                </a:lnTo>
                <a:lnTo>
                  <a:pt x="207659" y="119684"/>
                </a:lnTo>
              </a:path>
            </a:pathLst>
          </a:custGeom>
          <a:ln w="388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47660" y="3205255"/>
            <a:ext cx="339767" cy="6758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47660" y="3205255"/>
            <a:ext cx="340360" cy="676275"/>
          </a:xfrm>
          <a:custGeom>
            <a:avLst/>
            <a:gdLst/>
            <a:ahLst/>
            <a:cxnLst/>
            <a:rect l="l" t="t" r="r" b="b"/>
            <a:pathLst>
              <a:path w="340360" h="676275">
                <a:moveTo>
                  <a:pt x="0" y="193086"/>
                </a:moveTo>
                <a:lnTo>
                  <a:pt x="0" y="675857"/>
                </a:lnTo>
                <a:lnTo>
                  <a:pt x="339767" y="484676"/>
                </a:lnTo>
                <a:lnTo>
                  <a:pt x="339767" y="0"/>
                </a:lnTo>
                <a:lnTo>
                  <a:pt x="0" y="193086"/>
                </a:lnTo>
                <a:close/>
              </a:path>
            </a:pathLst>
          </a:custGeom>
          <a:ln w="389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39894" y="3087476"/>
            <a:ext cx="548005" cy="794385"/>
          </a:xfrm>
          <a:custGeom>
            <a:avLst/>
            <a:gdLst/>
            <a:ahLst/>
            <a:cxnLst/>
            <a:rect l="l" t="t" r="r" b="b"/>
            <a:pathLst>
              <a:path w="548004" h="794385">
                <a:moveTo>
                  <a:pt x="547533" y="117779"/>
                </a:moveTo>
                <a:lnTo>
                  <a:pt x="336976" y="0"/>
                </a:lnTo>
                <a:lnTo>
                  <a:pt x="0" y="191741"/>
                </a:lnTo>
                <a:lnTo>
                  <a:pt x="107" y="684150"/>
                </a:lnTo>
                <a:lnTo>
                  <a:pt x="34881" y="716950"/>
                </a:lnTo>
                <a:lnTo>
                  <a:pt x="73642" y="744672"/>
                </a:lnTo>
                <a:lnTo>
                  <a:pt x="115793" y="766999"/>
                </a:lnTo>
                <a:lnTo>
                  <a:pt x="160736" y="783613"/>
                </a:lnTo>
                <a:lnTo>
                  <a:pt x="207873" y="794197"/>
                </a:lnTo>
                <a:lnTo>
                  <a:pt x="547533" y="602455"/>
                </a:lnTo>
                <a:lnTo>
                  <a:pt x="547533" y="117779"/>
                </a:lnTo>
                <a:close/>
              </a:path>
            </a:pathLst>
          </a:custGeom>
          <a:ln w="108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18888" y="3577660"/>
            <a:ext cx="33251" cy="435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18888" y="3577660"/>
            <a:ext cx="33655" cy="43815"/>
          </a:xfrm>
          <a:custGeom>
            <a:avLst/>
            <a:gdLst/>
            <a:ahLst/>
            <a:cxnLst/>
            <a:rect l="l" t="t" r="r" b="b"/>
            <a:pathLst>
              <a:path w="33654" h="43814">
                <a:moveTo>
                  <a:pt x="31542" y="16121"/>
                </a:moveTo>
                <a:lnTo>
                  <a:pt x="27496" y="8282"/>
                </a:lnTo>
                <a:lnTo>
                  <a:pt x="21951" y="2743"/>
                </a:lnTo>
                <a:lnTo>
                  <a:pt x="15621" y="0"/>
                </a:lnTo>
                <a:lnTo>
                  <a:pt x="9220" y="544"/>
                </a:lnTo>
                <a:lnTo>
                  <a:pt x="3987" y="4431"/>
                </a:lnTo>
                <a:lnTo>
                  <a:pt x="836" y="10798"/>
                </a:lnTo>
                <a:lnTo>
                  <a:pt x="0" y="18761"/>
                </a:lnTo>
                <a:lnTo>
                  <a:pt x="1708" y="27439"/>
                </a:lnTo>
                <a:lnTo>
                  <a:pt x="5754" y="35279"/>
                </a:lnTo>
                <a:lnTo>
                  <a:pt x="11300" y="40817"/>
                </a:lnTo>
                <a:lnTo>
                  <a:pt x="17630" y="43561"/>
                </a:lnTo>
                <a:lnTo>
                  <a:pt x="24030" y="43016"/>
                </a:lnTo>
                <a:lnTo>
                  <a:pt x="29264" y="39145"/>
                </a:lnTo>
                <a:lnTo>
                  <a:pt x="32414" y="32804"/>
                </a:lnTo>
                <a:lnTo>
                  <a:pt x="33251" y="24846"/>
                </a:lnTo>
                <a:lnTo>
                  <a:pt x="31542" y="16121"/>
                </a:lnTo>
                <a:close/>
              </a:path>
            </a:pathLst>
          </a:custGeom>
          <a:ln w="39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70259" y="3674385"/>
            <a:ext cx="147035" cy="1408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67796" y="3371670"/>
            <a:ext cx="152400" cy="88900"/>
          </a:xfrm>
          <a:custGeom>
            <a:avLst/>
            <a:gdLst/>
            <a:ahLst/>
            <a:cxnLst/>
            <a:rect l="l" t="t" r="r" b="b"/>
            <a:pathLst>
              <a:path w="152400" h="88900">
                <a:moveTo>
                  <a:pt x="6117" y="0"/>
                </a:moveTo>
                <a:lnTo>
                  <a:pt x="3112" y="112"/>
                </a:lnTo>
                <a:lnTo>
                  <a:pt x="1395" y="1905"/>
                </a:lnTo>
                <a:lnTo>
                  <a:pt x="536" y="2913"/>
                </a:lnTo>
                <a:lnTo>
                  <a:pt x="0" y="4258"/>
                </a:lnTo>
                <a:lnTo>
                  <a:pt x="214" y="5491"/>
                </a:lnTo>
                <a:lnTo>
                  <a:pt x="536" y="8740"/>
                </a:lnTo>
                <a:lnTo>
                  <a:pt x="2360" y="11542"/>
                </a:lnTo>
                <a:lnTo>
                  <a:pt x="5151" y="13223"/>
                </a:lnTo>
                <a:lnTo>
                  <a:pt x="36789" y="37818"/>
                </a:lnTo>
                <a:lnTo>
                  <a:pt x="70963" y="58693"/>
                </a:lnTo>
                <a:lnTo>
                  <a:pt x="107351" y="75660"/>
                </a:lnTo>
                <a:lnTo>
                  <a:pt x="145629" y="88530"/>
                </a:lnTo>
                <a:lnTo>
                  <a:pt x="149493" y="87634"/>
                </a:lnTo>
                <a:lnTo>
                  <a:pt x="151854" y="83823"/>
                </a:lnTo>
                <a:lnTo>
                  <a:pt x="150995" y="80125"/>
                </a:lnTo>
                <a:lnTo>
                  <a:pt x="150459" y="77436"/>
                </a:lnTo>
                <a:lnTo>
                  <a:pt x="148312" y="75419"/>
                </a:lnTo>
                <a:lnTo>
                  <a:pt x="145629" y="74746"/>
                </a:lnTo>
                <a:lnTo>
                  <a:pt x="108119" y="62400"/>
                </a:lnTo>
                <a:lnTo>
                  <a:pt x="72439" y="45988"/>
                </a:lnTo>
                <a:lnTo>
                  <a:pt x="38932" y="25688"/>
                </a:lnTo>
                <a:lnTo>
                  <a:pt x="7941" y="1680"/>
                </a:lnTo>
                <a:lnTo>
                  <a:pt x="6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67796" y="3371670"/>
            <a:ext cx="152400" cy="88900"/>
          </a:xfrm>
          <a:custGeom>
            <a:avLst/>
            <a:gdLst/>
            <a:ahLst/>
            <a:cxnLst/>
            <a:rect l="l" t="t" r="r" b="b"/>
            <a:pathLst>
              <a:path w="152400" h="88900">
                <a:moveTo>
                  <a:pt x="5151" y="13223"/>
                </a:moveTo>
                <a:lnTo>
                  <a:pt x="36789" y="37818"/>
                </a:lnTo>
                <a:lnTo>
                  <a:pt x="70963" y="58693"/>
                </a:lnTo>
                <a:lnTo>
                  <a:pt x="107351" y="75660"/>
                </a:lnTo>
                <a:lnTo>
                  <a:pt x="145629" y="88530"/>
                </a:lnTo>
                <a:lnTo>
                  <a:pt x="149493" y="87634"/>
                </a:lnTo>
                <a:lnTo>
                  <a:pt x="151854" y="83823"/>
                </a:lnTo>
                <a:lnTo>
                  <a:pt x="150995" y="80125"/>
                </a:lnTo>
                <a:lnTo>
                  <a:pt x="150459" y="77436"/>
                </a:lnTo>
                <a:lnTo>
                  <a:pt x="148312" y="75419"/>
                </a:lnTo>
                <a:lnTo>
                  <a:pt x="145629" y="74746"/>
                </a:lnTo>
                <a:lnTo>
                  <a:pt x="108119" y="62400"/>
                </a:lnTo>
                <a:lnTo>
                  <a:pt x="72439" y="45988"/>
                </a:lnTo>
                <a:lnTo>
                  <a:pt x="38932" y="25688"/>
                </a:lnTo>
                <a:lnTo>
                  <a:pt x="7941" y="1680"/>
                </a:lnTo>
                <a:lnTo>
                  <a:pt x="6117" y="0"/>
                </a:lnTo>
                <a:lnTo>
                  <a:pt x="3112" y="112"/>
                </a:lnTo>
                <a:lnTo>
                  <a:pt x="1395" y="1905"/>
                </a:lnTo>
                <a:lnTo>
                  <a:pt x="536" y="2913"/>
                </a:lnTo>
                <a:lnTo>
                  <a:pt x="0" y="4258"/>
                </a:lnTo>
                <a:lnTo>
                  <a:pt x="214" y="5491"/>
                </a:lnTo>
                <a:lnTo>
                  <a:pt x="536" y="8740"/>
                </a:lnTo>
                <a:lnTo>
                  <a:pt x="2360" y="11542"/>
                </a:lnTo>
                <a:lnTo>
                  <a:pt x="5151" y="13223"/>
                </a:lnTo>
                <a:close/>
              </a:path>
            </a:pathLst>
          </a:custGeom>
          <a:ln w="3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13032" y="3414915"/>
            <a:ext cx="42764" cy="28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13032" y="3414915"/>
            <a:ext cx="43180" cy="28575"/>
          </a:xfrm>
          <a:custGeom>
            <a:avLst/>
            <a:gdLst/>
            <a:ahLst/>
            <a:cxnLst/>
            <a:rect l="l" t="t" r="r" b="b"/>
            <a:pathLst>
              <a:path w="43179" h="28575">
                <a:moveTo>
                  <a:pt x="42764" y="27467"/>
                </a:moveTo>
                <a:lnTo>
                  <a:pt x="34636" y="11602"/>
                </a:lnTo>
                <a:lnTo>
                  <a:pt x="24104" y="2239"/>
                </a:lnTo>
                <a:lnTo>
                  <a:pt x="12385" y="0"/>
                </a:lnTo>
                <a:lnTo>
                  <a:pt x="695" y="5503"/>
                </a:lnTo>
                <a:lnTo>
                  <a:pt x="0" y="12654"/>
                </a:lnTo>
                <a:lnTo>
                  <a:pt x="4465" y="19175"/>
                </a:lnTo>
                <a:lnTo>
                  <a:pt x="13297" y="24351"/>
                </a:lnTo>
                <a:lnTo>
                  <a:pt x="25700" y="27467"/>
                </a:lnTo>
                <a:lnTo>
                  <a:pt x="31281" y="28140"/>
                </a:lnTo>
                <a:lnTo>
                  <a:pt x="37183" y="28140"/>
                </a:lnTo>
                <a:lnTo>
                  <a:pt x="42764" y="27467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73591" y="3425013"/>
            <a:ext cx="140371" cy="113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3591" y="3432633"/>
            <a:ext cx="140970" cy="85090"/>
          </a:xfrm>
          <a:custGeom>
            <a:avLst/>
            <a:gdLst/>
            <a:ahLst/>
            <a:cxnLst/>
            <a:rect l="l" t="t" r="r" b="b"/>
            <a:pathLst>
              <a:path w="140970" h="85089">
                <a:moveTo>
                  <a:pt x="0" y="0"/>
                </a:moveTo>
                <a:lnTo>
                  <a:pt x="0" y="9525"/>
                </a:lnTo>
                <a:lnTo>
                  <a:pt x="31531" y="34309"/>
                </a:lnTo>
                <a:lnTo>
                  <a:pt x="65678" y="55247"/>
                </a:lnTo>
                <a:lnTo>
                  <a:pt x="102079" y="72151"/>
                </a:lnTo>
                <a:lnTo>
                  <a:pt x="140371" y="84832"/>
                </a:lnTo>
                <a:lnTo>
                  <a:pt x="140371" y="75306"/>
                </a:lnTo>
                <a:lnTo>
                  <a:pt x="102350" y="62011"/>
                </a:lnTo>
                <a:lnTo>
                  <a:pt x="66080" y="44923"/>
                </a:lnTo>
                <a:lnTo>
                  <a:pt x="31863" y="24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73591" y="3424340"/>
            <a:ext cx="140970" cy="113664"/>
          </a:xfrm>
          <a:custGeom>
            <a:avLst/>
            <a:gdLst/>
            <a:ahLst/>
            <a:cxnLst/>
            <a:rect l="l" t="t" r="r" b="b"/>
            <a:pathLst>
              <a:path w="140970" h="113664">
                <a:moveTo>
                  <a:pt x="0" y="0"/>
                </a:moveTo>
                <a:lnTo>
                  <a:pt x="0" y="38325"/>
                </a:lnTo>
                <a:lnTo>
                  <a:pt x="31863" y="62526"/>
                </a:lnTo>
                <a:lnTo>
                  <a:pt x="66080" y="83249"/>
                </a:lnTo>
                <a:lnTo>
                  <a:pt x="102350" y="100337"/>
                </a:lnTo>
                <a:lnTo>
                  <a:pt x="140371" y="113632"/>
                </a:lnTo>
              </a:path>
            </a:pathLst>
          </a:custGeom>
          <a:ln w="396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73591" y="3425685"/>
            <a:ext cx="140970" cy="114300"/>
          </a:xfrm>
          <a:custGeom>
            <a:avLst/>
            <a:gdLst/>
            <a:ahLst/>
            <a:cxnLst/>
            <a:rect l="l" t="t" r="r" b="b"/>
            <a:pathLst>
              <a:path w="140970" h="114300">
                <a:moveTo>
                  <a:pt x="140371" y="113744"/>
                </a:moveTo>
                <a:lnTo>
                  <a:pt x="140371" y="75306"/>
                </a:lnTo>
                <a:lnTo>
                  <a:pt x="102426" y="61885"/>
                </a:lnTo>
                <a:lnTo>
                  <a:pt x="66201" y="44755"/>
                </a:lnTo>
                <a:lnTo>
                  <a:pt x="31968" y="24074"/>
                </a:lnTo>
                <a:lnTo>
                  <a:pt x="0" y="0"/>
                </a:lnTo>
              </a:path>
            </a:pathLst>
          </a:custGeom>
          <a:ln w="39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13875" y="3646115"/>
            <a:ext cx="213669" cy="2169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08387" y="3640739"/>
            <a:ext cx="224752" cy="2279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06256" y="5203950"/>
            <a:ext cx="388620" cy="258445"/>
          </a:xfrm>
          <a:custGeom>
            <a:avLst/>
            <a:gdLst/>
            <a:ahLst/>
            <a:cxnLst/>
            <a:rect l="l" t="t" r="r" b="b"/>
            <a:pathLst>
              <a:path w="388620" h="258445">
                <a:moveTo>
                  <a:pt x="300167" y="0"/>
                </a:moveTo>
                <a:lnTo>
                  <a:pt x="0" y="258016"/>
                </a:lnTo>
                <a:lnTo>
                  <a:pt x="117083" y="258184"/>
                </a:lnTo>
                <a:lnTo>
                  <a:pt x="170742" y="256020"/>
                </a:lnTo>
                <a:lnTo>
                  <a:pt x="222913" y="246184"/>
                </a:lnTo>
                <a:lnTo>
                  <a:pt x="272648" y="229004"/>
                </a:lnTo>
                <a:lnTo>
                  <a:pt x="318998" y="204811"/>
                </a:lnTo>
                <a:lnTo>
                  <a:pt x="361016" y="173934"/>
                </a:lnTo>
                <a:lnTo>
                  <a:pt x="383623" y="136558"/>
                </a:lnTo>
                <a:lnTo>
                  <a:pt x="388623" y="95576"/>
                </a:lnTo>
                <a:lnTo>
                  <a:pt x="376439" y="55868"/>
                </a:lnTo>
                <a:lnTo>
                  <a:pt x="347494" y="22311"/>
                </a:lnTo>
                <a:lnTo>
                  <a:pt x="313025" y="3691"/>
                </a:lnTo>
                <a:lnTo>
                  <a:pt x="300167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0743" y="4667915"/>
            <a:ext cx="547533" cy="7941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00850" y="4859096"/>
            <a:ext cx="208279" cy="603250"/>
          </a:xfrm>
          <a:custGeom>
            <a:avLst/>
            <a:gdLst/>
            <a:ahLst/>
            <a:cxnLst/>
            <a:rect l="l" t="t" r="r" b="b"/>
            <a:pathLst>
              <a:path w="208279" h="603250">
                <a:moveTo>
                  <a:pt x="207766" y="119684"/>
                </a:moveTo>
                <a:lnTo>
                  <a:pt x="160073" y="107194"/>
                </a:lnTo>
                <a:lnTo>
                  <a:pt x="114867" y="88641"/>
                </a:lnTo>
                <a:lnTo>
                  <a:pt x="72732" y="64365"/>
                </a:lnTo>
                <a:lnTo>
                  <a:pt x="34248" y="34705"/>
                </a:lnTo>
                <a:lnTo>
                  <a:pt x="0" y="0"/>
                </a:lnTo>
                <a:lnTo>
                  <a:pt x="0" y="492857"/>
                </a:lnTo>
                <a:lnTo>
                  <a:pt x="34774" y="525698"/>
                </a:lnTo>
                <a:lnTo>
                  <a:pt x="73535" y="553440"/>
                </a:lnTo>
                <a:lnTo>
                  <a:pt x="115686" y="575772"/>
                </a:lnTo>
                <a:lnTo>
                  <a:pt x="160629" y="592383"/>
                </a:lnTo>
                <a:lnTo>
                  <a:pt x="207766" y="602960"/>
                </a:lnTo>
                <a:lnTo>
                  <a:pt x="207659" y="119572"/>
                </a:lnTo>
              </a:path>
            </a:pathLst>
          </a:custGeom>
          <a:ln w="388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8509" y="4785694"/>
            <a:ext cx="339767" cy="6758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08509" y="4785694"/>
            <a:ext cx="340360" cy="676275"/>
          </a:xfrm>
          <a:custGeom>
            <a:avLst/>
            <a:gdLst/>
            <a:ahLst/>
            <a:cxnLst/>
            <a:rect l="l" t="t" r="r" b="b"/>
            <a:pathLst>
              <a:path w="340360" h="676275">
                <a:moveTo>
                  <a:pt x="0" y="192974"/>
                </a:moveTo>
                <a:lnTo>
                  <a:pt x="0" y="675813"/>
                </a:lnTo>
                <a:lnTo>
                  <a:pt x="339767" y="484654"/>
                </a:lnTo>
                <a:lnTo>
                  <a:pt x="339767" y="0"/>
                </a:lnTo>
                <a:lnTo>
                  <a:pt x="0" y="192974"/>
                </a:lnTo>
                <a:close/>
              </a:path>
            </a:pathLst>
          </a:custGeom>
          <a:ln w="389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00743" y="4667915"/>
            <a:ext cx="548005" cy="794385"/>
          </a:xfrm>
          <a:custGeom>
            <a:avLst/>
            <a:gdLst/>
            <a:ahLst/>
            <a:cxnLst/>
            <a:rect l="l" t="t" r="r" b="b"/>
            <a:pathLst>
              <a:path w="548004" h="794385">
                <a:moveTo>
                  <a:pt x="547533" y="117779"/>
                </a:moveTo>
                <a:lnTo>
                  <a:pt x="336976" y="0"/>
                </a:lnTo>
                <a:lnTo>
                  <a:pt x="0" y="191629"/>
                </a:lnTo>
                <a:lnTo>
                  <a:pt x="107" y="684027"/>
                </a:lnTo>
                <a:lnTo>
                  <a:pt x="34881" y="716867"/>
                </a:lnTo>
                <a:lnTo>
                  <a:pt x="73642" y="744606"/>
                </a:lnTo>
                <a:lnTo>
                  <a:pt x="115793" y="766935"/>
                </a:lnTo>
                <a:lnTo>
                  <a:pt x="160736" y="783543"/>
                </a:lnTo>
                <a:lnTo>
                  <a:pt x="207873" y="794119"/>
                </a:lnTo>
                <a:lnTo>
                  <a:pt x="547533" y="602422"/>
                </a:lnTo>
                <a:lnTo>
                  <a:pt x="547533" y="117779"/>
                </a:lnTo>
                <a:close/>
              </a:path>
            </a:pathLst>
          </a:custGeom>
          <a:ln w="108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79691" y="5158002"/>
            <a:ext cx="33296" cy="436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79737" y="5158002"/>
            <a:ext cx="33655" cy="43815"/>
          </a:xfrm>
          <a:custGeom>
            <a:avLst/>
            <a:gdLst/>
            <a:ahLst/>
            <a:cxnLst/>
            <a:rect l="l" t="t" r="r" b="b"/>
            <a:pathLst>
              <a:path w="33654" h="43814">
                <a:moveTo>
                  <a:pt x="31542" y="16138"/>
                </a:moveTo>
                <a:lnTo>
                  <a:pt x="27496" y="8327"/>
                </a:lnTo>
                <a:lnTo>
                  <a:pt x="21951" y="2773"/>
                </a:lnTo>
                <a:lnTo>
                  <a:pt x="15621" y="0"/>
                </a:lnTo>
                <a:lnTo>
                  <a:pt x="9220" y="528"/>
                </a:lnTo>
                <a:lnTo>
                  <a:pt x="3987" y="4416"/>
                </a:lnTo>
                <a:lnTo>
                  <a:pt x="836" y="10791"/>
                </a:lnTo>
                <a:lnTo>
                  <a:pt x="0" y="18778"/>
                </a:lnTo>
                <a:lnTo>
                  <a:pt x="1708" y="27502"/>
                </a:lnTo>
                <a:lnTo>
                  <a:pt x="5754" y="35327"/>
                </a:lnTo>
                <a:lnTo>
                  <a:pt x="11300" y="40867"/>
                </a:lnTo>
                <a:lnTo>
                  <a:pt x="17630" y="43618"/>
                </a:lnTo>
                <a:lnTo>
                  <a:pt x="24030" y="43078"/>
                </a:lnTo>
                <a:lnTo>
                  <a:pt x="29264" y="39197"/>
                </a:lnTo>
                <a:lnTo>
                  <a:pt x="32414" y="32836"/>
                </a:lnTo>
                <a:lnTo>
                  <a:pt x="33251" y="24861"/>
                </a:lnTo>
                <a:lnTo>
                  <a:pt x="31542" y="16138"/>
                </a:lnTo>
                <a:close/>
              </a:path>
            </a:pathLst>
          </a:custGeom>
          <a:ln w="39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31108" y="5254700"/>
            <a:ext cx="147035" cy="1408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28645" y="4951996"/>
            <a:ext cx="152400" cy="88900"/>
          </a:xfrm>
          <a:custGeom>
            <a:avLst/>
            <a:gdLst/>
            <a:ahLst/>
            <a:cxnLst/>
            <a:rect l="l" t="t" r="r" b="b"/>
            <a:pathLst>
              <a:path w="152400" h="88900">
                <a:moveTo>
                  <a:pt x="6117" y="0"/>
                </a:moveTo>
                <a:lnTo>
                  <a:pt x="3112" y="112"/>
                </a:lnTo>
                <a:lnTo>
                  <a:pt x="1395" y="2017"/>
                </a:lnTo>
                <a:lnTo>
                  <a:pt x="429" y="2913"/>
                </a:lnTo>
                <a:lnTo>
                  <a:pt x="0" y="4258"/>
                </a:lnTo>
                <a:lnTo>
                  <a:pt x="214" y="5603"/>
                </a:lnTo>
                <a:lnTo>
                  <a:pt x="536" y="8740"/>
                </a:lnTo>
                <a:lnTo>
                  <a:pt x="2360" y="11654"/>
                </a:lnTo>
                <a:lnTo>
                  <a:pt x="5151" y="13223"/>
                </a:lnTo>
                <a:lnTo>
                  <a:pt x="36788" y="37818"/>
                </a:lnTo>
                <a:lnTo>
                  <a:pt x="70950" y="58693"/>
                </a:lnTo>
                <a:lnTo>
                  <a:pt x="107305" y="75660"/>
                </a:lnTo>
                <a:lnTo>
                  <a:pt x="145522" y="88530"/>
                </a:lnTo>
                <a:lnTo>
                  <a:pt x="149493" y="87634"/>
                </a:lnTo>
                <a:lnTo>
                  <a:pt x="151854" y="83935"/>
                </a:lnTo>
                <a:lnTo>
                  <a:pt x="150995" y="80125"/>
                </a:lnTo>
                <a:lnTo>
                  <a:pt x="150459" y="77436"/>
                </a:lnTo>
                <a:lnTo>
                  <a:pt x="148312" y="75419"/>
                </a:lnTo>
                <a:lnTo>
                  <a:pt x="145522" y="74858"/>
                </a:lnTo>
                <a:lnTo>
                  <a:pt x="108073" y="62447"/>
                </a:lnTo>
                <a:lnTo>
                  <a:pt x="72425" y="46002"/>
                </a:lnTo>
                <a:lnTo>
                  <a:pt x="38931" y="25690"/>
                </a:lnTo>
                <a:lnTo>
                  <a:pt x="7941" y="1680"/>
                </a:lnTo>
                <a:lnTo>
                  <a:pt x="61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28645" y="4951996"/>
            <a:ext cx="152400" cy="88900"/>
          </a:xfrm>
          <a:custGeom>
            <a:avLst/>
            <a:gdLst/>
            <a:ahLst/>
            <a:cxnLst/>
            <a:rect l="l" t="t" r="r" b="b"/>
            <a:pathLst>
              <a:path w="152400" h="88900">
                <a:moveTo>
                  <a:pt x="5151" y="13223"/>
                </a:moveTo>
                <a:lnTo>
                  <a:pt x="36788" y="37818"/>
                </a:lnTo>
                <a:lnTo>
                  <a:pt x="70950" y="58693"/>
                </a:lnTo>
                <a:lnTo>
                  <a:pt x="107305" y="75660"/>
                </a:lnTo>
                <a:lnTo>
                  <a:pt x="145522" y="88530"/>
                </a:lnTo>
                <a:lnTo>
                  <a:pt x="149493" y="87634"/>
                </a:lnTo>
                <a:lnTo>
                  <a:pt x="151854" y="83935"/>
                </a:lnTo>
                <a:lnTo>
                  <a:pt x="150995" y="80125"/>
                </a:lnTo>
                <a:lnTo>
                  <a:pt x="150459" y="77436"/>
                </a:lnTo>
                <a:lnTo>
                  <a:pt x="148312" y="75419"/>
                </a:lnTo>
                <a:lnTo>
                  <a:pt x="145522" y="74858"/>
                </a:lnTo>
                <a:lnTo>
                  <a:pt x="108073" y="62447"/>
                </a:lnTo>
                <a:lnTo>
                  <a:pt x="72425" y="46002"/>
                </a:lnTo>
                <a:lnTo>
                  <a:pt x="38931" y="25690"/>
                </a:lnTo>
                <a:lnTo>
                  <a:pt x="7941" y="1680"/>
                </a:lnTo>
                <a:lnTo>
                  <a:pt x="6117" y="0"/>
                </a:lnTo>
                <a:lnTo>
                  <a:pt x="3112" y="112"/>
                </a:lnTo>
                <a:lnTo>
                  <a:pt x="1395" y="2017"/>
                </a:lnTo>
                <a:lnTo>
                  <a:pt x="429" y="2913"/>
                </a:lnTo>
                <a:lnTo>
                  <a:pt x="0" y="4258"/>
                </a:lnTo>
                <a:lnTo>
                  <a:pt x="214" y="5603"/>
                </a:lnTo>
                <a:lnTo>
                  <a:pt x="536" y="8740"/>
                </a:lnTo>
                <a:lnTo>
                  <a:pt x="2360" y="11654"/>
                </a:lnTo>
                <a:lnTo>
                  <a:pt x="5151" y="13223"/>
                </a:lnTo>
                <a:close/>
              </a:path>
            </a:pathLst>
          </a:custGeom>
          <a:ln w="3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73881" y="4995257"/>
            <a:ext cx="42764" cy="282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73881" y="4995257"/>
            <a:ext cx="43180" cy="28575"/>
          </a:xfrm>
          <a:custGeom>
            <a:avLst/>
            <a:gdLst/>
            <a:ahLst/>
            <a:cxnLst/>
            <a:rect l="l" t="t" r="r" b="b"/>
            <a:pathLst>
              <a:path w="43179" h="28575">
                <a:moveTo>
                  <a:pt x="42764" y="27452"/>
                </a:moveTo>
                <a:lnTo>
                  <a:pt x="34636" y="11633"/>
                </a:lnTo>
                <a:lnTo>
                  <a:pt x="24104" y="2265"/>
                </a:lnTo>
                <a:lnTo>
                  <a:pt x="12385" y="0"/>
                </a:lnTo>
                <a:lnTo>
                  <a:pt x="695" y="5487"/>
                </a:lnTo>
                <a:lnTo>
                  <a:pt x="0" y="12685"/>
                </a:lnTo>
                <a:lnTo>
                  <a:pt x="4465" y="19201"/>
                </a:lnTo>
                <a:lnTo>
                  <a:pt x="13297" y="24351"/>
                </a:lnTo>
                <a:lnTo>
                  <a:pt x="25700" y="27452"/>
                </a:lnTo>
                <a:lnTo>
                  <a:pt x="31281" y="28236"/>
                </a:lnTo>
                <a:lnTo>
                  <a:pt x="37183" y="28236"/>
                </a:lnTo>
                <a:lnTo>
                  <a:pt x="42764" y="2745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34440" y="5005451"/>
            <a:ext cx="140371" cy="113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34440" y="5012959"/>
            <a:ext cx="140970" cy="85090"/>
          </a:xfrm>
          <a:custGeom>
            <a:avLst/>
            <a:gdLst/>
            <a:ahLst/>
            <a:cxnLst/>
            <a:rect l="l" t="t" r="r" b="b"/>
            <a:pathLst>
              <a:path w="140970" h="85089">
                <a:moveTo>
                  <a:pt x="0" y="0"/>
                </a:moveTo>
                <a:lnTo>
                  <a:pt x="0" y="9525"/>
                </a:lnTo>
                <a:lnTo>
                  <a:pt x="31485" y="34309"/>
                </a:lnTo>
                <a:lnTo>
                  <a:pt x="65638" y="55247"/>
                </a:lnTo>
                <a:lnTo>
                  <a:pt x="102063" y="72151"/>
                </a:lnTo>
                <a:lnTo>
                  <a:pt x="140371" y="84832"/>
                </a:lnTo>
                <a:lnTo>
                  <a:pt x="140371" y="75306"/>
                </a:lnTo>
                <a:lnTo>
                  <a:pt x="102350" y="62011"/>
                </a:lnTo>
                <a:lnTo>
                  <a:pt x="66080" y="44923"/>
                </a:lnTo>
                <a:lnTo>
                  <a:pt x="31863" y="24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34440" y="5004779"/>
            <a:ext cx="140970" cy="113664"/>
          </a:xfrm>
          <a:custGeom>
            <a:avLst/>
            <a:gdLst/>
            <a:ahLst/>
            <a:cxnLst/>
            <a:rect l="l" t="t" r="r" b="b"/>
            <a:pathLst>
              <a:path w="140970" h="113664">
                <a:moveTo>
                  <a:pt x="0" y="0"/>
                </a:moveTo>
                <a:lnTo>
                  <a:pt x="0" y="38325"/>
                </a:lnTo>
                <a:lnTo>
                  <a:pt x="31863" y="62526"/>
                </a:lnTo>
                <a:lnTo>
                  <a:pt x="66080" y="83249"/>
                </a:lnTo>
                <a:lnTo>
                  <a:pt x="102350" y="100337"/>
                </a:lnTo>
                <a:lnTo>
                  <a:pt x="140371" y="113632"/>
                </a:lnTo>
              </a:path>
            </a:pathLst>
          </a:custGeom>
          <a:ln w="396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34440" y="5006123"/>
            <a:ext cx="140970" cy="113664"/>
          </a:xfrm>
          <a:custGeom>
            <a:avLst/>
            <a:gdLst/>
            <a:ahLst/>
            <a:cxnLst/>
            <a:rect l="l" t="t" r="r" b="b"/>
            <a:pathLst>
              <a:path w="140970" h="113664">
                <a:moveTo>
                  <a:pt x="140371" y="113632"/>
                </a:moveTo>
                <a:lnTo>
                  <a:pt x="140371" y="75306"/>
                </a:lnTo>
                <a:lnTo>
                  <a:pt x="102426" y="61822"/>
                </a:lnTo>
                <a:lnTo>
                  <a:pt x="66201" y="44671"/>
                </a:lnTo>
                <a:lnTo>
                  <a:pt x="31968" y="24011"/>
                </a:lnTo>
                <a:lnTo>
                  <a:pt x="0" y="0"/>
                </a:lnTo>
              </a:path>
            </a:pathLst>
          </a:custGeom>
          <a:ln w="39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74724" y="5226498"/>
            <a:ext cx="213669" cy="2169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69236" y="5221099"/>
            <a:ext cx="224752" cy="2279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94861" y="4568626"/>
            <a:ext cx="388620" cy="258445"/>
          </a:xfrm>
          <a:custGeom>
            <a:avLst/>
            <a:gdLst/>
            <a:ahLst/>
            <a:cxnLst/>
            <a:rect l="l" t="t" r="r" b="b"/>
            <a:pathLst>
              <a:path w="388620" h="258445">
                <a:moveTo>
                  <a:pt x="300167" y="0"/>
                </a:moveTo>
                <a:lnTo>
                  <a:pt x="0" y="257971"/>
                </a:lnTo>
                <a:lnTo>
                  <a:pt x="117083" y="258195"/>
                </a:lnTo>
                <a:lnTo>
                  <a:pt x="170742" y="256004"/>
                </a:lnTo>
                <a:lnTo>
                  <a:pt x="222913" y="246153"/>
                </a:lnTo>
                <a:lnTo>
                  <a:pt x="272648" y="228970"/>
                </a:lnTo>
                <a:lnTo>
                  <a:pt x="318998" y="204784"/>
                </a:lnTo>
                <a:lnTo>
                  <a:pt x="361016" y="173923"/>
                </a:lnTo>
                <a:lnTo>
                  <a:pt x="383623" y="136537"/>
                </a:lnTo>
                <a:lnTo>
                  <a:pt x="388623" y="95548"/>
                </a:lnTo>
                <a:lnTo>
                  <a:pt x="376439" y="55841"/>
                </a:lnTo>
                <a:lnTo>
                  <a:pt x="347494" y="22300"/>
                </a:lnTo>
                <a:lnTo>
                  <a:pt x="313009" y="3689"/>
                </a:lnTo>
                <a:lnTo>
                  <a:pt x="300167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86450" y="4032624"/>
            <a:ext cx="547641" cy="7940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86665" y="4223693"/>
            <a:ext cx="208279" cy="603250"/>
          </a:xfrm>
          <a:custGeom>
            <a:avLst/>
            <a:gdLst/>
            <a:ahLst/>
            <a:cxnLst/>
            <a:rect l="l" t="t" r="r" b="b"/>
            <a:pathLst>
              <a:path w="208279" h="603250">
                <a:moveTo>
                  <a:pt x="207766" y="119684"/>
                </a:moveTo>
                <a:lnTo>
                  <a:pt x="160062" y="107247"/>
                </a:lnTo>
                <a:lnTo>
                  <a:pt x="114836" y="88722"/>
                </a:lnTo>
                <a:lnTo>
                  <a:pt x="72685" y="64446"/>
                </a:lnTo>
                <a:lnTo>
                  <a:pt x="34207" y="34759"/>
                </a:lnTo>
                <a:lnTo>
                  <a:pt x="0" y="0"/>
                </a:lnTo>
                <a:lnTo>
                  <a:pt x="0" y="492969"/>
                </a:lnTo>
                <a:lnTo>
                  <a:pt x="34763" y="525812"/>
                </a:lnTo>
                <a:lnTo>
                  <a:pt x="73504" y="553539"/>
                </a:lnTo>
                <a:lnTo>
                  <a:pt x="115640" y="575850"/>
                </a:lnTo>
                <a:lnTo>
                  <a:pt x="160588" y="592442"/>
                </a:lnTo>
                <a:lnTo>
                  <a:pt x="207766" y="603016"/>
                </a:lnTo>
                <a:lnTo>
                  <a:pt x="207659" y="119684"/>
                </a:lnTo>
              </a:path>
            </a:pathLst>
          </a:custGeom>
          <a:ln w="388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94324" y="4150291"/>
            <a:ext cx="339767" cy="67585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94324" y="4150291"/>
            <a:ext cx="340360" cy="676275"/>
          </a:xfrm>
          <a:custGeom>
            <a:avLst/>
            <a:gdLst/>
            <a:ahLst/>
            <a:cxnLst/>
            <a:rect l="l" t="t" r="r" b="b"/>
            <a:pathLst>
              <a:path w="340359" h="676275">
                <a:moveTo>
                  <a:pt x="0" y="193086"/>
                </a:moveTo>
                <a:lnTo>
                  <a:pt x="0" y="675857"/>
                </a:lnTo>
                <a:lnTo>
                  <a:pt x="339767" y="484788"/>
                </a:lnTo>
                <a:lnTo>
                  <a:pt x="339767" y="0"/>
                </a:lnTo>
                <a:lnTo>
                  <a:pt x="0" y="193086"/>
                </a:lnTo>
                <a:close/>
              </a:path>
            </a:pathLst>
          </a:custGeom>
          <a:ln w="389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86450" y="4032624"/>
            <a:ext cx="548005" cy="794385"/>
          </a:xfrm>
          <a:custGeom>
            <a:avLst/>
            <a:gdLst/>
            <a:ahLst/>
            <a:cxnLst/>
            <a:rect l="l" t="t" r="r" b="b"/>
            <a:pathLst>
              <a:path w="548004" h="794385">
                <a:moveTo>
                  <a:pt x="547641" y="117667"/>
                </a:moveTo>
                <a:lnTo>
                  <a:pt x="336976" y="0"/>
                </a:lnTo>
                <a:lnTo>
                  <a:pt x="0" y="191629"/>
                </a:lnTo>
                <a:lnTo>
                  <a:pt x="214" y="684038"/>
                </a:lnTo>
                <a:lnTo>
                  <a:pt x="34978" y="716838"/>
                </a:lnTo>
                <a:lnTo>
                  <a:pt x="73719" y="744560"/>
                </a:lnTo>
                <a:lnTo>
                  <a:pt x="115854" y="766887"/>
                </a:lnTo>
                <a:lnTo>
                  <a:pt x="160802" y="783501"/>
                </a:lnTo>
                <a:lnTo>
                  <a:pt x="207981" y="794085"/>
                </a:lnTo>
                <a:lnTo>
                  <a:pt x="547641" y="602343"/>
                </a:lnTo>
                <a:lnTo>
                  <a:pt x="547641" y="117667"/>
                </a:lnTo>
                <a:close/>
              </a:path>
            </a:pathLst>
          </a:custGeom>
          <a:ln w="108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65445" y="4522695"/>
            <a:ext cx="33342" cy="435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65445" y="4522695"/>
            <a:ext cx="33655" cy="43815"/>
          </a:xfrm>
          <a:custGeom>
            <a:avLst/>
            <a:gdLst/>
            <a:ahLst/>
            <a:cxnLst/>
            <a:rect l="l" t="t" r="r" b="b"/>
            <a:pathLst>
              <a:path w="33654" h="43814">
                <a:moveTo>
                  <a:pt x="31650" y="16121"/>
                </a:moveTo>
                <a:lnTo>
                  <a:pt x="27587" y="8282"/>
                </a:lnTo>
                <a:lnTo>
                  <a:pt x="22005" y="2743"/>
                </a:lnTo>
                <a:lnTo>
                  <a:pt x="15638" y="0"/>
                </a:lnTo>
                <a:lnTo>
                  <a:pt x="9220" y="544"/>
                </a:lnTo>
                <a:lnTo>
                  <a:pt x="3987" y="4431"/>
                </a:lnTo>
                <a:lnTo>
                  <a:pt x="836" y="10798"/>
                </a:lnTo>
                <a:lnTo>
                  <a:pt x="0" y="18761"/>
                </a:lnTo>
                <a:lnTo>
                  <a:pt x="1708" y="27439"/>
                </a:lnTo>
                <a:lnTo>
                  <a:pt x="5754" y="35279"/>
                </a:lnTo>
                <a:lnTo>
                  <a:pt x="11300" y="40817"/>
                </a:lnTo>
                <a:lnTo>
                  <a:pt x="17630" y="43561"/>
                </a:lnTo>
                <a:lnTo>
                  <a:pt x="24030" y="43016"/>
                </a:lnTo>
                <a:lnTo>
                  <a:pt x="29280" y="39145"/>
                </a:lnTo>
                <a:lnTo>
                  <a:pt x="32468" y="32804"/>
                </a:lnTo>
                <a:lnTo>
                  <a:pt x="33342" y="24846"/>
                </a:lnTo>
                <a:lnTo>
                  <a:pt x="31650" y="16121"/>
                </a:lnTo>
                <a:close/>
              </a:path>
            </a:pathLst>
          </a:custGeom>
          <a:ln w="39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16816" y="4619420"/>
            <a:ext cx="147143" cy="1408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14460" y="4316706"/>
            <a:ext cx="152400" cy="88900"/>
          </a:xfrm>
          <a:custGeom>
            <a:avLst/>
            <a:gdLst/>
            <a:ahLst/>
            <a:cxnLst/>
            <a:rect l="l" t="t" r="r" b="b"/>
            <a:pathLst>
              <a:path w="152400" h="88900">
                <a:moveTo>
                  <a:pt x="6009" y="0"/>
                </a:moveTo>
                <a:lnTo>
                  <a:pt x="3112" y="112"/>
                </a:lnTo>
                <a:lnTo>
                  <a:pt x="1287" y="1905"/>
                </a:lnTo>
                <a:lnTo>
                  <a:pt x="429" y="2913"/>
                </a:lnTo>
                <a:lnTo>
                  <a:pt x="0" y="4258"/>
                </a:lnTo>
                <a:lnTo>
                  <a:pt x="107" y="5603"/>
                </a:lnTo>
                <a:lnTo>
                  <a:pt x="429" y="8740"/>
                </a:lnTo>
                <a:lnTo>
                  <a:pt x="2253" y="11542"/>
                </a:lnTo>
                <a:lnTo>
                  <a:pt x="5151" y="13223"/>
                </a:lnTo>
                <a:lnTo>
                  <a:pt x="36742" y="37818"/>
                </a:lnTo>
                <a:lnTo>
                  <a:pt x="70910" y="58693"/>
                </a:lnTo>
                <a:lnTo>
                  <a:pt x="107290" y="75660"/>
                </a:lnTo>
                <a:lnTo>
                  <a:pt x="145522" y="88530"/>
                </a:lnTo>
                <a:lnTo>
                  <a:pt x="149385" y="87634"/>
                </a:lnTo>
                <a:lnTo>
                  <a:pt x="151854" y="83935"/>
                </a:lnTo>
                <a:lnTo>
                  <a:pt x="150995" y="80125"/>
                </a:lnTo>
                <a:lnTo>
                  <a:pt x="150351" y="77436"/>
                </a:lnTo>
                <a:lnTo>
                  <a:pt x="148205" y="75419"/>
                </a:lnTo>
                <a:lnTo>
                  <a:pt x="145522" y="74746"/>
                </a:lnTo>
                <a:lnTo>
                  <a:pt x="108073" y="62400"/>
                </a:lnTo>
                <a:lnTo>
                  <a:pt x="72425" y="45988"/>
                </a:lnTo>
                <a:lnTo>
                  <a:pt x="38931" y="25688"/>
                </a:lnTo>
                <a:lnTo>
                  <a:pt x="7941" y="1680"/>
                </a:lnTo>
                <a:lnTo>
                  <a:pt x="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414460" y="4316706"/>
            <a:ext cx="152400" cy="88900"/>
          </a:xfrm>
          <a:custGeom>
            <a:avLst/>
            <a:gdLst/>
            <a:ahLst/>
            <a:cxnLst/>
            <a:rect l="l" t="t" r="r" b="b"/>
            <a:pathLst>
              <a:path w="152400" h="88900">
                <a:moveTo>
                  <a:pt x="5151" y="13223"/>
                </a:moveTo>
                <a:lnTo>
                  <a:pt x="36742" y="37818"/>
                </a:lnTo>
                <a:lnTo>
                  <a:pt x="70910" y="58693"/>
                </a:lnTo>
                <a:lnTo>
                  <a:pt x="107290" y="75660"/>
                </a:lnTo>
                <a:lnTo>
                  <a:pt x="145522" y="88530"/>
                </a:lnTo>
                <a:lnTo>
                  <a:pt x="149385" y="87634"/>
                </a:lnTo>
                <a:lnTo>
                  <a:pt x="151854" y="83935"/>
                </a:lnTo>
                <a:lnTo>
                  <a:pt x="150995" y="80125"/>
                </a:lnTo>
                <a:lnTo>
                  <a:pt x="150351" y="77436"/>
                </a:lnTo>
                <a:lnTo>
                  <a:pt x="148205" y="75419"/>
                </a:lnTo>
                <a:lnTo>
                  <a:pt x="145522" y="74746"/>
                </a:lnTo>
                <a:lnTo>
                  <a:pt x="108073" y="62400"/>
                </a:lnTo>
                <a:lnTo>
                  <a:pt x="72425" y="45988"/>
                </a:lnTo>
                <a:lnTo>
                  <a:pt x="38931" y="25688"/>
                </a:lnTo>
                <a:lnTo>
                  <a:pt x="7941" y="1680"/>
                </a:lnTo>
                <a:lnTo>
                  <a:pt x="6009" y="0"/>
                </a:lnTo>
                <a:lnTo>
                  <a:pt x="3112" y="112"/>
                </a:lnTo>
                <a:lnTo>
                  <a:pt x="1287" y="1905"/>
                </a:lnTo>
                <a:lnTo>
                  <a:pt x="429" y="2913"/>
                </a:lnTo>
                <a:lnTo>
                  <a:pt x="0" y="4258"/>
                </a:lnTo>
                <a:lnTo>
                  <a:pt x="107" y="5603"/>
                </a:lnTo>
                <a:lnTo>
                  <a:pt x="429" y="8740"/>
                </a:lnTo>
                <a:lnTo>
                  <a:pt x="2253" y="11542"/>
                </a:lnTo>
                <a:lnTo>
                  <a:pt x="5151" y="13223"/>
                </a:lnTo>
                <a:close/>
              </a:path>
            </a:pathLst>
          </a:custGeom>
          <a:ln w="3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59604" y="4359966"/>
            <a:ext cx="42856" cy="281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59604" y="4359966"/>
            <a:ext cx="43180" cy="28575"/>
          </a:xfrm>
          <a:custGeom>
            <a:avLst/>
            <a:gdLst/>
            <a:ahLst/>
            <a:cxnLst/>
            <a:rect l="l" t="t" r="r" b="b"/>
            <a:pathLst>
              <a:path w="43179" h="28575">
                <a:moveTo>
                  <a:pt x="42856" y="27452"/>
                </a:moveTo>
                <a:lnTo>
                  <a:pt x="34712" y="11633"/>
                </a:lnTo>
                <a:lnTo>
                  <a:pt x="24143" y="2265"/>
                </a:lnTo>
                <a:lnTo>
                  <a:pt x="12386" y="0"/>
                </a:lnTo>
                <a:lnTo>
                  <a:pt x="680" y="5487"/>
                </a:lnTo>
                <a:lnTo>
                  <a:pt x="0" y="12638"/>
                </a:lnTo>
                <a:lnTo>
                  <a:pt x="4490" y="19159"/>
                </a:lnTo>
                <a:lnTo>
                  <a:pt x="13327" y="24335"/>
                </a:lnTo>
                <a:lnTo>
                  <a:pt x="25685" y="27452"/>
                </a:lnTo>
                <a:lnTo>
                  <a:pt x="31373" y="28124"/>
                </a:lnTo>
                <a:lnTo>
                  <a:pt x="37168" y="28124"/>
                </a:lnTo>
                <a:lnTo>
                  <a:pt x="42856" y="2745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420148" y="4370048"/>
            <a:ext cx="140478" cy="1136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20148" y="4377669"/>
            <a:ext cx="140970" cy="85090"/>
          </a:xfrm>
          <a:custGeom>
            <a:avLst/>
            <a:gdLst/>
            <a:ahLst/>
            <a:cxnLst/>
            <a:rect l="l" t="t" r="r" b="b"/>
            <a:pathLst>
              <a:path w="140970" h="85089">
                <a:moveTo>
                  <a:pt x="0" y="0"/>
                </a:moveTo>
                <a:lnTo>
                  <a:pt x="0" y="9525"/>
                </a:lnTo>
                <a:lnTo>
                  <a:pt x="31532" y="34309"/>
                </a:lnTo>
                <a:lnTo>
                  <a:pt x="65691" y="55247"/>
                </a:lnTo>
                <a:lnTo>
                  <a:pt x="102124" y="72151"/>
                </a:lnTo>
                <a:lnTo>
                  <a:pt x="140478" y="84832"/>
                </a:lnTo>
                <a:lnTo>
                  <a:pt x="140478" y="75306"/>
                </a:lnTo>
                <a:lnTo>
                  <a:pt x="102456" y="62011"/>
                </a:lnTo>
                <a:lnTo>
                  <a:pt x="66174" y="44923"/>
                </a:lnTo>
                <a:lnTo>
                  <a:pt x="31925" y="24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20148" y="4369376"/>
            <a:ext cx="140970" cy="113664"/>
          </a:xfrm>
          <a:custGeom>
            <a:avLst/>
            <a:gdLst/>
            <a:ahLst/>
            <a:cxnLst/>
            <a:rect l="l" t="t" r="r" b="b"/>
            <a:pathLst>
              <a:path w="140970" h="113664">
                <a:moveTo>
                  <a:pt x="0" y="0"/>
                </a:moveTo>
                <a:lnTo>
                  <a:pt x="0" y="38325"/>
                </a:lnTo>
                <a:lnTo>
                  <a:pt x="31910" y="62542"/>
                </a:lnTo>
                <a:lnTo>
                  <a:pt x="66134" y="83291"/>
                </a:lnTo>
                <a:lnTo>
                  <a:pt x="102411" y="100384"/>
                </a:lnTo>
                <a:lnTo>
                  <a:pt x="140478" y="113632"/>
                </a:lnTo>
              </a:path>
            </a:pathLst>
          </a:custGeom>
          <a:ln w="396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20148" y="4370833"/>
            <a:ext cx="140970" cy="113664"/>
          </a:xfrm>
          <a:custGeom>
            <a:avLst/>
            <a:gdLst/>
            <a:ahLst/>
            <a:cxnLst/>
            <a:rect l="l" t="t" r="r" b="b"/>
            <a:pathLst>
              <a:path w="140970" h="113664">
                <a:moveTo>
                  <a:pt x="140478" y="113632"/>
                </a:moveTo>
                <a:lnTo>
                  <a:pt x="140478" y="75194"/>
                </a:lnTo>
                <a:lnTo>
                  <a:pt x="102531" y="61775"/>
                </a:lnTo>
                <a:lnTo>
                  <a:pt x="66295" y="44657"/>
                </a:lnTo>
                <a:lnTo>
                  <a:pt x="32030" y="24009"/>
                </a:lnTo>
                <a:lnTo>
                  <a:pt x="0" y="0"/>
                </a:lnTo>
              </a:path>
            </a:pathLst>
          </a:custGeom>
          <a:ln w="39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755301" y="4732239"/>
            <a:ext cx="140970" cy="102870"/>
          </a:xfrm>
          <a:custGeom>
            <a:avLst/>
            <a:gdLst/>
            <a:ahLst/>
            <a:cxnLst/>
            <a:rect l="l" t="t" r="r" b="b"/>
            <a:pathLst>
              <a:path w="140970" h="102870">
                <a:moveTo>
                  <a:pt x="99697" y="0"/>
                </a:moveTo>
                <a:lnTo>
                  <a:pt x="96693" y="112"/>
                </a:lnTo>
                <a:lnTo>
                  <a:pt x="0" y="89202"/>
                </a:lnTo>
                <a:lnTo>
                  <a:pt x="24238" y="98548"/>
                </a:lnTo>
                <a:lnTo>
                  <a:pt x="49674" y="102524"/>
                </a:lnTo>
                <a:lnTo>
                  <a:pt x="75412" y="101100"/>
                </a:lnTo>
                <a:lnTo>
                  <a:pt x="114331" y="86756"/>
                </a:lnTo>
                <a:lnTo>
                  <a:pt x="140907" y="49644"/>
                </a:lnTo>
                <a:lnTo>
                  <a:pt x="140371" y="32804"/>
                </a:lnTo>
                <a:lnTo>
                  <a:pt x="105600" y="672"/>
                </a:lnTo>
                <a:lnTo>
                  <a:pt x="99697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65476" y="4557755"/>
            <a:ext cx="188127" cy="896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665476" y="4557755"/>
            <a:ext cx="188595" cy="90170"/>
          </a:xfrm>
          <a:custGeom>
            <a:avLst/>
            <a:gdLst/>
            <a:ahLst/>
            <a:cxnLst/>
            <a:rect l="l" t="t" r="r" b="b"/>
            <a:pathLst>
              <a:path w="188595" h="90170">
                <a:moveTo>
                  <a:pt x="188127" y="44825"/>
                </a:moveTo>
                <a:lnTo>
                  <a:pt x="180726" y="27373"/>
                </a:lnTo>
                <a:lnTo>
                  <a:pt x="160546" y="13125"/>
                </a:lnTo>
                <a:lnTo>
                  <a:pt x="130628" y="3521"/>
                </a:lnTo>
                <a:lnTo>
                  <a:pt x="94010" y="0"/>
                </a:lnTo>
                <a:lnTo>
                  <a:pt x="57453" y="3521"/>
                </a:lnTo>
                <a:lnTo>
                  <a:pt x="27567" y="13125"/>
                </a:lnTo>
                <a:lnTo>
                  <a:pt x="7399" y="27373"/>
                </a:lnTo>
                <a:lnTo>
                  <a:pt x="0" y="44825"/>
                </a:lnTo>
                <a:lnTo>
                  <a:pt x="7399" y="62277"/>
                </a:lnTo>
                <a:lnTo>
                  <a:pt x="27567" y="76525"/>
                </a:lnTo>
                <a:lnTo>
                  <a:pt x="57453" y="86129"/>
                </a:lnTo>
                <a:lnTo>
                  <a:pt x="94010" y="89651"/>
                </a:lnTo>
                <a:lnTo>
                  <a:pt x="130628" y="86129"/>
                </a:lnTo>
                <a:lnTo>
                  <a:pt x="160546" y="76525"/>
                </a:lnTo>
                <a:lnTo>
                  <a:pt x="180726" y="62277"/>
                </a:lnTo>
                <a:lnTo>
                  <a:pt x="188127" y="44825"/>
                </a:lnTo>
                <a:close/>
              </a:path>
            </a:pathLst>
          </a:custGeom>
          <a:ln w="8005">
            <a:solidFill>
              <a:srgbClr val="4E8E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65476" y="4602581"/>
            <a:ext cx="188127" cy="2185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65476" y="4602581"/>
            <a:ext cx="188595" cy="219075"/>
          </a:xfrm>
          <a:custGeom>
            <a:avLst/>
            <a:gdLst/>
            <a:ahLst/>
            <a:cxnLst/>
            <a:rect l="l" t="t" r="r" b="b"/>
            <a:pathLst>
              <a:path w="188595" h="219075">
                <a:moveTo>
                  <a:pt x="0" y="0"/>
                </a:moveTo>
                <a:lnTo>
                  <a:pt x="0" y="174931"/>
                </a:lnTo>
                <a:lnTo>
                  <a:pt x="8674" y="192412"/>
                </a:lnTo>
                <a:lnTo>
                  <a:pt x="29874" y="206435"/>
                </a:lnTo>
                <a:lnTo>
                  <a:pt x="60471" y="215605"/>
                </a:lnTo>
                <a:lnTo>
                  <a:pt x="97336" y="218524"/>
                </a:lnTo>
                <a:lnTo>
                  <a:pt x="131743" y="214781"/>
                </a:lnTo>
                <a:lnTo>
                  <a:pt x="160023" y="205553"/>
                </a:lnTo>
                <a:lnTo>
                  <a:pt x="179631" y="192081"/>
                </a:lnTo>
                <a:lnTo>
                  <a:pt x="188020" y="175604"/>
                </a:lnTo>
                <a:lnTo>
                  <a:pt x="188127" y="0"/>
                </a:lnTo>
                <a:lnTo>
                  <a:pt x="181042" y="17637"/>
                </a:lnTo>
                <a:lnTo>
                  <a:pt x="161150" y="32092"/>
                </a:lnTo>
                <a:lnTo>
                  <a:pt x="131458" y="41903"/>
                </a:lnTo>
                <a:lnTo>
                  <a:pt x="94975" y="45610"/>
                </a:lnTo>
                <a:lnTo>
                  <a:pt x="58298" y="42214"/>
                </a:lnTo>
                <a:lnTo>
                  <a:pt x="28211" y="32652"/>
                </a:lnTo>
                <a:lnTo>
                  <a:pt x="7762" y="18362"/>
                </a:lnTo>
                <a:lnTo>
                  <a:pt x="0" y="784"/>
                </a:lnTo>
                <a:lnTo>
                  <a:pt x="0" y="560"/>
                </a:lnTo>
                <a:lnTo>
                  <a:pt x="0" y="22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4E8E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66012" y="4557195"/>
            <a:ext cx="186690" cy="263525"/>
          </a:xfrm>
          <a:custGeom>
            <a:avLst/>
            <a:gdLst/>
            <a:ahLst/>
            <a:cxnLst/>
            <a:rect l="l" t="t" r="r" b="b"/>
            <a:pathLst>
              <a:path w="186690" h="263525">
                <a:moveTo>
                  <a:pt x="186410" y="44825"/>
                </a:moveTo>
                <a:lnTo>
                  <a:pt x="179082" y="27373"/>
                </a:lnTo>
                <a:lnTo>
                  <a:pt x="159098" y="13125"/>
                </a:lnTo>
                <a:lnTo>
                  <a:pt x="129455" y="3521"/>
                </a:lnTo>
                <a:lnTo>
                  <a:pt x="93151" y="0"/>
                </a:lnTo>
                <a:lnTo>
                  <a:pt x="56910" y="3521"/>
                </a:lnTo>
                <a:lnTo>
                  <a:pt x="27298" y="13125"/>
                </a:lnTo>
                <a:lnTo>
                  <a:pt x="7326" y="27373"/>
                </a:lnTo>
                <a:lnTo>
                  <a:pt x="0" y="44825"/>
                </a:lnTo>
                <a:lnTo>
                  <a:pt x="0" y="45049"/>
                </a:lnTo>
                <a:lnTo>
                  <a:pt x="0" y="45273"/>
                </a:lnTo>
                <a:lnTo>
                  <a:pt x="0" y="219757"/>
                </a:lnTo>
                <a:lnTo>
                  <a:pt x="8555" y="237237"/>
                </a:lnTo>
                <a:lnTo>
                  <a:pt x="29565" y="251261"/>
                </a:lnTo>
                <a:lnTo>
                  <a:pt x="59913" y="260431"/>
                </a:lnTo>
                <a:lnTo>
                  <a:pt x="96478" y="263350"/>
                </a:lnTo>
                <a:lnTo>
                  <a:pt x="130539" y="259606"/>
                </a:lnTo>
                <a:lnTo>
                  <a:pt x="158575" y="250378"/>
                </a:lnTo>
                <a:lnTo>
                  <a:pt x="178017" y="236906"/>
                </a:lnTo>
                <a:lnTo>
                  <a:pt x="186303" y="220429"/>
                </a:lnTo>
                <a:lnTo>
                  <a:pt x="186410" y="44825"/>
                </a:lnTo>
              </a:path>
            </a:pathLst>
          </a:custGeom>
          <a:ln w="108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13068" y="4449502"/>
            <a:ext cx="389255" cy="258445"/>
          </a:xfrm>
          <a:custGeom>
            <a:avLst/>
            <a:gdLst/>
            <a:ahLst/>
            <a:cxnLst/>
            <a:rect l="l" t="t" r="r" b="b"/>
            <a:pathLst>
              <a:path w="389254" h="258445">
                <a:moveTo>
                  <a:pt x="300274" y="0"/>
                </a:moveTo>
                <a:lnTo>
                  <a:pt x="0" y="257971"/>
                </a:lnTo>
                <a:lnTo>
                  <a:pt x="117083" y="258195"/>
                </a:lnTo>
                <a:lnTo>
                  <a:pt x="170753" y="256004"/>
                </a:lnTo>
                <a:lnTo>
                  <a:pt x="222944" y="246153"/>
                </a:lnTo>
                <a:lnTo>
                  <a:pt x="272694" y="228970"/>
                </a:lnTo>
                <a:lnTo>
                  <a:pt x="319039" y="204784"/>
                </a:lnTo>
                <a:lnTo>
                  <a:pt x="361016" y="173923"/>
                </a:lnTo>
                <a:lnTo>
                  <a:pt x="383624" y="136537"/>
                </a:lnTo>
                <a:lnTo>
                  <a:pt x="388636" y="95548"/>
                </a:lnTo>
                <a:lnTo>
                  <a:pt x="376484" y="55841"/>
                </a:lnTo>
                <a:lnTo>
                  <a:pt x="347601" y="22300"/>
                </a:lnTo>
                <a:lnTo>
                  <a:pt x="313071" y="3689"/>
                </a:lnTo>
                <a:lnTo>
                  <a:pt x="300274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07555" y="3913500"/>
            <a:ext cx="547641" cy="79408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07769" y="4104569"/>
            <a:ext cx="208279" cy="603250"/>
          </a:xfrm>
          <a:custGeom>
            <a:avLst/>
            <a:gdLst/>
            <a:ahLst/>
            <a:cxnLst/>
            <a:rect l="l" t="t" r="r" b="b"/>
            <a:pathLst>
              <a:path w="208280" h="603250">
                <a:moveTo>
                  <a:pt x="207766" y="119684"/>
                </a:moveTo>
                <a:lnTo>
                  <a:pt x="160062" y="107247"/>
                </a:lnTo>
                <a:lnTo>
                  <a:pt x="114836" y="88722"/>
                </a:lnTo>
                <a:lnTo>
                  <a:pt x="72685" y="64446"/>
                </a:lnTo>
                <a:lnTo>
                  <a:pt x="34207" y="34759"/>
                </a:lnTo>
                <a:lnTo>
                  <a:pt x="0" y="0"/>
                </a:lnTo>
                <a:lnTo>
                  <a:pt x="0" y="492969"/>
                </a:lnTo>
                <a:lnTo>
                  <a:pt x="34763" y="525812"/>
                </a:lnTo>
                <a:lnTo>
                  <a:pt x="73504" y="553539"/>
                </a:lnTo>
                <a:lnTo>
                  <a:pt x="115640" y="575850"/>
                </a:lnTo>
                <a:lnTo>
                  <a:pt x="160588" y="592442"/>
                </a:lnTo>
                <a:lnTo>
                  <a:pt x="207766" y="603016"/>
                </a:lnTo>
                <a:lnTo>
                  <a:pt x="207659" y="119684"/>
                </a:lnTo>
              </a:path>
            </a:pathLst>
          </a:custGeom>
          <a:ln w="388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115429" y="4031167"/>
            <a:ext cx="339767" cy="6758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115429" y="4031167"/>
            <a:ext cx="340360" cy="676275"/>
          </a:xfrm>
          <a:custGeom>
            <a:avLst/>
            <a:gdLst/>
            <a:ahLst/>
            <a:cxnLst/>
            <a:rect l="l" t="t" r="r" b="b"/>
            <a:pathLst>
              <a:path w="340360" h="676275">
                <a:moveTo>
                  <a:pt x="0" y="193086"/>
                </a:moveTo>
                <a:lnTo>
                  <a:pt x="0" y="675857"/>
                </a:lnTo>
                <a:lnTo>
                  <a:pt x="339767" y="484788"/>
                </a:lnTo>
                <a:lnTo>
                  <a:pt x="339767" y="0"/>
                </a:lnTo>
                <a:lnTo>
                  <a:pt x="0" y="193086"/>
                </a:lnTo>
                <a:close/>
              </a:path>
            </a:pathLst>
          </a:custGeom>
          <a:ln w="389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907555" y="3913500"/>
            <a:ext cx="548005" cy="794385"/>
          </a:xfrm>
          <a:custGeom>
            <a:avLst/>
            <a:gdLst/>
            <a:ahLst/>
            <a:cxnLst/>
            <a:rect l="l" t="t" r="r" b="b"/>
            <a:pathLst>
              <a:path w="548004" h="794385">
                <a:moveTo>
                  <a:pt x="547641" y="117667"/>
                </a:moveTo>
                <a:lnTo>
                  <a:pt x="336976" y="0"/>
                </a:lnTo>
                <a:lnTo>
                  <a:pt x="0" y="191629"/>
                </a:lnTo>
                <a:lnTo>
                  <a:pt x="214" y="684038"/>
                </a:lnTo>
                <a:lnTo>
                  <a:pt x="34978" y="716838"/>
                </a:lnTo>
                <a:lnTo>
                  <a:pt x="73719" y="744560"/>
                </a:lnTo>
                <a:lnTo>
                  <a:pt x="115854" y="766887"/>
                </a:lnTo>
                <a:lnTo>
                  <a:pt x="160802" y="783501"/>
                </a:lnTo>
                <a:lnTo>
                  <a:pt x="207981" y="794085"/>
                </a:lnTo>
                <a:lnTo>
                  <a:pt x="547641" y="602343"/>
                </a:lnTo>
                <a:lnTo>
                  <a:pt x="547641" y="117667"/>
                </a:lnTo>
                <a:close/>
              </a:path>
            </a:pathLst>
          </a:custGeom>
          <a:ln w="108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86549" y="4403571"/>
            <a:ext cx="33342" cy="4356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986549" y="4403571"/>
            <a:ext cx="33655" cy="43815"/>
          </a:xfrm>
          <a:custGeom>
            <a:avLst/>
            <a:gdLst/>
            <a:ahLst/>
            <a:cxnLst/>
            <a:rect l="l" t="t" r="r" b="b"/>
            <a:pathLst>
              <a:path w="33655" h="43814">
                <a:moveTo>
                  <a:pt x="31650" y="16121"/>
                </a:moveTo>
                <a:lnTo>
                  <a:pt x="27587" y="8282"/>
                </a:lnTo>
                <a:lnTo>
                  <a:pt x="22005" y="2743"/>
                </a:lnTo>
                <a:lnTo>
                  <a:pt x="15638" y="0"/>
                </a:lnTo>
                <a:lnTo>
                  <a:pt x="9220" y="544"/>
                </a:lnTo>
                <a:lnTo>
                  <a:pt x="3987" y="4431"/>
                </a:lnTo>
                <a:lnTo>
                  <a:pt x="836" y="10798"/>
                </a:lnTo>
                <a:lnTo>
                  <a:pt x="0" y="18761"/>
                </a:lnTo>
                <a:lnTo>
                  <a:pt x="1708" y="27439"/>
                </a:lnTo>
                <a:lnTo>
                  <a:pt x="5769" y="35279"/>
                </a:lnTo>
                <a:lnTo>
                  <a:pt x="11340" y="40817"/>
                </a:lnTo>
                <a:lnTo>
                  <a:pt x="17675" y="43561"/>
                </a:lnTo>
                <a:lnTo>
                  <a:pt x="24030" y="43016"/>
                </a:lnTo>
                <a:lnTo>
                  <a:pt x="29280" y="39145"/>
                </a:lnTo>
                <a:lnTo>
                  <a:pt x="32468" y="32804"/>
                </a:lnTo>
                <a:lnTo>
                  <a:pt x="33342" y="24846"/>
                </a:lnTo>
                <a:lnTo>
                  <a:pt x="31650" y="16121"/>
                </a:lnTo>
                <a:close/>
              </a:path>
            </a:pathLst>
          </a:custGeom>
          <a:ln w="39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37920" y="4500297"/>
            <a:ext cx="147143" cy="1408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35565" y="4197582"/>
            <a:ext cx="152400" cy="88900"/>
          </a:xfrm>
          <a:custGeom>
            <a:avLst/>
            <a:gdLst/>
            <a:ahLst/>
            <a:cxnLst/>
            <a:rect l="l" t="t" r="r" b="b"/>
            <a:pathLst>
              <a:path w="152400" h="88900">
                <a:moveTo>
                  <a:pt x="6009" y="0"/>
                </a:moveTo>
                <a:lnTo>
                  <a:pt x="3112" y="112"/>
                </a:lnTo>
                <a:lnTo>
                  <a:pt x="429" y="2913"/>
                </a:lnTo>
                <a:lnTo>
                  <a:pt x="0" y="4258"/>
                </a:lnTo>
                <a:lnTo>
                  <a:pt x="107" y="5603"/>
                </a:lnTo>
                <a:lnTo>
                  <a:pt x="429" y="8740"/>
                </a:lnTo>
                <a:lnTo>
                  <a:pt x="2253" y="11542"/>
                </a:lnTo>
                <a:lnTo>
                  <a:pt x="5151" y="13223"/>
                </a:lnTo>
                <a:lnTo>
                  <a:pt x="36742" y="37818"/>
                </a:lnTo>
                <a:lnTo>
                  <a:pt x="70910" y="58693"/>
                </a:lnTo>
                <a:lnTo>
                  <a:pt x="107290" y="75660"/>
                </a:lnTo>
                <a:lnTo>
                  <a:pt x="145522" y="88530"/>
                </a:lnTo>
                <a:lnTo>
                  <a:pt x="149385" y="87634"/>
                </a:lnTo>
                <a:lnTo>
                  <a:pt x="151854" y="83935"/>
                </a:lnTo>
                <a:lnTo>
                  <a:pt x="150995" y="80125"/>
                </a:lnTo>
                <a:lnTo>
                  <a:pt x="150351" y="77436"/>
                </a:lnTo>
                <a:lnTo>
                  <a:pt x="148205" y="75419"/>
                </a:lnTo>
                <a:lnTo>
                  <a:pt x="145522" y="74746"/>
                </a:lnTo>
                <a:lnTo>
                  <a:pt x="108073" y="62400"/>
                </a:lnTo>
                <a:lnTo>
                  <a:pt x="72425" y="45988"/>
                </a:lnTo>
                <a:lnTo>
                  <a:pt x="38931" y="25688"/>
                </a:lnTo>
                <a:lnTo>
                  <a:pt x="7941" y="1680"/>
                </a:lnTo>
                <a:lnTo>
                  <a:pt x="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35565" y="4197582"/>
            <a:ext cx="152400" cy="88900"/>
          </a:xfrm>
          <a:custGeom>
            <a:avLst/>
            <a:gdLst/>
            <a:ahLst/>
            <a:cxnLst/>
            <a:rect l="l" t="t" r="r" b="b"/>
            <a:pathLst>
              <a:path w="152400" h="88900">
                <a:moveTo>
                  <a:pt x="5151" y="13223"/>
                </a:moveTo>
                <a:lnTo>
                  <a:pt x="36742" y="37818"/>
                </a:lnTo>
                <a:lnTo>
                  <a:pt x="70910" y="58693"/>
                </a:lnTo>
                <a:lnTo>
                  <a:pt x="107290" y="75660"/>
                </a:lnTo>
                <a:lnTo>
                  <a:pt x="145522" y="88530"/>
                </a:lnTo>
                <a:lnTo>
                  <a:pt x="149385" y="87634"/>
                </a:lnTo>
                <a:lnTo>
                  <a:pt x="151854" y="83935"/>
                </a:lnTo>
                <a:lnTo>
                  <a:pt x="150995" y="80125"/>
                </a:lnTo>
                <a:lnTo>
                  <a:pt x="150351" y="77436"/>
                </a:lnTo>
                <a:lnTo>
                  <a:pt x="148205" y="75419"/>
                </a:lnTo>
                <a:lnTo>
                  <a:pt x="145522" y="74746"/>
                </a:lnTo>
                <a:lnTo>
                  <a:pt x="108073" y="62400"/>
                </a:lnTo>
                <a:lnTo>
                  <a:pt x="72425" y="45988"/>
                </a:lnTo>
                <a:lnTo>
                  <a:pt x="38931" y="25688"/>
                </a:lnTo>
                <a:lnTo>
                  <a:pt x="7941" y="1680"/>
                </a:lnTo>
                <a:lnTo>
                  <a:pt x="6009" y="0"/>
                </a:lnTo>
                <a:lnTo>
                  <a:pt x="3112" y="112"/>
                </a:lnTo>
                <a:lnTo>
                  <a:pt x="1287" y="2017"/>
                </a:lnTo>
                <a:lnTo>
                  <a:pt x="429" y="2913"/>
                </a:lnTo>
                <a:lnTo>
                  <a:pt x="0" y="4258"/>
                </a:lnTo>
                <a:lnTo>
                  <a:pt x="107" y="5603"/>
                </a:lnTo>
                <a:lnTo>
                  <a:pt x="429" y="8740"/>
                </a:lnTo>
                <a:lnTo>
                  <a:pt x="2253" y="11542"/>
                </a:lnTo>
                <a:lnTo>
                  <a:pt x="5151" y="13223"/>
                </a:lnTo>
                <a:close/>
              </a:path>
            </a:pathLst>
          </a:custGeom>
          <a:ln w="39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980708" y="4240842"/>
            <a:ext cx="42856" cy="281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980708" y="4240842"/>
            <a:ext cx="43180" cy="28575"/>
          </a:xfrm>
          <a:custGeom>
            <a:avLst/>
            <a:gdLst/>
            <a:ahLst/>
            <a:cxnLst/>
            <a:rect l="l" t="t" r="r" b="b"/>
            <a:pathLst>
              <a:path w="43180" h="28575">
                <a:moveTo>
                  <a:pt x="42856" y="27452"/>
                </a:moveTo>
                <a:lnTo>
                  <a:pt x="34712" y="11633"/>
                </a:lnTo>
                <a:lnTo>
                  <a:pt x="24143" y="2265"/>
                </a:lnTo>
                <a:lnTo>
                  <a:pt x="12386" y="0"/>
                </a:lnTo>
                <a:lnTo>
                  <a:pt x="680" y="5487"/>
                </a:lnTo>
                <a:lnTo>
                  <a:pt x="0" y="12638"/>
                </a:lnTo>
                <a:lnTo>
                  <a:pt x="4490" y="19159"/>
                </a:lnTo>
                <a:lnTo>
                  <a:pt x="13327" y="24335"/>
                </a:lnTo>
                <a:lnTo>
                  <a:pt x="25685" y="27452"/>
                </a:lnTo>
                <a:lnTo>
                  <a:pt x="31373" y="28124"/>
                </a:lnTo>
                <a:lnTo>
                  <a:pt x="37168" y="28124"/>
                </a:lnTo>
                <a:lnTo>
                  <a:pt x="42856" y="2745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41252" y="4250925"/>
            <a:ext cx="140478" cy="11363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941252" y="4258545"/>
            <a:ext cx="140970" cy="85090"/>
          </a:xfrm>
          <a:custGeom>
            <a:avLst/>
            <a:gdLst/>
            <a:ahLst/>
            <a:cxnLst/>
            <a:rect l="l" t="t" r="r" b="b"/>
            <a:pathLst>
              <a:path w="140969" h="85089">
                <a:moveTo>
                  <a:pt x="0" y="0"/>
                </a:moveTo>
                <a:lnTo>
                  <a:pt x="0" y="9525"/>
                </a:lnTo>
                <a:lnTo>
                  <a:pt x="31532" y="34309"/>
                </a:lnTo>
                <a:lnTo>
                  <a:pt x="65691" y="55247"/>
                </a:lnTo>
                <a:lnTo>
                  <a:pt x="102124" y="72151"/>
                </a:lnTo>
                <a:lnTo>
                  <a:pt x="140478" y="84832"/>
                </a:lnTo>
                <a:lnTo>
                  <a:pt x="140478" y="75306"/>
                </a:lnTo>
                <a:lnTo>
                  <a:pt x="102456" y="62011"/>
                </a:lnTo>
                <a:lnTo>
                  <a:pt x="66174" y="44923"/>
                </a:lnTo>
                <a:lnTo>
                  <a:pt x="31925" y="24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941252" y="4250252"/>
            <a:ext cx="140970" cy="113664"/>
          </a:xfrm>
          <a:custGeom>
            <a:avLst/>
            <a:gdLst/>
            <a:ahLst/>
            <a:cxnLst/>
            <a:rect l="l" t="t" r="r" b="b"/>
            <a:pathLst>
              <a:path w="140969" h="113664">
                <a:moveTo>
                  <a:pt x="0" y="0"/>
                </a:moveTo>
                <a:lnTo>
                  <a:pt x="0" y="38325"/>
                </a:lnTo>
                <a:lnTo>
                  <a:pt x="31925" y="62542"/>
                </a:lnTo>
                <a:lnTo>
                  <a:pt x="66174" y="83291"/>
                </a:lnTo>
                <a:lnTo>
                  <a:pt x="102456" y="100384"/>
                </a:lnTo>
                <a:lnTo>
                  <a:pt x="140478" y="113632"/>
                </a:lnTo>
              </a:path>
            </a:pathLst>
          </a:custGeom>
          <a:ln w="396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941252" y="4251709"/>
            <a:ext cx="140970" cy="113664"/>
          </a:xfrm>
          <a:custGeom>
            <a:avLst/>
            <a:gdLst/>
            <a:ahLst/>
            <a:cxnLst/>
            <a:rect l="l" t="t" r="r" b="b"/>
            <a:pathLst>
              <a:path w="140969" h="113664">
                <a:moveTo>
                  <a:pt x="140478" y="113632"/>
                </a:moveTo>
                <a:lnTo>
                  <a:pt x="140478" y="75194"/>
                </a:lnTo>
                <a:lnTo>
                  <a:pt x="102531" y="61775"/>
                </a:lnTo>
                <a:lnTo>
                  <a:pt x="66295" y="44657"/>
                </a:lnTo>
                <a:lnTo>
                  <a:pt x="32030" y="24009"/>
                </a:lnTo>
                <a:lnTo>
                  <a:pt x="0" y="0"/>
                </a:lnTo>
              </a:path>
            </a:pathLst>
          </a:custGeom>
          <a:ln w="39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239273" y="4748264"/>
            <a:ext cx="75565" cy="39370"/>
          </a:xfrm>
          <a:custGeom>
            <a:avLst/>
            <a:gdLst/>
            <a:ahLst/>
            <a:cxnLst/>
            <a:rect l="l" t="t" r="r" b="b"/>
            <a:pathLst>
              <a:path w="75564" h="39370">
                <a:moveTo>
                  <a:pt x="54731" y="0"/>
                </a:moveTo>
                <a:lnTo>
                  <a:pt x="0" y="32610"/>
                </a:lnTo>
                <a:lnTo>
                  <a:pt x="16521" y="37464"/>
                </a:lnTo>
                <a:lnTo>
                  <a:pt x="33496" y="38746"/>
                </a:lnTo>
                <a:lnTo>
                  <a:pt x="50330" y="36455"/>
                </a:lnTo>
                <a:lnTo>
                  <a:pt x="66429" y="30593"/>
                </a:lnTo>
                <a:lnTo>
                  <a:pt x="72761" y="27343"/>
                </a:lnTo>
                <a:lnTo>
                  <a:pt x="75336" y="19499"/>
                </a:lnTo>
                <a:lnTo>
                  <a:pt x="72117" y="13223"/>
                </a:lnTo>
                <a:lnTo>
                  <a:pt x="71580" y="12327"/>
                </a:lnTo>
                <a:lnTo>
                  <a:pt x="71044" y="11542"/>
                </a:lnTo>
                <a:lnTo>
                  <a:pt x="70292" y="10758"/>
                </a:lnTo>
                <a:lnTo>
                  <a:pt x="54731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320834" y="4654803"/>
            <a:ext cx="134620" cy="74930"/>
          </a:xfrm>
          <a:custGeom>
            <a:avLst/>
            <a:gdLst/>
            <a:ahLst/>
            <a:cxnLst/>
            <a:rect l="l" t="t" r="r" b="b"/>
            <a:pathLst>
              <a:path w="134620" h="74929">
                <a:moveTo>
                  <a:pt x="108390" y="0"/>
                </a:moveTo>
                <a:lnTo>
                  <a:pt x="0" y="63988"/>
                </a:lnTo>
                <a:lnTo>
                  <a:pt x="27780" y="72293"/>
                </a:lnTo>
                <a:lnTo>
                  <a:pt x="56355" y="74536"/>
                </a:lnTo>
                <a:lnTo>
                  <a:pt x="111824" y="60962"/>
                </a:lnTo>
                <a:lnTo>
                  <a:pt x="134130" y="34865"/>
                </a:lnTo>
                <a:lnTo>
                  <a:pt x="133073" y="22636"/>
                </a:lnTo>
                <a:lnTo>
                  <a:pt x="132322" y="20171"/>
                </a:lnTo>
                <a:lnTo>
                  <a:pt x="131356" y="17930"/>
                </a:lnTo>
                <a:lnTo>
                  <a:pt x="130068" y="15801"/>
                </a:lnTo>
                <a:lnTo>
                  <a:pt x="108390" y="0"/>
                </a:lnTo>
                <a:close/>
              </a:path>
            </a:pathLst>
          </a:custGeom>
          <a:solidFill>
            <a:srgbClr val="DCD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239273" y="4729998"/>
            <a:ext cx="54731" cy="5087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239273" y="4729998"/>
            <a:ext cx="55244" cy="51435"/>
          </a:xfrm>
          <a:custGeom>
            <a:avLst/>
            <a:gdLst/>
            <a:ahLst/>
            <a:cxnLst/>
            <a:rect l="l" t="t" r="r" b="b"/>
            <a:pathLst>
              <a:path w="55245" h="51435">
                <a:moveTo>
                  <a:pt x="0" y="50877"/>
                </a:moveTo>
                <a:lnTo>
                  <a:pt x="0" y="36756"/>
                </a:lnTo>
                <a:lnTo>
                  <a:pt x="54731" y="0"/>
                </a:lnTo>
                <a:lnTo>
                  <a:pt x="54731" y="18266"/>
                </a:lnTo>
                <a:lnTo>
                  <a:pt x="0" y="50877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121868" y="4659846"/>
            <a:ext cx="172137" cy="10690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21868" y="4659846"/>
            <a:ext cx="172720" cy="107314"/>
          </a:xfrm>
          <a:custGeom>
            <a:avLst/>
            <a:gdLst/>
            <a:ahLst/>
            <a:cxnLst/>
            <a:rect l="l" t="t" r="r" b="b"/>
            <a:pathLst>
              <a:path w="172720" h="107314">
                <a:moveTo>
                  <a:pt x="0" y="37653"/>
                </a:moveTo>
                <a:lnTo>
                  <a:pt x="52692" y="0"/>
                </a:lnTo>
                <a:lnTo>
                  <a:pt x="172137" y="70152"/>
                </a:lnTo>
                <a:lnTo>
                  <a:pt x="117405" y="106909"/>
                </a:lnTo>
                <a:lnTo>
                  <a:pt x="0" y="37653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204931" y="4536800"/>
            <a:ext cx="224293" cy="13313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04931" y="4536800"/>
            <a:ext cx="224790" cy="133350"/>
          </a:xfrm>
          <a:custGeom>
            <a:avLst/>
            <a:gdLst/>
            <a:ahLst/>
            <a:cxnLst/>
            <a:rect l="l" t="t" r="r" b="b"/>
            <a:pathLst>
              <a:path w="224789" h="133350">
                <a:moveTo>
                  <a:pt x="115902" y="133132"/>
                </a:moveTo>
                <a:lnTo>
                  <a:pt x="224293" y="69143"/>
                </a:lnTo>
                <a:lnTo>
                  <a:pt x="107961" y="0"/>
                </a:lnTo>
                <a:lnTo>
                  <a:pt x="0" y="65109"/>
                </a:lnTo>
                <a:lnTo>
                  <a:pt x="25700" y="87541"/>
                </a:lnTo>
                <a:lnTo>
                  <a:pt x="53806" y="106474"/>
                </a:lnTo>
                <a:lnTo>
                  <a:pt x="83984" y="121731"/>
                </a:lnTo>
                <a:lnTo>
                  <a:pt x="115902" y="13313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328776" y="4523352"/>
            <a:ext cx="22751" cy="1273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28776" y="4523352"/>
            <a:ext cx="22860" cy="127635"/>
          </a:xfrm>
          <a:custGeom>
            <a:avLst/>
            <a:gdLst/>
            <a:ahLst/>
            <a:cxnLst/>
            <a:rect l="l" t="t" r="r" b="b"/>
            <a:pathLst>
              <a:path w="22860" h="127635">
                <a:moveTo>
                  <a:pt x="0" y="127304"/>
                </a:moveTo>
                <a:lnTo>
                  <a:pt x="0" y="13447"/>
                </a:lnTo>
                <a:lnTo>
                  <a:pt x="22751" y="0"/>
                </a:lnTo>
                <a:lnTo>
                  <a:pt x="21892" y="108029"/>
                </a:lnTo>
                <a:lnTo>
                  <a:pt x="0" y="127304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350669" y="4517525"/>
            <a:ext cx="42819" cy="10265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350669" y="4517525"/>
            <a:ext cx="43180" cy="102870"/>
          </a:xfrm>
          <a:custGeom>
            <a:avLst/>
            <a:gdLst/>
            <a:ahLst/>
            <a:cxnLst/>
            <a:rect l="l" t="t" r="r" b="b"/>
            <a:pathLst>
              <a:path w="43179" h="102870">
                <a:moveTo>
                  <a:pt x="858" y="16473"/>
                </a:moveTo>
                <a:lnTo>
                  <a:pt x="42819" y="0"/>
                </a:lnTo>
                <a:lnTo>
                  <a:pt x="42819" y="67126"/>
                </a:lnTo>
                <a:lnTo>
                  <a:pt x="0" y="102650"/>
                </a:lnTo>
                <a:lnTo>
                  <a:pt x="858" y="16473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283058" y="4472811"/>
            <a:ext cx="110429" cy="611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283058" y="4472811"/>
            <a:ext cx="110489" cy="61594"/>
          </a:xfrm>
          <a:custGeom>
            <a:avLst/>
            <a:gdLst/>
            <a:ahLst/>
            <a:cxnLst/>
            <a:rect l="l" t="t" r="r" b="b"/>
            <a:pathLst>
              <a:path w="110489" h="61595">
                <a:moveTo>
                  <a:pt x="68468" y="61186"/>
                </a:moveTo>
                <a:lnTo>
                  <a:pt x="68468" y="50540"/>
                </a:lnTo>
                <a:lnTo>
                  <a:pt x="0" y="10197"/>
                </a:lnTo>
                <a:lnTo>
                  <a:pt x="34770" y="0"/>
                </a:lnTo>
                <a:lnTo>
                  <a:pt x="110429" y="44713"/>
                </a:lnTo>
                <a:lnTo>
                  <a:pt x="68468" y="61186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320834" y="4605943"/>
            <a:ext cx="108390" cy="11284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320834" y="4605943"/>
            <a:ext cx="108585" cy="113030"/>
          </a:xfrm>
          <a:custGeom>
            <a:avLst/>
            <a:gdLst/>
            <a:ahLst/>
            <a:cxnLst/>
            <a:rect l="l" t="t" r="r" b="b"/>
            <a:pathLst>
              <a:path w="108585" h="113029">
                <a:moveTo>
                  <a:pt x="0" y="63988"/>
                </a:moveTo>
                <a:lnTo>
                  <a:pt x="108390" y="0"/>
                </a:lnTo>
                <a:lnTo>
                  <a:pt x="108390" y="48859"/>
                </a:lnTo>
                <a:lnTo>
                  <a:pt x="0" y="112848"/>
                </a:lnTo>
                <a:lnTo>
                  <a:pt x="0" y="63988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31332" y="4468777"/>
            <a:ext cx="120195" cy="6802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31332" y="4468777"/>
            <a:ext cx="120650" cy="68580"/>
          </a:xfrm>
          <a:custGeom>
            <a:avLst/>
            <a:gdLst/>
            <a:ahLst/>
            <a:cxnLst/>
            <a:rect l="l" t="t" r="r" b="b"/>
            <a:pathLst>
              <a:path w="120650" h="68579">
                <a:moveTo>
                  <a:pt x="0" y="11094"/>
                </a:moveTo>
                <a:lnTo>
                  <a:pt x="27795" y="0"/>
                </a:lnTo>
                <a:lnTo>
                  <a:pt x="51727" y="14232"/>
                </a:lnTo>
                <a:lnTo>
                  <a:pt x="120195" y="54575"/>
                </a:lnTo>
                <a:lnTo>
                  <a:pt x="97444" y="68022"/>
                </a:lnTo>
                <a:lnTo>
                  <a:pt x="71020" y="57725"/>
                </a:lnTo>
                <a:lnTo>
                  <a:pt x="45824" y="44727"/>
                </a:lnTo>
                <a:lnTo>
                  <a:pt x="22077" y="29145"/>
                </a:lnTo>
                <a:lnTo>
                  <a:pt x="0" y="11094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121868" y="4697499"/>
            <a:ext cx="117405" cy="833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21868" y="4697499"/>
            <a:ext cx="117475" cy="83820"/>
          </a:xfrm>
          <a:custGeom>
            <a:avLst/>
            <a:gdLst/>
            <a:ahLst/>
            <a:cxnLst/>
            <a:rect l="l" t="t" r="r" b="b"/>
            <a:pathLst>
              <a:path w="117475" h="83820">
                <a:moveTo>
                  <a:pt x="0" y="0"/>
                </a:moveTo>
                <a:lnTo>
                  <a:pt x="117405" y="69255"/>
                </a:lnTo>
                <a:lnTo>
                  <a:pt x="117405" y="83375"/>
                </a:lnTo>
                <a:lnTo>
                  <a:pt x="0" y="1423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34638" y="4666906"/>
            <a:ext cx="144145" cy="90805"/>
          </a:xfrm>
          <a:custGeom>
            <a:avLst/>
            <a:gdLst/>
            <a:ahLst/>
            <a:cxnLst/>
            <a:rect l="l" t="t" r="r" b="b"/>
            <a:pathLst>
              <a:path w="144145" h="90804">
                <a:moveTo>
                  <a:pt x="103132" y="80461"/>
                </a:moveTo>
                <a:lnTo>
                  <a:pt x="95941" y="85280"/>
                </a:lnTo>
                <a:lnTo>
                  <a:pt x="104527" y="90547"/>
                </a:lnTo>
                <a:lnTo>
                  <a:pt x="111717" y="85728"/>
                </a:lnTo>
                <a:lnTo>
                  <a:pt x="103132" y="80461"/>
                </a:lnTo>
                <a:close/>
              </a:path>
              <a:path w="144145" h="90804">
                <a:moveTo>
                  <a:pt x="113756" y="73177"/>
                </a:moveTo>
                <a:lnTo>
                  <a:pt x="106566" y="77996"/>
                </a:lnTo>
                <a:lnTo>
                  <a:pt x="115151" y="83263"/>
                </a:lnTo>
                <a:lnTo>
                  <a:pt x="122341" y="78444"/>
                </a:lnTo>
                <a:lnTo>
                  <a:pt x="113756" y="73177"/>
                </a:lnTo>
                <a:close/>
              </a:path>
              <a:path w="144145" h="90804">
                <a:moveTo>
                  <a:pt x="87141" y="70712"/>
                </a:moveTo>
                <a:lnTo>
                  <a:pt x="79951" y="75531"/>
                </a:lnTo>
                <a:lnTo>
                  <a:pt x="88536" y="80686"/>
                </a:lnTo>
                <a:lnTo>
                  <a:pt x="95727" y="75979"/>
                </a:lnTo>
                <a:lnTo>
                  <a:pt x="87141" y="70712"/>
                </a:lnTo>
                <a:close/>
              </a:path>
              <a:path w="144145" h="90804">
                <a:moveTo>
                  <a:pt x="124380" y="65893"/>
                </a:moveTo>
                <a:lnTo>
                  <a:pt x="117190" y="70712"/>
                </a:lnTo>
                <a:lnTo>
                  <a:pt x="125883" y="75979"/>
                </a:lnTo>
                <a:lnTo>
                  <a:pt x="132966" y="71160"/>
                </a:lnTo>
                <a:lnTo>
                  <a:pt x="124380" y="65893"/>
                </a:lnTo>
                <a:close/>
              </a:path>
              <a:path w="144145" h="90804">
                <a:moveTo>
                  <a:pt x="97766" y="63428"/>
                </a:moveTo>
                <a:lnTo>
                  <a:pt x="90575" y="68246"/>
                </a:lnTo>
                <a:lnTo>
                  <a:pt x="99161" y="73401"/>
                </a:lnTo>
                <a:lnTo>
                  <a:pt x="106351" y="68695"/>
                </a:lnTo>
                <a:lnTo>
                  <a:pt x="97766" y="63428"/>
                </a:lnTo>
                <a:close/>
              </a:path>
              <a:path w="144145" h="90804">
                <a:moveTo>
                  <a:pt x="39170" y="41351"/>
                </a:moveTo>
                <a:lnTo>
                  <a:pt x="31980" y="46170"/>
                </a:lnTo>
                <a:lnTo>
                  <a:pt x="72546" y="70936"/>
                </a:lnTo>
                <a:lnTo>
                  <a:pt x="79736" y="66117"/>
                </a:lnTo>
                <a:lnTo>
                  <a:pt x="39170" y="41351"/>
                </a:lnTo>
                <a:close/>
              </a:path>
              <a:path w="144145" h="90804">
                <a:moveTo>
                  <a:pt x="135112" y="58609"/>
                </a:moveTo>
                <a:lnTo>
                  <a:pt x="127922" y="63428"/>
                </a:lnTo>
                <a:lnTo>
                  <a:pt x="136507" y="68695"/>
                </a:lnTo>
                <a:lnTo>
                  <a:pt x="143698" y="63876"/>
                </a:lnTo>
                <a:lnTo>
                  <a:pt x="135112" y="58609"/>
                </a:lnTo>
                <a:close/>
              </a:path>
              <a:path w="144145" h="90804">
                <a:moveTo>
                  <a:pt x="108390" y="56144"/>
                </a:moveTo>
                <a:lnTo>
                  <a:pt x="101200" y="60962"/>
                </a:lnTo>
                <a:lnTo>
                  <a:pt x="109893" y="66117"/>
                </a:lnTo>
                <a:lnTo>
                  <a:pt x="116976" y="61411"/>
                </a:lnTo>
                <a:lnTo>
                  <a:pt x="108390" y="56144"/>
                </a:lnTo>
                <a:close/>
              </a:path>
              <a:path w="144145" h="90804">
                <a:moveTo>
                  <a:pt x="81775" y="53678"/>
                </a:moveTo>
                <a:lnTo>
                  <a:pt x="74585" y="58497"/>
                </a:lnTo>
                <a:lnTo>
                  <a:pt x="83171" y="63652"/>
                </a:lnTo>
                <a:lnTo>
                  <a:pt x="90361" y="58833"/>
                </a:lnTo>
                <a:lnTo>
                  <a:pt x="81775" y="53678"/>
                </a:lnTo>
                <a:close/>
              </a:path>
              <a:path w="144145" h="90804">
                <a:moveTo>
                  <a:pt x="119122" y="48859"/>
                </a:moveTo>
                <a:lnTo>
                  <a:pt x="111932" y="53678"/>
                </a:lnTo>
                <a:lnTo>
                  <a:pt x="120517" y="58833"/>
                </a:lnTo>
                <a:lnTo>
                  <a:pt x="127707" y="54126"/>
                </a:lnTo>
                <a:lnTo>
                  <a:pt x="119122" y="48859"/>
                </a:lnTo>
                <a:close/>
              </a:path>
              <a:path w="144145" h="90804">
                <a:moveTo>
                  <a:pt x="92400" y="46394"/>
                </a:moveTo>
                <a:lnTo>
                  <a:pt x="85210" y="51213"/>
                </a:lnTo>
                <a:lnTo>
                  <a:pt x="93902" y="56368"/>
                </a:lnTo>
                <a:lnTo>
                  <a:pt x="101093" y="51549"/>
                </a:lnTo>
                <a:lnTo>
                  <a:pt x="92400" y="46394"/>
                </a:lnTo>
                <a:close/>
              </a:path>
              <a:path w="144145" h="90804">
                <a:moveTo>
                  <a:pt x="65785" y="43929"/>
                </a:moveTo>
                <a:lnTo>
                  <a:pt x="58595" y="48635"/>
                </a:lnTo>
                <a:lnTo>
                  <a:pt x="67180" y="53902"/>
                </a:lnTo>
                <a:lnTo>
                  <a:pt x="74371" y="49084"/>
                </a:lnTo>
                <a:lnTo>
                  <a:pt x="65785" y="43929"/>
                </a:lnTo>
                <a:close/>
              </a:path>
              <a:path w="144145" h="90804">
                <a:moveTo>
                  <a:pt x="103132" y="39110"/>
                </a:moveTo>
                <a:lnTo>
                  <a:pt x="95941" y="43929"/>
                </a:lnTo>
                <a:lnTo>
                  <a:pt x="104527" y="49084"/>
                </a:lnTo>
                <a:lnTo>
                  <a:pt x="111717" y="44265"/>
                </a:lnTo>
                <a:lnTo>
                  <a:pt x="103132" y="39110"/>
                </a:lnTo>
                <a:close/>
              </a:path>
              <a:path w="144145" h="90804">
                <a:moveTo>
                  <a:pt x="76410" y="36644"/>
                </a:moveTo>
                <a:lnTo>
                  <a:pt x="69327" y="41351"/>
                </a:lnTo>
                <a:lnTo>
                  <a:pt x="77912" y="46618"/>
                </a:lnTo>
                <a:lnTo>
                  <a:pt x="85102" y="41799"/>
                </a:lnTo>
                <a:lnTo>
                  <a:pt x="76410" y="36644"/>
                </a:lnTo>
                <a:close/>
              </a:path>
              <a:path w="144145" h="90804">
                <a:moveTo>
                  <a:pt x="49795" y="34067"/>
                </a:moveTo>
                <a:lnTo>
                  <a:pt x="42605" y="38886"/>
                </a:lnTo>
                <a:lnTo>
                  <a:pt x="51190" y="44041"/>
                </a:lnTo>
                <a:lnTo>
                  <a:pt x="58380" y="39334"/>
                </a:lnTo>
                <a:lnTo>
                  <a:pt x="49795" y="34067"/>
                </a:lnTo>
                <a:close/>
              </a:path>
              <a:path w="144145" h="90804">
                <a:moveTo>
                  <a:pt x="23180" y="31602"/>
                </a:moveTo>
                <a:lnTo>
                  <a:pt x="15990" y="36420"/>
                </a:lnTo>
                <a:lnTo>
                  <a:pt x="24575" y="41575"/>
                </a:lnTo>
                <a:lnTo>
                  <a:pt x="31765" y="36869"/>
                </a:lnTo>
                <a:lnTo>
                  <a:pt x="23180" y="31602"/>
                </a:lnTo>
                <a:close/>
              </a:path>
              <a:path w="144145" h="90804">
                <a:moveTo>
                  <a:pt x="87141" y="29360"/>
                </a:moveTo>
                <a:lnTo>
                  <a:pt x="79951" y="34067"/>
                </a:lnTo>
                <a:lnTo>
                  <a:pt x="88536" y="39334"/>
                </a:lnTo>
                <a:lnTo>
                  <a:pt x="95727" y="34515"/>
                </a:lnTo>
                <a:lnTo>
                  <a:pt x="87141" y="29360"/>
                </a:lnTo>
                <a:close/>
              </a:path>
              <a:path w="144145" h="90804">
                <a:moveTo>
                  <a:pt x="60419" y="26783"/>
                </a:moveTo>
                <a:lnTo>
                  <a:pt x="53336" y="31602"/>
                </a:lnTo>
                <a:lnTo>
                  <a:pt x="61922" y="36756"/>
                </a:lnTo>
                <a:lnTo>
                  <a:pt x="69112" y="32050"/>
                </a:lnTo>
                <a:lnTo>
                  <a:pt x="60419" y="26783"/>
                </a:lnTo>
                <a:close/>
              </a:path>
              <a:path w="144145" h="90804">
                <a:moveTo>
                  <a:pt x="33805" y="24317"/>
                </a:moveTo>
                <a:lnTo>
                  <a:pt x="26614" y="29136"/>
                </a:lnTo>
                <a:lnTo>
                  <a:pt x="35200" y="34291"/>
                </a:lnTo>
                <a:lnTo>
                  <a:pt x="42390" y="29584"/>
                </a:lnTo>
                <a:lnTo>
                  <a:pt x="33805" y="24317"/>
                </a:lnTo>
                <a:close/>
              </a:path>
              <a:path w="144145" h="90804">
                <a:moveTo>
                  <a:pt x="7190" y="21852"/>
                </a:moveTo>
                <a:lnTo>
                  <a:pt x="0" y="26671"/>
                </a:lnTo>
                <a:lnTo>
                  <a:pt x="8585" y="31826"/>
                </a:lnTo>
                <a:lnTo>
                  <a:pt x="15775" y="27007"/>
                </a:lnTo>
                <a:lnTo>
                  <a:pt x="7190" y="21852"/>
                </a:lnTo>
                <a:close/>
              </a:path>
              <a:path w="144145" h="90804">
                <a:moveTo>
                  <a:pt x="71151" y="19499"/>
                </a:moveTo>
                <a:lnTo>
                  <a:pt x="63961" y="24317"/>
                </a:lnTo>
                <a:lnTo>
                  <a:pt x="72546" y="29472"/>
                </a:lnTo>
                <a:lnTo>
                  <a:pt x="79736" y="24766"/>
                </a:lnTo>
                <a:lnTo>
                  <a:pt x="71151" y="19499"/>
                </a:lnTo>
                <a:close/>
              </a:path>
              <a:path w="144145" h="90804">
                <a:moveTo>
                  <a:pt x="44429" y="17033"/>
                </a:moveTo>
                <a:lnTo>
                  <a:pt x="37346" y="21852"/>
                </a:lnTo>
                <a:lnTo>
                  <a:pt x="45931" y="27007"/>
                </a:lnTo>
                <a:lnTo>
                  <a:pt x="53122" y="22300"/>
                </a:lnTo>
                <a:lnTo>
                  <a:pt x="44429" y="17033"/>
                </a:lnTo>
                <a:close/>
              </a:path>
              <a:path w="144145" h="90804">
                <a:moveTo>
                  <a:pt x="17814" y="14568"/>
                </a:moveTo>
                <a:lnTo>
                  <a:pt x="10624" y="19387"/>
                </a:lnTo>
                <a:lnTo>
                  <a:pt x="19317" y="24542"/>
                </a:lnTo>
                <a:lnTo>
                  <a:pt x="26400" y="19723"/>
                </a:lnTo>
                <a:lnTo>
                  <a:pt x="17814" y="14568"/>
                </a:lnTo>
                <a:close/>
              </a:path>
              <a:path w="144145" h="90804">
                <a:moveTo>
                  <a:pt x="55161" y="9749"/>
                </a:moveTo>
                <a:lnTo>
                  <a:pt x="47970" y="14568"/>
                </a:lnTo>
                <a:lnTo>
                  <a:pt x="56556" y="19723"/>
                </a:lnTo>
                <a:lnTo>
                  <a:pt x="63746" y="15016"/>
                </a:lnTo>
                <a:lnTo>
                  <a:pt x="55161" y="9749"/>
                </a:lnTo>
                <a:close/>
              </a:path>
              <a:path w="144145" h="90804">
                <a:moveTo>
                  <a:pt x="28439" y="7284"/>
                </a:moveTo>
                <a:lnTo>
                  <a:pt x="21356" y="12102"/>
                </a:lnTo>
                <a:lnTo>
                  <a:pt x="29941" y="17257"/>
                </a:lnTo>
                <a:lnTo>
                  <a:pt x="37131" y="12439"/>
                </a:lnTo>
                <a:lnTo>
                  <a:pt x="28439" y="7284"/>
                </a:lnTo>
                <a:close/>
              </a:path>
              <a:path w="144145" h="90804">
                <a:moveTo>
                  <a:pt x="39170" y="0"/>
                </a:moveTo>
                <a:lnTo>
                  <a:pt x="31980" y="4818"/>
                </a:lnTo>
                <a:lnTo>
                  <a:pt x="40566" y="9973"/>
                </a:lnTo>
                <a:lnTo>
                  <a:pt x="47756" y="5154"/>
                </a:lnTo>
                <a:lnTo>
                  <a:pt x="391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34638" y="4671612"/>
            <a:ext cx="144145" cy="88265"/>
          </a:xfrm>
          <a:custGeom>
            <a:avLst/>
            <a:gdLst/>
            <a:ahLst/>
            <a:cxnLst/>
            <a:rect l="l" t="t" r="r" b="b"/>
            <a:pathLst>
              <a:path w="144145" h="88264">
                <a:moveTo>
                  <a:pt x="31980" y="0"/>
                </a:moveTo>
                <a:lnTo>
                  <a:pt x="31980" y="2129"/>
                </a:lnTo>
                <a:lnTo>
                  <a:pt x="40566" y="7396"/>
                </a:lnTo>
                <a:lnTo>
                  <a:pt x="40566" y="5267"/>
                </a:lnTo>
                <a:lnTo>
                  <a:pt x="31980" y="0"/>
                </a:lnTo>
                <a:close/>
              </a:path>
              <a:path w="144145" h="88264">
                <a:moveTo>
                  <a:pt x="47756" y="448"/>
                </a:moveTo>
                <a:lnTo>
                  <a:pt x="40566" y="5267"/>
                </a:lnTo>
                <a:lnTo>
                  <a:pt x="40566" y="7284"/>
                </a:lnTo>
                <a:lnTo>
                  <a:pt x="47756" y="2577"/>
                </a:lnTo>
                <a:lnTo>
                  <a:pt x="47756" y="448"/>
                </a:lnTo>
                <a:close/>
              </a:path>
              <a:path w="144145" h="88264">
                <a:moveTo>
                  <a:pt x="47970" y="9861"/>
                </a:moveTo>
                <a:lnTo>
                  <a:pt x="47970" y="11878"/>
                </a:lnTo>
                <a:lnTo>
                  <a:pt x="56556" y="17145"/>
                </a:lnTo>
                <a:lnTo>
                  <a:pt x="56556" y="15016"/>
                </a:lnTo>
                <a:lnTo>
                  <a:pt x="47970" y="9861"/>
                </a:lnTo>
                <a:close/>
              </a:path>
              <a:path w="144145" h="88264">
                <a:moveTo>
                  <a:pt x="63746" y="10197"/>
                </a:moveTo>
                <a:lnTo>
                  <a:pt x="56556" y="15016"/>
                </a:lnTo>
                <a:lnTo>
                  <a:pt x="56556" y="17145"/>
                </a:lnTo>
                <a:lnTo>
                  <a:pt x="63746" y="12327"/>
                </a:lnTo>
                <a:lnTo>
                  <a:pt x="63746" y="10197"/>
                </a:lnTo>
                <a:close/>
              </a:path>
              <a:path w="144145" h="88264">
                <a:moveTo>
                  <a:pt x="63961" y="19611"/>
                </a:moveTo>
                <a:lnTo>
                  <a:pt x="63961" y="21740"/>
                </a:lnTo>
                <a:lnTo>
                  <a:pt x="72546" y="26895"/>
                </a:lnTo>
                <a:lnTo>
                  <a:pt x="72546" y="24766"/>
                </a:lnTo>
                <a:lnTo>
                  <a:pt x="63961" y="19611"/>
                </a:lnTo>
                <a:close/>
              </a:path>
              <a:path w="144145" h="88264">
                <a:moveTo>
                  <a:pt x="79736" y="20059"/>
                </a:moveTo>
                <a:lnTo>
                  <a:pt x="72546" y="24766"/>
                </a:lnTo>
                <a:lnTo>
                  <a:pt x="72546" y="26895"/>
                </a:lnTo>
                <a:lnTo>
                  <a:pt x="79736" y="22076"/>
                </a:lnTo>
                <a:lnTo>
                  <a:pt x="79736" y="20059"/>
                </a:lnTo>
                <a:close/>
              </a:path>
              <a:path w="144145" h="88264">
                <a:moveTo>
                  <a:pt x="79951" y="29360"/>
                </a:moveTo>
                <a:lnTo>
                  <a:pt x="79951" y="31489"/>
                </a:lnTo>
                <a:lnTo>
                  <a:pt x="88536" y="36644"/>
                </a:lnTo>
                <a:lnTo>
                  <a:pt x="88536" y="34627"/>
                </a:lnTo>
                <a:lnTo>
                  <a:pt x="79951" y="29360"/>
                </a:lnTo>
                <a:close/>
              </a:path>
              <a:path w="144145" h="88264">
                <a:moveTo>
                  <a:pt x="95727" y="29809"/>
                </a:moveTo>
                <a:lnTo>
                  <a:pt x="88536" y="34627"/>
                </a:lnTo>
                <a:lnTo>
                  <a:pt x="88536" y="36644"/>
                </a:lnTo>
                <a:lnTo>
                  <a:pt x="95727" y="31938"/>
                </a:lnTo>
                <a:lnTo>
                  <a:pt x="95727" y="29809"/>
                </a:lnTo>
                <a:close/>
              </a:path>
              <a:path w="144145" h="88264">
                <a:moveTo>
                  <a:pt x="95941" y="39222"/>
                </a:moveTo>
                <a:lnTo>
                  <a:pt x="95941" y="41239"/>
                </a:lnTo>
                <a:lnTo>
                  <a:pt x="104527" y="46506"/>
                </a:lnTo>
                <a:lnTo>
                  <a:pt x="104527" y="44377"/>
                </a:lnTo>
                <a:lnTo>
                  <a:pt x="95941" y="39222"/>
                </a:lnTo>
                <a:close/>
              </a:path>
              <a:path w="144145" h="88264">
                <a:moveTo>
                  <a:pt x="111717" y="39558"/>
                </a:moveTo>
                <a:lnTo>
                  <a:pt x="104527" y="44377"/>
                </a:lnTo>
                <a:lnTo>
                  <a:pt x="104527" y="46506"/>
                </a:lnTo>
                <a:lnTo>
                  <a:pt x="111717" y="41687"/>
                </a:lnTo>
                <a:lnTo>
                  <a:pt x="111717" y="39558"/>
                </a:lnTo>
                <a:close/>
              </a:path>
              <a:path w="144145" h="88264">
                <a:moveTo>
                  <a:pt x="111932" y="48971"/>
                </a:moveTo>
                <a:lnTo>
                  <a:pt x="111932" y="50989"/>
                </a:lnTo>
                <a:lnTo>
                  <a:pt x="120517" y="56256"/>
                </a:lnTo>
                <a:lnTo>
                  <a:pt x="120517" y="54126"/>
                </a:lnTo>
                <a:lnTo>
                  <a:pt x="111932" y="48971"/>
                </a:lnTo>
                <a:close/>
              </a:path>
              <a:path w="144145" h="88264">
                <a:moveTo>
                  <a:pt x="127707" y="49420"/>
                </a:moveTo>
                <a:lnTo>
                  <a:pt x="120517" y="54126"/>
                </a:lnTo>
                <a:lnTo>
                  <a:pt x="120517" y="56256"/>
                </a:lnTo>
                <a:lnTo>
                  <a:pt x="127707" y="51437"/>
                </a:lnTo>
                <a:lnTo>
                  <a:pt x="127707" y="49420"/>
                </a:lnTo>
                <a:close/>
              </a:path>
              <a:path w="144145" h="88264">
                <a:moveTo>
                  <a:pt x="127922" y="58721"/>
                </a:moveTo>
                <a:lnTo>
                  <a:pt x="127922" y="60850"/>
                </a:lnTo>
                <a:lnTo>
                  <a:pt x="136507" y="66005"/>
                </a:lnTo>
                <a:lnTo>
                  <a:pt x="136507" y="63988"/>
                </a:lnTo>
                <a:lnTo>
                  <a:pt x="127922" y="58721"/>
                </a:lnTo>
                <a:close/>
              </a:path>
              <a:path w="144145" h="88264">
                <a:moveTo>
                  <a:pt x="143698" y="59169"/>
                </a:moveTo>
                <a:lnTo>
                  <a:pt x="136507" y="63988"/>
                </a:lnTo>
                <a:lnTo>
                  <a:pt x="136507" y="66005"/>
                </a:lnTo>
                <a:lnTo>
                  <a:pt x="143698" y="61186"/>
                </a:lnTo>
                <a:lnTo>
                  <a:pt x="143698" y="59169"/>
                </a:lnTo>
                <a:close/>
              </a:path>
              <a:path w="144145" h="88264">
                <a:moveTo>
                  <a:pt x="21356" y="7284"/>
                </a:moveTo>
                <a:lnTo>
                  <a:pt x="21356" y="9413"/>
                </a:lnTo>
                <a:lnTo>
                  <a:pt x="29941" y="14680"/>
                </a:lnTo>
                <a:lnTo>
                  <a:pt x="29941" y="12551"/>
                </a:lnTo>
                <a:lnTo>
                  <a:pt x="21356" y="7284"/>
                </a:lnTo>
                <a:close/>
              </a:path>
              <a:path w="144145" h="88264">
                <a:moveTo>
                  <a:pt x="37131" y="7732"/>
                </a:moveTo>
                <a:lnTo>
                  <a:pt x="29941" y="12551"/>
                </a:lnTo>
                <a:lnTo>
                  <a:pt x="29941" y="14568"/>
                </a:lnTo>
                <a:lnTo>
                  <a:pt x="37131" y="9861"/>
                </a:lnTo>
                <a:lnTo>
                  <a:pt x="37131" y="7732"/>
                </a:lnTo>
                <a:close/>
              </a:path>
              <a:path w="144145" h="88264">
                <a:moveTo>
                  <a:pt x="37346" y="17145"/>
                </a:moveTo>
                <a:lnTo>
                  <a:pt x="37346" y="19162"/>
                </a:lnTo>
                <a:lnTo>
                  <a:pt x="45931" y="24429"/>
                </a:lnTo>
                <a:lnTo>
                  <a:pt x="45931" y="22300"/>
                </a:lnTo>
                <a:lnTo>
                  <a:pt x="37346" y="17145"/>
                </a:lnTo>
                <a:close/>
              </a:path>
              <a:path w="144145" h="88264">
                <a:moveTo>
                  <a:pt x="53122" y="17481"/>
                </a:moveTo>
                <a:lnTo>
                  <a:pt x="45931" y="22300"/>
                </a:lnTo>
                <a:lnTo>
                  <a:pt x="45931" y="24429"/>
                </a:lnTo>
                <a:lnTo>
                  <a:pt x="53122" y="19611"/>
                </a:lnTo>
                <a:lnTo>
                  <a:pt x="53122" y="17481"/>
                </a:lnTo>
                <a:close/>
              </a:path>
              <a:path w="144145" h="88264">
                <a:moveTo>
                  <a:pt x="53336" y="26895"/>
                </a:moveTo>
                <a:lnTo>
                  <a:pt x="53336" y="29024"/>
                </a:lnTo>
                <a:lnTo>
                  <a:pt x="61922" y="34179"/>
                </a:lnTo>
                <a:lnTo>
                  <a:pt x="61922" y="32050"/>
                </a:lnTo>
                <a:lnTo>
                  <a:pt x="53336" y="26895"/>
                </a:lnTo>
                <a:close/>
              </a:path>
              <a:path w="144145" h="88264">
                <a:moveTo>
                  <a:pt x="69112" y="27343"/>
                </a:moveTo>
                <a:lnTo>
                  <a:pt x="61922" y="32050"/>
                </a:lnTo>
                <a:lnTo>
                  <a:pt x="61922" y="34179"/>
                </a:lnTo>
                <a:lnTo>
                  <a:pt x="69112" y="29360"/>
                </a:lnTo>
                <a:lnTo>
                  <a:pt x="69112" y="27343"/>
                </a:lnTo>
                <a:close/>
              </a:path>
              <a:path w="144145" h="88264">
                <a:moveTo>
                  <a:pt x="95941" y="80574"/>
                </a:moveTo>
                <a:lnTo>
                  <a:pt x="95941" y="82703"/>
                </a:lnTo>
                <a:lnTo>
                  <a:pt x="104527" y="87858"/>
                </a:lnTo>
                <a:lnTo>
                  <a:pt x="104527" y="85841"/>
                </a:lnTo>
                <a:lnTo>
                  <a:pt x="95941" y="80574"/>
                </a:lnTo>
                <a:close/>
              </a:path>
              <a:path w="144145" h="88264">
                <a:moveTo>
                  <a:pt x="111717" y="81022"/>
                </a:moveTo>
                <a:lnTo>
                  <a:pt x="104527" y="85841"/>
                </a:lnTo>
                <a:lnTo>
                  <a:pt x="104527" y="87858"/>
                </a:lnTo>
                <a:lnTo>
                  <a:pt x="111717" y="83039"/>
                </a:lnTo>
                <a:lnTo>
                  <a:pt x="111717" y="81022"/>
                </a:lnTo>
                <a:close/>
              </a:path>
              <a:path w="144145" h="88264">
                <a:moveTo>
                  <a:pt x="106566" y="73289"/>
                </a:moveTo>
                <a:lnTo>
                  <a:pt x="106566" y="75419"/>
                </a:lnTo>
                <a:lnTo>
                  <a:pt x="115151" y="80574"/>
                </a:lnTo>
                <a:lnTo>
                  <a:pt x="115151" y="78556"/>
                </a:lnTo>
                <a:lnTo>
                  <a:pt x="106566" y="73289"/>
                </a:lnTo>
                <a:close/>
              </a:path>
              <a:path w="144145" h="88264">
                <a:moveTo>
                  <a:pt x="122341" y="73738"/>
                </a:moveTo>
                <a:lnTo>
                  <a:pt x="115151" y="78556"/>
                </a:lnTo>
                <a:lnTo>
                  <a:pt x="115151" y="80574"/>
                </a:lnTo>
                <a:lnTo>
                  <a:pt x="122341" y="75755"/>
                </a:lnTo>
                <a:lnTo>
                  <a:pt x="122341" y="73738"/>
                </a:lnTo>
                <a:close/>
              </a:path>
              <a:path w="144145" h="88264">
                <a:moveTo>
                  <a:pt x="79951" y="70824"/>
                </a:moveTo>
                <a:lnTo>
                  <a:pt x="79951" y="72841"/>
                </a:lnTo>
                <a:lnTo>
                  <a:pt x="88536" y="78108"/>
                </a:lnTo>
                <a:lnTo>
                  <a:pt x="88536" y="75979"/>
                </a:lnTo>
                <a:lnTo>
                  <a:pt x="79951" y="70824"/>
                </a:lnTo>
                <a:close/>
              </a:path>
              <a:path w="144145" h="88264">
                <a:moveTo>
                  <a:pt x="95727" y="71272"/>
                </a:moveTo>
                <a:lnTo>
                  <a:pt x="88536" y="75979"/>
                </a:lnTo>
                <a:lnTo>
                  <a:pt x="88536" y="78108"/>
                </a:lnTo>
                <a:lnTo>
                  <a:pt x="95727" y="73289"/>
                </a:lnTo>
                <a:lnTo>
                  <a:pt x="95727" y="71272"/>
                </a:lnTo>
                <a:close/>
              </a:path>
              <a:path w="144145" h="88264">
                <a:moveTo>
                  <a:pt x="117190" y="66005"/>
                </a:moveTo>
                <a:lnTo>
                  <a:pt x="117190" y="68134"/>
                </a:lnTo>
                <a:lnTo>
                  <a:pt x="125883" y="73289"/>
                </a:lnTo>
                <a:lnTo>
                  <a:pt x="125883" y="71272"/>
                </a:lnTo>
                <a:lnTo>
                  <a:pt x="117190" y="66005"/>
                </a:lnTo>
                <a:close/>
              </a:path>
              <a:path w="144145" h="88264">
                <a:moveTo>
                  <a:pt x="132966" y="66453"/>
                </a:moveTo>
                <a:lnTo>
                  <a:pt x="125883" y="71272"/>
                </a:lnTo>
                <a:lnTo>
                  <a:pt x="125883" y="73289"/>
                </a:lnTo>
                <a:lnTo>
                  <a:pt x="132966" y="68471"/>
                </a:lnTo>
                <a:lnTo>
                  <a:pt x="132966" y="66453"/>
                </a:lnTo>
                <a:close/>
              </a:path>
              <a:path w="144145" h="88264">
                <a:moveTo>
                  <a:pt x="90575" y="63540"/>
                </a:moveTo>
                <a:lnTo>
                  <a:pt x="90575" y="65557"/>
                </a:lnTo>
                <a:lnTo>
                  <a:pt x="99161" y="70824"/>
                </a:lnTo>
                <a:lnTo>
                  <a:pt x="99161" y="68695"/>
                </a:lnTo>
                <a:lnTo>
                  <a:pt x="90575" y="63540"/>
                </a:lnTo>
                <a:close/>
              </a:path>
              <a:path w="144145" h="88264">
                <a:moveTo>
                  <a:pt x="106351" y="63988"/>
                </a:moveTo>
                <a:lnTo>
                  <a:pt x="99161" y="68695"/>
                </a:lnTo>
                <a:lnTo>
                  <a:pt x="99161" y="70824"/>
                </a:lnTo>
                <a:lnTo>
                  <a:pt x="106351" y="66005"/>
                </a:lnTo>
                <a:lnTo>
                  <a:pt x="106351" y="63988"/>
                </a:lnTo>
                <a:close/>
              </a:path>
              <a:path w="144145" h="88264">
                <a:moveTo>
                  <a:pt x="31980" y="41463"/>
                </a:moveTo>
                <a:lnTo>
                  <a:pt x="31980" y="43592"/>
                </a:lnTo>
                <a:lnTo>
                  <a:pt x="72546" y="68359"/>
                </a:lnTo>
                <a:lnTo>
                  <a:pt x="72546" y="66229"/>
                </a:lnTo>
                <a:lnTo>
                  <a:pt x="31980" y="41463"/>
                </a:lnTo>
                <a:close/>
              </a:path>
              <a:path w="144145" h="88264">
                <a:moveTo>
                  <a:pt x="79736" y="61411"/>
                </a:moveTo>
                <a:lnTo>
                  <a:pt x="72546" y="66229"/>
                </a:lnTo>
                <a:lnTo>
                  <a:pt x="72546" y="68359"/>
                </a:lnTo>
                <a:lnTo>
                  <a:pt x="79736" y="63540"/>
                </a:lnTo>
                <a:lnTo>
                  <a:pt x="79736" y="61411"/>
                </a:lnTo>
                <a:close/>
              </a:path>
              <a:path w="144145" h="88264">
                <a:moveTo>
                  <a:pt x="101200" y="56256"/>
                </a:moveTo>
                <a:lnTo>
                  <a:pt x="101200" y="58273"/>
                </a:lnTo>
                <a:lnTo>
                  <a:pt x="109893" y="63540"/>
                </a:lnTo>
                <a:lnTo>
                  <a:pt x="109893" y="61411"/>
                </a:lnTo>
                <a:lnTo>
                  <a:pt x="101200" y="56256"/>
                </a:lnTo>
                <a:close/>
              </a:path>
              <a:path w="144145" h="88264">
                <a:moveTo>
                  <a:pt x="116976" y="56704"/>
                </a:moveTo>
                <a:lnTo>
                  <a:pt x="109893" y="61411"/>
                </a:lnTo>
                <a:lnTo>
                  <a:pt x="109893" y="63540"/>
                </a:lnTo>
                <a:lnTo>
                  <a:pt x="116976" y="58721"/>
                </a:lnTo>
                <a:lnTo>
                  <a:pt x="116976" y="56704"/>
                </a:lnTo>
                <a:close/>
              </a:path>
              <a:path w="144145" h="88264">
                <a:moveTo>
                  <a:pt x="74585" y="53790"/>
                </a:moveTo>
                <a:lnTo>
                  <a:pt x="74585" y="55807"/>
                </a:lnTo>
                <a:lnTo>
                  <a:pt x="83171" y="61074"/>
                </a:lnTo>
                <a:lnTo>
                  <a:pt x="83171" y="58945"/>
                </a:lnTo>
                <a:lnTo>
                  <a:pt x="74585" y="53790"/>
                </a:lnTo>
                <a:close/>
              </a:path>
              <a:path w="144145" h="88264">
                <a:moveTo>
                  <a:pt x="90361" y="54126"/>
                </a:moveTo>
                <a:lnTo>
                  <a:pt x="83171" y="58945"/>
                </a:lnTo>
                <a:lnTo>
                  <a:pt x="83171" y="61074"/>
                </a:lnTo>
                <a:lnTo>
                  <a:pt x="90361" y="56256"/>
                </a:lnTo>
                <a:lnTo>
                  <a:pt x="90361" y="54126"/>
                </a:lnTo>
                <a:close/>
              </a:path>
              <a:path w="144145" h="88264">
                <a:moveTo>
                  <a:pt x="85210" y="46506"/>
                </a:moveTo>
                <a:lnTo>
                  <a:pt x="85210" y="48523"/>
                </a:lnTo>
                <a:lnTo>
                  <a:pt x="93902" y="53790"/>
                </a:lnTo>
                <a:lnTo>
                  <a:pt x="93902" y="51661"/>
                </a:lnTo>
                <a:lnTo>
                  <a:pt x="85210" y="46506"/>
                </a:lnTo>
                <a:close/>
              </a:path>
              <a:path w="144145" h="88264">
                <a:moveTo>
                  <a:pt x="101093" y="46842"/>
                </a:moveTo>
                <a:lnTo>
                  <a:pt x="93902" y="51661"/>
                </a:lnTo>
                <a:lnTo>
                  <a:pt x="93902" y="53790"/>
                </a:lnTo>
                <a:lnTo>
                  <a:pt x="101093" y="48971"/>
                </a:lnTo>
                <a:lnTo>
                  <a:pt x="101093" y="46842"/>
                </a:lnTo>
                <a:close/>
              </a:path>
              <a:path w="144145" h="88264">
                <a:moveTo>
                  <a:pt x="58595" y="43929"/>
                </a:moveTo>
                <a:lnTo>
                  <a:pt x="58595" y="46058"/>
                </a:lnTo>
                <a:lnTo>
                  <a:pt x="67180" y="51213"/>
                </a:lnTo>
                <a:lnTo>
                  <a:pt x="67180" y="49196"/>
                </a:lnTo>
                <a:lnTo>
                  <a:pt x="58595" y="43929"/>
                </a:lnTo>
                <a:close/>
              </a:path>
              <a:path w="144145" h="88264">
                <a:moveTo>
                  <a:pt x="74371" y="44377"/>
                </a:moveTo>
                <a:lnTo>
                  <a:pt x="67180" y="49196"/>
                </a:lnTo>
                <a:lnTo>
                  <a:pt x="67180" y="51213"/>
                </a:lnTo>
                <a:lnTo>
                  <a:pt x="74371" y="46506"/>
                </a:lnTo>
                <a:lnTo>
                  <a:pt x="74371" y="44377"/>
                </a:lnTo>
                <a:close/>
              </a:path>
              <a:path w="144145" h="88264">
                <a:moveTo>
                  <a:pt x="69327" y="36644"/>
                </a:moveTo>
                <a:lnTo>
                  <a:pt x="69327" y="38774"/>
                </a:lnTo>
                <a:lnTo>
                  <a:pt x="77912" y="43929"/>
                </a:lnTo>
                <a:lnTo>
                  <a:pt x="77912" y="41911"/>
                </a:lnTo>
                <a:lnTo>
                  <a:pt x="69327" y="36644"/>
                </a:lnTo>
                <a:close/>
              </a:path>
              <a:path w="144145" h="88264">
                <a:moveTo>
                  <a:pt x="85102" y="37093"/>
                </a:moveTo>
                <a:lnTo>
                  <a:pt x="77912" y="41911"/>
                </a:lnTo>
                <a:lnTo>
                  <a:pt x="77912" y="43929"/>
                </a:lnTo>
                <a:lnTo>
                  <a:pt x="85102" y="39222"/>
                </a:lnTo>
                <a:lnTo>
                  <a:pt x="85102" y="37093"/>
                </a:lnTo>
                <a:close/>
              </a:path>
              <a:path w="144145" h="88264">
                <a:moveTo>
                  <a:pt x="42605" y="34179"/>
                </a:moveTo>
                <a:lnTo>
                  <a:pt x="42605" y="36308"/>
                </a:lnTo>
                <a:lnTo>
                  <a:pt x="51190" y="41463"/>
                </a:lnTo>
                <a:lnTo>
                  <a:pt x="51190" y="39334"/>
                </a:lnTo>
                <a:lnTo>
                  <a:pt x="42605" y="34179"/>
                </a:lnTo>
                <a:close/>
              </a:path>
              <a:path w="144145" h="88264">
                <a:moveTo>
                  <a:pt x="58380" y="34627"/>
                </a:moveTo>
                <a:lnTo>
                  <a:pt x="51190" y="39334"/>
                </a:lnTo>
                <a:lnTo>
                  <a:pt x="51190" y="41463"/>
                </a:lnTo>
                <a:lnTo>
                  <a:pt x="58380" y="36644"/>
                </a:lnTo>
                <a:lnTo>
                  <a:pt x="58380" y="34627"/>
                </a:lnTo>
                <a:close/>
              </a:path>
              <a:path w="144145" h="88264">
                <a:moveTo>
                  <a:pt x="10624" y="14568"/>
                </a:moveTo>
                <a:lnTo>
                  <a:pt x="10624" y="16697"/>
                </a:lnTo>
                <a:lnTo>
                  <a:pt x="19317" y="21852"/>
                </a:lnTo>
                <a:lnTo>
                  <a:pt x="19317" y="19835"/>
                </a:lnTo>
                <a:lnTo>
                  <a:pt x="10624" y="14568"/>
                </a:lnTo>
                <a:close/>
              </a:path>
              <a:path w="144145" h="88264">
                <a:moveTo>
                  <a:pt x="26400" y="15016"/>
                </a:moveTo>
                <a:lnTo>
                  <a:pt x="19317" y="19835"/>
                </a:lnTo>
                <a:lnTo>
                  <a:pt x="19317" y="21852"/>
                </a:lnTo>
                <a:lnTo>
                  <a:pt x="26400" y="17145"/>
                </a:lnTo>
                <a:lnTo>
                  <a:pt x="26400" y="15016"/>
                </a:lnTo>
                <a:close/>
              </a:path>
              <a:path w="144145" h="88264">
                <a:moveTo>
                  <a:pt x="26614" y="24429"/>
                </a:moveTo>
                <a:lnTo>
                  <a:pt x="26614" y="26447"/>
                </a:lnTo>
                <a:lnTo>
                  <a:pt x="35200" y="31649"/>
                </a:lnTo>
                <a:lnTo>
                  <a:pt x="35250" y="29551"/>
                </a:lnTo>
                <a:lnTo>
                  <a:pt x="26614" y="24429"/>
                </a:lnTo>
                <a:close/>
              </a:path>
              <a:path w="144145" h="88264">
                <a:moveTo>
                  <a:pt x="42390" y="24766"/>
                </a:moveTo>
                <a:lnTo>
                  <a:pt x="35250" y="29551"/>
                </a:lnTo>
                <a:lnTo>
                  <a:pt x="35307" y="31642"/>
                </a:lnTo>
                <a:lnTo>
                  <a:pt x="42390" y="26895"/>
                </a:lnTo>
                <a:lnTo>
                  <a:pt x="42390" y="24766"/>
                </a:lnTo>
                <a:close/>
              </a:path>
              <a:path w="144145" h="88264">
                <a:moveTo>
                  <a:pt x="0" y="21852"/>
                </a:moveTo>
                <a:lnTo>
                  <a:pt x="0" y="23981"/>
                </a:lnTo>
                <a:lnTo>
                  <a:pt x="8585" y="29136"/>
                </a:lnTo>
                <a:lnTo>
                  <a:pt x="8585" y="27119"/>
                </a:lnTo>
                <a:lnTo>
                  <a:pt x="0" y="21852"/>
                </a:lnTo>
                <a:close/>
              </a:path>
              <a:path w="144145" h="88264">
                <a:moveTo>
                  <a:pt x="15775" y="22300"/>
                </a:moveTo>
                <a:lnTo>
                  <a:pt x="8585" y="27119"/>
                </a:lnTo>
                <a:lnTo>
                  <a:pt x="8585" y="29136"/>
                </a:lnTo>
                <a:lnTo>
                  <a:pt x="15775" y="24429"/>
                </a:lnTo>
                <a:lnTo>
                  <a:pt x="15775" y="22300"/>
                </a:lnTo>
                <a:close/>
              </a:path>
              <a:path w="144145" h="88264">
                <a:moveTo>
                  <a:pt x="15990" y="31714"/>
                </a:moveTo>
                <a:lnTo>
                  <a:pt x="15990" y="33731"/>
                </a:lnTo>
                <a:lnTo>
                  <a:pt x="24575" y="38998"/>
                </a:lnTo>
                <a:lnTo>
                  <a:pt x="24575" y="36869"/>
                </a:lnTo>
                <a:lnTo>
                  <a:pt x="15990" y="31714"/>
                </a:lnTo>
                <a:close/>
              </a:path>
              <a:path w="144145" h="88264">
                <a:moveTo>
                  <a:pt x="31765" y="32050"/>
                </a:moveTo>
                <a:lnTo>
                  <a:pt x="24575" y="36869"/>
                </a:lnTo>
                <a:lnTo>
                  <a:pt x="24575" y="38998"/>
                </a:lnTo>
                <a:lnTo>
                  <a:pt x="31765" y="34179"/>
                </a:lnTo>
                <a:lnTo>
                  <a:pt x="31765" y="32050"/>
                </a:lnTo>
                <a:close/>
              </a:path>
            </a:pathLst>
          </a:custGeom>
          <a:solidFill>
            <a:srgbClr val="959595">
              <a:alpha val="2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04005" y="4621744"/>
            <a:ext cx="13970" cy="33655"/>
          </a:xfrm>
          <a:custGeom>
            <a:avLst/>
            <a:gdLst/>
            <a:ahLst/>
            <a:cxnLst/>
            <a:rect l="l" t="t" r="r" b="b"/>
            <a:pathLst>
              <a:path w="13970" h="33654">
                <a:moveTo>
                  <a:pt x="12878" y="0"/>
                </a:moveTo>
                <a:lnTo>
                  <a:pt x="12556" y="224"/>
                </a:lnTo>
                <a:lnTo>
                  <a:pt x="6868" y="3473"/>
                </a:lnTo>
                <a:lnTo>
                  <a:pt x="6868" y="28688"/>
                </a:lnTo>
                <a:lnTo>
                  <a:pt x="7082" y="29024"/>
                </a:lnTo>
                <a:lnTo>
                  <a:pt x="7404" y="29136"/>
                </a:lnTo>
                <a:lnTo>
                  <a:pt x="7726" y="28912"/>
                </a:lnTo>
                <a:lnTo>
                  <a:pt x="13414" y="25662"/>
                </a:lnTo>
                <a:lnTo>
                  <a:pt x="13522" y="448"/>
                </a:lnTo>
                <a:lnTo>
                  <a:pt x="13307" y="112"/>
                </a:lnTo>
                <a:lnTo>
                  <a:pt x="12878" y="0"/>
                </a:lnTo>
                <a:close/>
              </a:path>
              <a:path w="13970" h="33654">
                <a:moveTo>
                  <a:pt x="3756" y="5379"/>
                </a:moveTo>
                <a:lnTo>
                  <a:pt x="3434" y="5491"/>
                </a:lnTo>
                <a:lnTo>
                  <a:pt x="321" y="7396"/>
                </a:lnTo>
                <a:lnTo>
                  <a:pt x="107" y="7508"/>
                </a:lnTo>
                <a:lnTo>
                  <a:pt x="0" y="32722"/>
                </a:lnTo>
                <a:lnTo>
                  <a:pt x="214" y="33058"/>
                </a:lnTo>
                <a:lnTo>
                  <a:pt x="643" y="33170"/>
                </a:lnTo>
                <a:lnTo>
                  <a:pt x="965" y="32946"/>
                </a:lnTo>
                <a:lnTo>
                  <a:pt x="4185" y="31153"/>
                </a:lnTo>
                <a:lnTo>
                  <a:pt x="4400" y="30929"/>
                </a:lnTo>
                <a:lnTo>
                  <a:pt x="4400" y="5827"/>
                </a:lnTo>
                <a:lnTo>
                  <a:pt x="4185" y="5491"/>
                </a:lnTo>
                <a:lnTo>
                  <a:pt x="3756" y="5379"/>
                </a:lnTo>
                <a:close/>
              </a:path>
            </a:pathLst>
          </a:custGeom>
          <a:solidFill>
            <a:srgbClr val="808080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204931" y="4479871"/>
            <a:ext cx="123844" cy="23892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231332" y="4479871"/>
            <a:ext cx="97790" cy="170815"/>
          </a:xfrm>
          <a:custGeom>
            <a:avLst/>
            <a:gdLst/>
            <a:ahLst/>
            <a:cxnLst/>
            <a:rect l="l" t="t" r="r" b="b"/>
            <a:pathLst>
              <a:path w="97789" h="170814">
                <a:moveTo>
                  <a:pt x="97444" y="170785"/>
                </a:moveTo>
                <a:lnTo>
                  <a:pt x="70613" y="161717"/>
                </a:lnTo>
                <a:lnTo>
                  <a:pt x="45220" y="149255"/>
                </a:lnTo>
                <a:lnTo>
                  <a:pt x="21579" y="133578"/>
                </a:lnTo>
                <a:lnTo>
                  <a:pt x="0" y="114865"/>
                </a:lnTo>
                <a:lnTo>
                  <a:pt x="0" y="0"/>
                </a:lnTo>
                <a:lnTo>
                  <a:pt x="22062" y="18129"/>
                </a:lnTo>
                <a:lnTo>
                  <a:pt x="45784" y="33759"/>
                </a:lnTo>
                <a:lnTo>
                  <a:pt x="70975" y="46741"/>
                </a:lnTo>
                <a:lnTo>
                  <a:pt x="97444" y="56928"/>
                </a:lnTo>
                <a:lnTo>
                  <a:pt x="97444" y="17078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4931" y="4601909"/>
            <a:ext cx="116205" cy="117475"/>
          </a:xfrm>
          <a:custGeom>
            <a:avLst/>
            <a:gdLst/>
            <a:ahLst/>
            <a:cxnLst/>
            <a:rect l="l" t="t" r="r" b="b"/>
            <a:pathLst>
              <a:path w="116204" h="117475">
                <a:moveTo>
                  <a:pt x="0" y="48747"/>
                </a:moveTo>
                <a:lnTo>
                  <a:pt x="25640" y="71323"/>
                </a:lnTo>
                <a:lnTo>
                  <a:pt x="53725" y="90337"/>
                </a:lnTo>
                <a:lnTo>
                  <a:pt x="83923" y="105590"/>
                </a:lnTo>
                <a:lnTo>
                  <a:pt x="115902" y="116882"/>
                </a:lnTo>
                <a:lnTo>
                  <a:pt x="115902" y="68022"/>
                </a:lnTo>
                <a:lnTo>
                  <a:pt x="83969" y="56732"/>
                </a:lnTo>
                <a:lnTo>
                  <a:pt x="53766" y="41491"/>
                </a:lnTo>
                <a:lnTo>
                  <a:pt x="25655" y="22510"/>
                </a:lnTo>
                <a:lnTo>
                  <a:pt x="0" y="0"/>
                </a:lnTo>
                <a:lnTo>
                  <a:pt x="0" y="4874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13410" y="4622192"/>
            <a:ext cx="26034" cy="21590"/>
          </a:xfrm>
          <a:custGeom>
            <a:avLst/>
            <a:gdLst/>
            <a:ahLst/>
            <a:cxnLst/>
            <a:rect l="l" t="t" r="r" b="b"/>
            <a:pathLst>
              <a:path w="26035" h="21589">
                <a:moveTo>
                  <a:pt x="0" y="0"/>
                </a:moveTo>
                <a:lnTo>
                  <a:pt x="6033" y="5881"/>
                </a:lnTo>
                <a:lnTo>
                  <a:pt x="12368" y="11416"/>
                </a:lnTo>
                <a:lnTo>
                  <a:pt x="18985" y="16594"/>
                </a:lnTo>
                <a:lnTo>
                  <a:pt x="25863" y="2140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13410" y="4629365"/>
            <a:ext cx="26034" cy="21590"/>
          </a:xfrm>
          <a:custGeom>
            <a:avLst/>
            <a:gdLst/>
            <a:ahLst/>
            <a:cxnLst/>
            <a:rect l="l" t="t" r="r" b="b"/>
            <a:pathLst>
              <a:path w="26035" h="21589">
                <a:moveTo>
                  <a:pt x="0" y="0"/>
                </a:moveTo>
                <a:lnTo>
                  <a:pt x="6033" y="5864"/>
                </a:lnTo>
                <a:lnTo>
                  <a:pt x="12368" y="11360"/>
                </a:lnTo>
                <a:lnTo>
                  <a:pt x="18985" y="16499"/>
                </a:lnTo>
                <a:lnTo>
                  <a:pt x="25863" y="2129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13410" y="4636425"/>
            <a:ext cx="26034" cy="21590"/>
          </a:xfrm>
          <a:custGeom>
            <a:avLst/>
            <a:gdLst/>
            <a:ahLst/>
            <a:cxnLst/>
            <a:rect l="l" t="t" r="r" b="b"/>
            <a:pathLst>
              <a:path w="26035" h="21589">
                <a:moveTo>
                  <a:pt x="0" y="0"/>
                </a:moveTo>
                <a:lnTo>
                  <a:pt x="6033" y="5881"/>
                </a:lnTo>
                <a:lnTo>
                  <a:pt x="12368" y="11416"/>
                </a:lnTo>
                <a:lnTo>
                  <a:pt x="18985" y="16594"/>
                </a:lnTo>
                <a:lnTo>
                  <a:pt x="25863" y="2140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213410" y="4643597"/>
            <a:ext cx="26034" cy="21590"/>
          </a:xfrm>
          <a:custGeom>
            <a:avLst/>
            <a:gdLst/>
            <a:ahLst/>
            <a:cxnLst/>
            <a:rect l="l" t="t" r="r" b="b"/>
            <a:pathLst>
              <a:path w="26035" h="21589">
                <a:moveTo>
                  <a:pt x="0" y="0"/>
                </a:moveTo>
                <a:lnTo>
                  <a:pt x="6033" y="5864"/>
                </a:lnTo>
                <a:lnTo>
                  <a:pt x="12368" y="11360"/>
                </a:lnTo>
                <a:lnTo>
                  <a:pt x="18985" y="16499"/>
                </a:lnTo>
                <a:lnTo>
                  <a:pt x="25863" y="2129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306883" y="4491526"/>
            <a:ext cx="46355" cy="27305"/>
          </a:xfrm>
          <a:custGeom>
            <a:avLst/>
            <a:gdLst/>
            <a:ahLst/>
            <a:cxnLst/>
            <a:rect l="l" t="t" r="r" b="b"/>
            <a:pathLst>
              <a:path w="46354" h="27304">
                <a:moveTo>
                  <a:pt x="0" y="0"/>
                </a:moveTo>
                <a:lnTo>
                  <a:pt x="45824" y="2700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312893" y="4489845"/>
            <a:ext cx="45720" cy="27305"/>
          </a:xfrm>
          <a:custGeom>
            <a:avLst/>
            <a:gdLst/>
            <a:ahLst/>
            <a:cxnLst/>
            <a:rect l="l" t="t" r="r" b="b"/>
            <a:pathLst>
              <a:path w="45720" h="27304">
                <a:moveTo>
                  <a:pt x="0" y="0"/>
                </a:moveTo>
                <a:lnTo>
                  <a:pt x="45717" y="2700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318795" y="4488164"/>
            <a:ext cx="46355" cy="27305"/>
          </a:xfrm>
          <a:custGeom>
            <a:avLst/>
            <a:gdLst/>
            <a:ahLst/>
            <a:cxnLst/>
            <a:rect l="l" t="t" r="r" b="b"/>
            <a:pathLst>
              <a:path w="46354" h="27304">
                <a:moveTo>
                  <a:pt x="0" y="0"/>
                </a:moveTo>
                <a:lnTo>
                  <a:pt x="45824" y="2700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24805" y="4486483"/>
            <a:ext cx="46355" cy="27305"/>
          </a:xfrm>
          <a:custGeom>
            <a:avLst/>
            <a:gdLst/>
            <a:ahLst/>
            <a:cxnLst/>
            <a:rect l="l" t="t" r="r" b="b"/>
            <a:pathLst>
              <a:path w="46354" h="27304">
                <a:moveTo>
                  <a:pt x="0" y="0"/>
                </a:moveTo>
                <a:lnTo>
                  <a:pt x="45824" y="2700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43244" y="4505310"/>
            <a:ext cx="71120" cy="125095"/>
          </a:xfrm>
          <a:custGeom>
            <a:avLst/>
            <a:gdLst/>
            <a:ahLst/>
            <a:cxnLst/>
            <a:rect l="l" t="t" r="r" b="b"/>
            <a:pathLst>
              <a:path w="71120" h="125095">
                <a:moveTo>
                  <a:pt x="0" y="0"/>
                </a:moveTo>
                <a:lnTo>
                  <a:pt x="0" y="82367"/>
                </a:lnTo>
                <a:lnTo>
                  <a:pt x="16287" y="95497"/>
                </a:lnTo>
                <a:lnTo>
                  <a:pt x="33523" y="106951"/>
                </a:lnTo>
                <a:lnTo>
                  <a:pt x="51705" y="116786"/>
                </a:lnTo>
                <a:lnTo>
                  <a:pt x="70722" y="124951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04931" y="4468777"/>
            <a:ext cx="224790" cy="250190"/>
          </a:xfrm>
          <a:custGeom>
            <a:avLst/>
            <a:gdLst/>
            <a:ahLst/>
            <a:cxnLst/>
            <a:rect l="l" t="t" r="r" b="b"/>
            <a:pathLst>
              <a:path w="224789" h="250189">
                <a:moveTo>
                  <a:pt x="115902" y="250014"/>
                </a:moveTo>
                <a:lnTo>
                  <a:pt x="224293" y="186026"/>
                </a:lnTo>
                <a:lnTo>
                  <a:pt x="224293" y="137166"/>
                </a:lnTo>
                <a:lnTo>
                  <a:pt x="188556" y="115874"/>
                </a:lnTo>
                <a:lnTo>
                  <a:pt x="188556" y="48747"/>
                </a:lnTo>
                <a:lnTo>
                  <a:pt x="112898" y="4034"/>
                </a:lnTo>
                <a:lnTo>
                  <a:pt x="78127" y="14232"/>
                </a:lnTo>
                <a:lnTo>
                  <a:pt x="54195" y="0"/>
                </a:lnTo>
                <a:lnTo>
                  <a:pt x="26400" y="11094"/>
                </a:lnTo>
                <a:lnTo>
                  <a:pt x="26400" y="117891"/>
                </a:lnTo>
                <a:lnTo>
                  <a:pt x="0" y="133132"/>
                </a:lnTo>
                <a:lnTo>
                  <a:pt x="0" y="181879"/>
                </a:lnTo>
                <a:lnTo>
                  <a:pt x="25700" y="204392"/>
                </a:lnTo>
                <a:lnTo>
                  <a:pt x="53806" y="223385"/>
                </a:lnTo>
                <a:lnTo>
                  <a:pt x="83984" y="238659"/>
                </a:lnTo>
                <a:lnTo>
                  <a:pt x="115902" y="250014"/>
                </a:lnTo>
                <a:close/>
              </a:path>
            </a:pathLst>
          </a:custGeom>
          <a:ln w="109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21868" y="4659846"/>
            <a:ext cx="172720" cy="121285"/>
          </a:xfrm>
          <a:custGeom>
            <a:avLst/>
            <a:gdLst/>
            <a:ahLst/>
            <a:cxnLst/>
            <a:rect l="l" t="t" r="r" b="b"/>
            <a:pathLst>
              <a:path w="172720" h="121285">
                <a:moveTo>
                  <a:pt x="0" y="37653"/>
                </a:moveTo>
                <a:lnTo>
                  <a:pt x="52692" y="0"/>
                </a:lnTo>
                <a:lnTo>
                  <a:pt x="172137" y="70152"/>
                </a:lnTo>
                <a:lnTo>
                  <a:pt x="172137" y="88418"/>
                </a:lnTo>
                <a:lnTo>
                  <a:pt x="117405" y="121029"/>
                </a:lnTo>
                <a:lnTo>
                  <a:pt x="0" y="51885"/>
                </a:lnTo>
                <a:lnTo>
                  <a:pt x="0" y="37653"/>
                </a:lnTo>
                <a:close/>
              </a:path>
            </a:pathLst>
          </a:custGeom>
          <a:ln w="11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275439" y="4680241"/>
            <a:ext cx="40640" cy="21590"/>
          </a:xfrm>
          <a:custGeom>
            <a:avLst/>
            <a:gdLst/>
            <a:ahLst/>
            <a:cxnLst/>
            <a:rect l="l" t="t" r="r" b="b"/>
            <a:pathLst>
              <a:path w="40639" h="21589">
                <a:moveTo>
                  <a:pt x="3648" y="0"/>
                </a:moveTo>
                <a:lnTo>
                  <a:pt x="1931" y="224"/>
                </a:lnTo>
                <a:lnTo>
                  <a:pt x="751" y="1568"/>
                </a:lnTo>
                <a:lnTo>
                  <a:pt x="0" y="5491"/>
                </a:lnTo>
                <a:lnTo>
                  <a:pt x="1395" y="7620"/>
                </a:lnTo>
                <a:lnTo>
                  <a:pt x="3648" y="8068"/>
                </a:lnTo>
                <a:lnTo>
                  <a:pt x="36487" y="21292"/>
                </a:lnTo>
                <a:lnTo>
                  <a:pt x="37775" y="21068"/>
                </a:lnTo>
                <a:lnTo>
                  <a:pt x="38848" y="20171"/>
                </a:lnTo>
                <a:lnTo>
                  <a:pt x="39385" y="18938"/>
                </a:lnTo>
                <a:lnTo>
                  <a:pt x="40351" y="16921"/>
                </a:lnTo>
                <a:lnTo>
                  <a:pt x="39385" y="14568"/>
                </a:lnTo>
                <a:lnTo>
                  <a:pt x="37453" y="13671"/>
                </a:lnTo>
                <a:lnTo>
                  <a:pt x="3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266102" y="4656820"/>
            <a:ext cx="48895" cy="30480"/>
          </a:xfrm>
          <a:custGeom>
            <a:avLst/>
            <a:gdLst/>
            <a:ahLst/>
            <a:cxnLst/>
            <a:rect l="l" t="t" r="r" b="b"/>
            <a:pathLst>
              <a:path w="48895" h="30479">
                <a:moveTo>
                  <a:pt x="0" y="0"/>
                </a:moveTo>
                <a:lnTo>
                  <a:pt x="0" y="11206"/>
                </a:lnTo>
                <a:lnTo>
                  <a:pt x="48722" y="30481"/>
                </a:lnTo>
                <a:lnTo>
                  <a:pt x="48722" y="202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266102" y="4656820"/>
            <a:ext cx="48895" cy="30480"/>
          </a:xfrm>
          <a:custGeom>
            <a:avLst/>
            <a:gdLst/>
            <a:ahLst/>
            <a:cxnLst/>
            <a:rect l="l" t="t" r="r" b="b"/>
            <a:pathLst>
              <a:path w="48895" h="30479">
                <a:moveTo>
                  <a:pt x="0" y="0"/>
                </a:moveTo>
                <a:lnTo>
                  <a:pt x="48722" y="20283"/>
                </a:lnTo>
                <a:lnTo>
                  <a:pt x="48722" y="3048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266102" y="4660855"/>
            <a:ext cx="48895" cy="20955"/>
          </a:xfrm>
          <a:custGeom>
            <a:avLst/>
            <a:gdLst/>
            <a:ahLst/>
            <a:cxnLst/>
            <a:rect l="l" t="t" r="r" b="b"/>
            <a:pathLst>
              <a:path w="48895" h="20954">
                <a:moveTo>
                  <a:pt x="0" y="0"/>
                </a:moveTo>
                <a:lnTo>
                  <a:pt x="48722" y="2039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266102" y="4656820"/>
            <a:ext cx="48895" cy="30480"/>
          </a:xfrm>
          <a:custGeom>
            <a:avLst/>
            <a:gdLst/>
            <a:ahLst/>
            <a:cxnLst/>
            <a:rect l="l" t="t" r="r" b="b"/>
            <a:pathLst>
              <a:path w="48895" h="30479">
                <a:moveTo>
                  <a:pt x="0" y="0"/>
                </a:moveTo>
                <a:lnTo>
                  <a:pt x="0" y="11206"/>
                </a:lnTo>
                <a:lnTo>
                  <a:pt x="48722" y="30481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300015" y="4630373"/>
            <a:ext cx="8156" cy="986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300015" y="4630373"/>
            <a:ext cx="8255" cy="10160"/>
          </a:xfrm>
          <a:custGeom>
            <a:avLst/>
            <a:gdLst/>
            <a:ahLst/>
            <a:cxnLst/>
            <a:rect l="l" t="t" r="r" b="b"/>
            <a:pathLst>
              <a:path w="8254" h="10160">
                <a:moveTo>
                  <a:pt x="6975" y="3249"/>
                </a:moveTo>
                <a:lnTo>
                  <a:pt x="5795" y="1008"/>
                </a:lnTo>
                <a:lnTo>
                  <a:pt x="3541" y="0"/>
                </a:lnTo>
                <a:lnTo>
                  <a:pt x="1931" y="1008"/>
                </a:lnTo>
                <a:lnTo>
                  <a:pt x="321" y="1905"/>
                </a:lnTo>
                <a:lnTo>
                  <a:pt x="0" y="4482"/>
                </a:lnTo>
                <a:lnTo>
                  <a:pt x="1287" y="6723"/>
                </a:lnTo>
                <a:lnTo>
                  <a:pt x="2468" y="8853"/>
                </a:lnTo>
                <a:lnTo>
                  <a:pt x="4721" y="9861"/>
                </a:lnTo>
                <a:lnTo>
                  <a:pt x="6331" y="8853"/>
                </a:lnTo>
                <a:lnTo>
                  <a:pt x="7941" y="7956"/>
                </a:lnTo>
                <a:lnTo>
                  <a:pt x="8156" y="5379"/>
                </a:lnTo>
                <a:lnTo>
                  <a:pt x="6975" y="324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243244" y="4505310"/>
            <a:ext cx="70614" cy="12125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243244" y="4505310"/>
            <a:ext cx="71120" cy="125095"/>
          </a:xfrm>
          <a:custGeom>
            <a:avLst/>
            <a:gdLst/>
            <a:ahLst/>
            <a:cxnLst/>
            <a:rect l="l" t="t" r="r" b="b"/>
            <a:pathLst>
              <a:path w="71120" h="125095">
                <a:moveTo>
                  <a:pt x="3004" y="80461"/>
                </a:moveTo>
                <a:lnTo>
                  <a:pt x="3004" y="3025"/>
                </a:lnTo>
                <a:lnTo>
                  <a:pt x="0" y="0"/>
                </a:lnTo>
                <a:lnTo>
                  <a:pt x="15666" y="13888"/>
                </a:lnTo>
                <a:lnTo>
                  <a:pt x="32772" y="25718"/>
                </a:lnTo>
                <a:lnTo>
                  <a:pt x="51145" y="35363"/>
                </a:lnTo>
                <a:lnTo>
                  <a:pt x="70614" y="42696"/>
                </a:lnTo>
                <a:lnTo>
                  <a:pt x="70614" y="124839"/>
                </a:lnTo>
                <a:lnTo>
                  <a:pt x="70614" y="121253"/>
                </a:lnTo>
                <a:lnTo>
                  <a:pt x="52399" y="113445"/>
                </a:lnTo>
                <a:lnTo>
                  <a:pt x="34998" y="104009"/>
                </a:lnTo>
                <a:lnTo>
                  <a:pt x="18503" y="92997"/>
                </a:lnTo>
                <a:lnTo>
                  <a:pt x="3004" y="8046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311142" y="4251620"/>
            <a:ext cx="236843" cy="17141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185614" y="4173488"/>
            <a:ext cx="321845" cy="18871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185614" y="4173488"/>
            <a:ext cx="321945" cy="189230"/>
          </a:xfrm>
          <a:custGeom>
            <a:avLst/>
            <a:gdLst/>
            <a:ahLst/>
            <a:cxnLst/>
            <a:rect l="l" t="t" r="r" b="b"/>
            <a:pathLst>
              <a:path w="321945" h="189229">
                <a:moveTo>
                  <a:pt x="135541" y="188715"/>
                </a:moveTo>
                <a:lnTo>
                  <a:pt x="321845" y="79453"/>
                </a:lnTo>
                <a:lnTo>
                  <a:pt x="186303" y="0"/>
                </a:lnTo>
                <a:lnTo>
                  <a:pt x="0" y="109262"/>
                </a:lnTo>
                <a:lnTo>
                  <a:pt x="135541" y="18871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181348" y="4282750"/>
            <a:ext cx="139807" cy="13895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180031" y="4209726"/>
            <a:ext cx="275616" cy="21330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185614" y="4132473"/>
            <a:ext cx="337406" cy="15027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185614" y="4132473"/>
            <a:ext cx="337820" cy="150495"/>
          </a:xfrm>
          <a:custGeom>
            <a:avLst/>
            <a:gdLst/>
            <a:ahLst/>
            <a:cxnLst/>
            <a:rect l="l" t="t" r="r" b="b"/>
            <a:pathLst>
              <a:path w="337820" h="150495">
                <a:moveTo>
                  <a:pt x="151103" y="109150"/>
                </a:moveTo>
                <a:lnTo>
                  <a:pt x="337406" y="0"/>
                </a:lnTo>
                <a:lnTo>
                  <a:pt x="301526" y="16683"/>
                </a:lnTo>
                <a:lnTo>
                  <a:pt x="264148" y="29164"/>
                </a:lnTo>
                <a:lnTo>
                  <a:pt x="225623" y="37317"/>
                </a:lnTo>
                <a:lnTo>
                  <a:pt x="186303" y="41015"/>
                </a:lnTo>
                <a:lnTo>
                  <a:pt x="0" y="150277"/>
                </a:lnTo>
                <a:lnTo>
                  <a:pt x="39320" y="146530"/>
                </a:lnTo>
                <a:lnTo>
                  <a:pt x="77845" y="138371"/>
                </a:lnTo>
                <a:lnTo>
                  <a:pt x="115223" y="125882"/>
                </a:lnTo>
                <a:lnTo>
                  <a:pt x="151103" y="1091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383186" y="4348532"/>
            <a:ext cx="29209" cy="17145"/>
          </a:xfrm>
          <a:custGeom>
            <a:avLst/>
            <a:gdLst/>
            <a:ahLst/>
            <a:cxnLst/>
            <a:rect l="l" t="t" r="r" b="b"/>
            <a:pathLst>
              <a:path w="29210" h="17145">
                <a:moveTo>
                  <a:pt x="28868" y="0"/>
                </a:moveTo>
                <a:lnTo>
                  <a:pt x="0" y="16921"/>
                </a:lnTo>
              </a:path>
            </a:pathLst>
          </a:custGeom>
          <a:ln w="79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420532" y="4316818"/>
            <a:ext cx="29209" cy="17145"/>
          </a:xfrm>
          <a:custGeom>
            <a:avLst/>
            <a:gdLst/>
            <a:ahLst/>
            <a:cxnLst/>
            <a:rect l="l" t="t" r="r" b="b"/>
            <a:pathLst>
              <a:path w="29210" h="17145">
                <a:moveTo>
                  <a:pt x="0" y="16921"/>
                </a:moveTo>
                <a:lnTo>
                  <a:pt x="28761" y="0"/>
                </a:lnTo>
              </a:path>
            </a:pathLst>
          </a:custGeom>
          <a:ln w="79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457771" y="4285104"/>
            <a:ext cx="29209" cy="17145"/>
          </a:xfrm>
          <a:custGeom>
            <a:avLst/>
            <a:gdLst/>
            <a:ahLst/>
            <a:cxnLst/>
            <a:rect l="l" t="t" r="r" b="b"/>
            <a:pathLst>
              <a:path w="29210" h="17145">
                <a:moveTo>
                  <a:pt x="0" y="16809"/>
                </a:moveTo>
                <a:lnTo>
                  <a:pt x="28761" y="0"/>
                </a:lnTo>
              </a:path>
            </a:pathLst>
          </a:custGeom>
          <a:ln w="79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181348" y="4132473"/>
            <a:ext cx="342265" cy="289560"/>
          </a:xfrm>
          <a:custGeom>
            <a:avLst/>
            <a:gdLst/>
            <a:ahLst/>
            <a:cxnLst/>
            <a:rect l="l" t="t" r="r" b="b"/>
            <a:pathLst>
              <a:path w="342264" h="289560">
                <a:moveTo>
                  <a:pt x="4265" y="209783"/>
                </a:moveTo>
                <a:lnTo>
                  <a:pt x="139807" y="289237"/>
                </a:lnTo>
                <a:lnTo>
                  <a:pt x="326111" y="180086"/>
                </a:lnTo>
                <a:lnTo>
                  <a:pt x="319591" y="165665"/>
                </a:lnTo>
                <a:lnTo>
                  <a:pt x="317418" y="150277"/>
                </a:lnTo>
                <a:lnTo>
                  <a:pt x="319591" y="134890"/>
                </a:lnTo>
                <a:lnTo>
                  <a:pt x="326111" y="120468"/>
                </a:lnTo>
                <a:lnTo>
                  <a:pt x="231135" y="64885"/>
                </a:lnTo>
                <a:lnTo>
                  <a:pt x="341672" y="0"/>
                </a:lnTo>
                <a:lnTo>
                  <a:pt x="305792" y="16683"/>
                </a:lnTo>
                <a:lnTo>
                  <a:pt x="268414" y="29164"/>
                </a:lnTo>
                <a:lnTo>
                  <a:pt x="229889" y="37317"/>
                </a:lnTo>
                <a:lnTo>
                  <a:pt x="190569" y="41015"/>
                </a:lnTo>
                <a:lnTo>
                  <a:pt x="4265" y="150277"/>
                </a:lnTo>
                <a:lnTo>
                  <a:pt x="1066" y="165028"/>
                </a:lnTo>
                <a:lnTo>
                  <a:pt x="0" y="180030"/>
                </a:lnTo>
                <a:lnTo>
                  <a:pt x="1066" y="195033"/>
                </a:lnTo>
                <a:lnTo>
                  <a:pt x="4265" y="209783"/>
                </a:lnTo>
                <a:close/>
              </a:path>
            </a:pathLst>
          </a:custGeom>
          <a:ln w="11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394089" y="4678972"/>
            <a:ext cx="994410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5" dirty="0">
                <a:latin typeface="宋体"/>
                <a:cs typeface="宋体"/>
              </a:rPr>
              <a:t>互联网用</a:t>
            </a:r>
            <a:r>
              <a:rPr sz="1550" spc="-30" dirty="0">
                <a:latin typeface="宋体"/>
                <a:cs typeface="宋体"/>
              </a:rPr>
              <a:t>户</a:t>
            </a:r>
            <a:endParaRPr sz="1550">
              <a:latin typeface="宋体"/>
              <a:cs typeface="宋体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1393616" y="4350213"/>
            <a:ext cx="1050925" cy="0"/>
          </a:xfrm>
          <a:custGeom>
            <a:avLst/>
            <a:gdLst/>
            <a:ahLst/>
            <a:cxnLst/>
            <a:rect l="l" t="t" r="r" b="b"/>
            <a:pathLst>
              <a:path w="1050925">
                <a:moveTo>
                  <a:pt x="0" y="0"/>
                </a:moveTo>
                <a:lnTo>
                  <a:pt x="1050327" y="0"/>
                </a:lnTo>
              </a:path>
            </a:pathLst>
          </a:custGeom>
          <a:ln w="349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428811" y="4287009"/>
            <a:ext cx="181610" cy="127000"/>
          </a:xfrm>
          <a:custGeom>
            <a:avLst/>
            <a:gdLst/>
            <a:ahLst/>
            <a:cxnLst/>
            <a:rect l="l" t="t" r="r" b="b"/>
            <a:pathLst>
              <a:path w="181610" h="127000">
                <a:moveTo>
                  <a:pt x="0" y="0"/>
                </a:moveTo>
                <a:lnTo>
                  <a:pt x="0" y="126408"/>
                </a:lnTo>
                <a:lnTo>
                  <a:pt x="181581" y="632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543411" y="3565765"/>
            <a:ext cx="1059815" cy="762635"/>
          </a:xfrm>
          <a:custGeom>
            <a:avLst/>
            <a:gdLst/>
            <a:ahLst/>
            <a:cxnLst/>
            <a:rect l="l" t="t" r="r" b="b"/>
            <a:pathLst>
              <a:path w="1059814" h="762635">
                <a:moveTo>
                  <a:pt x="0" y="762483"/>
                </a:moveTo>
                <a:lnTo>
                  <a:pt x="1059438" y="0"/>
                </a:lnTo>
              </a:path>
            </a:pathLst>
          </a:custGeom>
          <a:ln w="344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56059" y="3467149"/>
            <a:ext cx="184150" cy="160020"/>
          </a:xfrm>
          <a:custGeom>
            <a:avLst/>
            <a:gdLst/>
            <a:ahLst/>
            <a:cxnLst/>
            <a:rect l="l" t="t" r="r" b="b"/>
            <a:pathLst>
              <a:path w="184150" h="160020">
                <a:moveTo>
                  <a:pt x="183834" y="0"/>
                </a:moveTo>
                <a:lnTo>
                  <a:pt x="0" y="55583"/>
                </a:lnTo>
                <a:lnTo>
                  <a:pt x="68683" y="159579"/>
                </a:lnTo>
                <a:lnTo>
                  <a:pt x="183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526455" y="4372178"/>
            <a:ext cx="1129030" cy="650240"/>
          </a:xfrm>
          <a:custGeom>
            <a:avLst/>
            <a:gdLst/>
            <a:ahLst/>
            <a:cxnLst/>
            <a:rect l="l" t="t" r="r" b="b"/>
            <a:pathLst>
              <a:path w="1129029" h="650239">
                <a:moveTo>
                  <a:pt x="0" y="0"/>
                </a:moveTo>
                <a:lnTo>
                  <a:pt x="1128550" y="650083"/>
                </a:lnTo>
              </a:path>
            </a:pathLst>
          </a:custGeom>
          <a:ln w="34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612615" y="4959281"/>
            <a:ext cx="188595" cy="147320"/>
          </a:xfrm>
          <a:custGeom>
            <a:avLst/>
            <a:gdLst/>
            <a:ahLst/>
            <a:cxnLst/>
            <a:rect l="l" t="t" r="r" b="b"/>
            <a:pathLst>
              <a:path w="188595" h="147320">
                <a:moveTo>
                  <a:pt x="58380" y="0"/>
                </a:moveTo>
                <a:lnTo>
                  <a:pt x="0" y="110719"/>
                </a:lnTo>
                <a:lnTo>
                  <a:pt x="188127" y="147027"/>
                </a:lnTo>
                <a:lnTo>
                  <a:pt x="583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348277" y="3556128"/>
            <a:ext cx="1884045" cy="775335"/>
          </a:xfrm>
          <a:custGeom>
            <a:avLst/>
            <a:gdLst/>
            <a:ahLst/>
            <a:cxnLst/>
            <a:rect l="l" t="t" r="r" b="b"/>
            <a:pathLst>
              <a:path w="1884045" h="775335">
                <a:moveTo>
                  <a:pt x="0" y="0"/>
                </a:moveTo>
                <a:lnTo>
                  <a:pt x="1883422" y="774810"/>
                </a:lnTo>
              </a:path>
            </a:pathLst>
          </a:custGeom>
          <a:ln w="347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95425" y="4266389"/>
            <a:ext cx="191135" cy="128905"/>
          </a:xfrm>
          <a:custGeom>
            <a:avLst/>
            <a:gdLst/>
            <a:ahLst/>
            <a:cxnLst/>
            <a:rect l="l" t="t" r="r" b="b"/>
            <a:pathLst>
              <a:path w="191134" h="128904">
                <a:moveTo>
                  <a:pt x="44322" y="0"/>
                </a:moveTo>
                <a:lnTo>
                  <a:pt x="0" y="117555"/>
                </a:lnTo>
                <a:lnTo>
                  <a:pt x="191132" y="128313"/>
                </a:lnTo>
                <a:lnTo>
                  <a:pt x="44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48277" y="4500043"/>
            <a:ext cx="1877060" cy="485775"/>
          </a:xfrm>
          <a:custGeom>
            <a:avLst/>
            <a:gdLst/>
            <a:ahLst/>
            <a:cxnLst/>
            <a:rect l="l" t="t" r="r" b="b"/>
            <a:pathLst>
              <a:path w="1877059" h="485775">
                <a:moveTo>
                  <a:pt x="0" y="485573"/>
                </a:moveTo>
                <a:lnTo>
                  <a:pt x="1876661" y="0"/>
                </a:lnTo>
              </a:path>
            </a:pathLst>
          </a:custGeom>
          <a:ln w="34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195747" y="4442442"/>
            <a:ext cx="191135" cy="123189"/>
          </a:xfrm>
          <a:custGeom>
            <a:avLst/>
            <a:gdLst/>
            <a:ahLst/>
            <a:cxnLst/>
            <a:rect l="l" t="t" r="r" b="b"/>
            <a:pathLst>
              <a:path w="191134" h="123189">
                <a:moveTo>
                  <a:pt x="0" y="0"/>
                </a:moveTo>
                <a:lnTo>
                  <a:pt x="29083" y="122710"/>
                </a:lnTo>
                <a:lnTo>
                  <a:pt x="190810" y="158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2630424" y="4758313"/>
            <a:ext cx="117665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b="1" spc="-20" dirty="0">
                <a:latin typeface="Times New Roman"/>
                <a:cs typeface="Times New Roman"/>
              </a:rPr>
              <a:t>LVS</a:t>
            </a:r>
            <a:r>
              <a:rPr sz="1550" spc="-25" dirty="0">
                <a:latin typeface="宋体"/>
                <a:cs typeface="宋体"/>
              </a:rPr>
              <a:t>调度节</a:t>
            </a:r>
            <a:r>
              <a:rPr sz="1550" spc="-30" dirty="0">
                <a:latin typeface="宋体"/>
                <a:cs typeface="宋体"/>
              </a:rPr>
              <a:t>点</a:t>
            </a:r>
            <a:endParaRPr sz="1550">
              <a:latin typeface="宋体"/>
              <a:cs typeface="宋体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4512236" y="3884775"/>
            <a:ext cx="138239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5" dirty="0">
                <a:latin typeface="宋体"/>
                <a:cs typeface="宋体"/>
              </a:rPr>
              <a:t>真实服务器节</a:t>
            </a:r>
            <a:r>
              <a:rPr sz="1550" spc="-30" dirty="0">
                <a:latin typeface="宋体"/>
                <a:cs typeface="宋体"/>
              </a:rPr>
              <a:t>点</a:t>
            </a:r>
            <a:endParaRPr sz="1550">
              <a:latin typeface="宋体"/>
              <a:cs typeface="宋体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6966695" y="4837767"/>
            <a:ext cx="163004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25" dirty="0">
                <a:latin typeface="宋体"/>
                <a:cs typeface="宋体"/>
              </a:rPr>
              <a:t>数据</a:t>
            </a:r>
            <a:r>
              <a:rPr sz="1550" b="1" spc="-15" dirty="0">
                <a:latin typeface="Times New Roman"/>
                <a:cs typeface="Times New Roman"/>
              </a:rPr>
              <a:t>/</a:t>
            </a:r>
            <a:r>
              <a:rPr sz="1550" spc="-25" dirty="0">
                <a:latin typeface="宋体"/>
                <a:cs typeface="宋体"/>
              </a:rPr>
              <a:t>后台服务节</a:t>
            </a:r>
            <a:r>
              <a:rPr sz="1550" spc="-30" dirty="0">
                <a:latin typeface="宋体"/>
                <a:cs typeface="宋体"/>
              </a:rPr>
              <a:t>点</a:t>
            </a:r>
            <a:endParaRPr sz="1550">
              <a:latin typeface="宋体"/>
              <a:cs typeface="宋体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1215168" y="3421383"/>
            <a:ext cx="6092825" cy="902969"/>
          </a:xfrm>
          <a:custGeom>
            <a:avLst/>
            <a:gdLst/>
            <a:ahLst/>
            <a:cxnLst/>
            <a:rect l="l" t="t" r="r" b="b"/>
            <a:pathLst>
              <a:path w="6092825" h="902970">
                <a:moveTo>
                  <a:pt x="0" y="856324"/>
                </a:moveTo>
                <a:lnTo>
                  <a:pt x="57974" y="832431"/>
                </a:lnTo>
                <a:lnTo>
                  <a:pt x="115603" y="816359"/>
                </a:lnTo>
                <a:lnTo>
                  <a:pt x="173425" y="807193"/>
                </a:lnTo>
                <a:lnTo>
                  <a:pt x="231979" y="804016"/>
                </a:lnTo>
                <a:lnTo>
                  <a:pt x="261699" y="804388"/>
                </a:lnTo>
                <a:lnTo>
                  <a:pt x="322360" y="808477"/>
                </a:lnTo>
                <a:lnTo>
                  <a:pt x="385099" y="816266"/>
                </a:lnTo>
                <a:lnTo>
                  <a:pt x="450454" y="826837"/>
                </a:lnTo>
                <a:lnTo>
                  <a:pt x="518964" y="839276"/>
                </a:lnTo>
                <a:lnTo>
                  <a:pt x="554570" y="845909"/>
                </a:lnTo>
                <a:lnTo>
                  <a:pt x="591167" y="852666"/>
                </a:lnTo>
                <a:lnTo>
                  <a:pt x="628822" y="859431"/>
                </a:lnTo>
                <a:lnTo>
                  <a:pt x="667602" y="866091"/>
                </a:lnTo>
                <a:lnTo>
                  <a:pt x="707575" y="872530"/>
                </a:lnTo>
                <a:lnTo>
                  <a:pt x="748808" y="878635"/>
                </a:lnTo>
                <a:lnTo>
                  <a:pt x="791367" y="884290"/>
                </a:lnTo>
                <a:lnTo>
                  <a:pt x="835322" y="889382"/>
                </a:lnTo>
                <a:lnTo>
                  <a:pt x="880738" y="893795"/>
                </a:lnTo>
                <a:lnTo>
                  <a:pt x="927684" y="897416"/>
                </a:lnTo>
                <a:lnTo>
                  <a:pt x="976226" y="900129"/>
                </a:lnTo>
                <a:lnTo>
                  <a:pt x="1026431" y="901821"/>
                </a:lnTo>
                <a:lnTo>
                  <a:pt x="1078368" y="902376"/>
                </a:lnTo>
                <a:lnTo>
                  <a:pt x="1132103" y="901680"/>
                </a:lnTo>
                <a:lnTo>
                  <a:pt x="1187704" y="899619"/>
                </a:lnTo>
                <a:lnTo>
                  <a:pt x="1245238" y="896079"/>
                </a:lnTo>
                <a:lnTo>
                  <a:pt x="1304772" y="890944"/>
                </a:lnTo>
                <a:lnTo>
                  <a:pt x="1366374" y="884100"/>
                </a:lnTo>
                <a:lnTo>
                  <a:pt x="1430111" y="875433"/>
                </a:lnTo>
                <a:lnTo>
                  <a:pt x="1496050" y="864828"/>
                </a:lnTo>
                <a:lnTo>
                  <a:pt x="1564259" y="852171"/>
                </a:lnTo>
                <a:lnTo>
                  <a:pt x="1634805" y="837347"/>
                </a:lnTo>
                <a:lnTo>
                  <a:pt x="1707755" y="820241"/>
                </a:lnTo>
                <a:lnTo>
                  <a:pt x="1783176" y="800740"/>
                </a:lnTo>
                <a:lnTo>
                  <a:pt x="1851210" y="781668"/>
                </a:lnTo>
                <a:lnTo>
                  <a:pt x="1921106" y="760818"/>
                </a:lnTo>
                <a:lnTo>
                  <a:pt x="1992785" y="738330"/>
                </a:lnTo>
                <a:lnTo>
                  <a:pt x="2029268" y="726516"/>
                </a:lnTo>
                <a:lnTo>
                  <a:pt x="2066168" y="714345"/>
                </a:lnTo>
                <a:lnTo>
                  <a:pt x="2103473" y="701836"/>
                </a:lnTo>
                <a:lnTo>
                  <a:pt x="2141175" y="689007"/>
                </a:lnTo>
                <a:lnTo>
                  <a:pt x="2179262" y="675873"/>
                </a:lnTo>
                <a:lnTo>
                  <a:pt x="2217726" y="662455"/>
                </a:lnTo>
                <a:lnTo>
                  <a:pt x="2256556" y="648768"/>
                </a:lnTo>
                <a:lnTo>
                  <a:pt x="2295743" y="634831"/>
                </a:lnTo>
                <a:lnTo>
                  <a:pt x="2335276" y="620661"/>
                </a:lnTo>
                <a:lnTo>
                  <a:pt x="2375145" y="606276"/>
                </a:lnTo>
                <a:lnTo>
                  <a:pt x="2415341" y="591695"/>
                </a:lnTo>
                <a:lnTo>
                  <a:pt x="2455853" y="576933"/>
                </a:lnTo>
                <a:lnTo>
                  <a:pt x="2496672" y="562010"/>
                </a:lnTo>
                <a:lnTo>
                  <a:pt x="2537787" y="546942"/>
                </a:lnTo>
                <a:lnTo>
                  <a:pt x="2579190" y="531748"/>
                </a:lnTo>
                <a:lnTo>
                  <a:pt x="2620869" y="516445"/>
                </a:lnTo>
                <a:lnTo>
                  <a:pt x="2662815" y="501051"/>
                </a:lnTo>
                <a:lnTo>
                  <a:pt x="2705017" y="485583"/>
                </a:lnTo>
                <a:lnTo>
                  <a:pt x="2747467" y="470059"/>
                </a:lnTo>
                <a:lnTo>
                  <a:pt x="2790154" y="454497"/>
                </a:lnTo>
                <a:lnTo>
                  <a:pt x="2833068" y="438915"/>
                </a:lnTo>
                <a:lnTo>
                  <a:pt x="2876199" y="423329"/>
                </a:lnTo>
                <a:lnTo>
                  <a:pt x="2919537" y="407759"/>
                </a:lnTo>
                <a:lnTo>
                  <a:pt x="2963072" y="392221"/>
                </a:lnTo>
                <a:lnTo>
                  <a:pt x="3006795" y="376733"/>
                </a:lnTo>
                <a:lnTo>
                  <a:pt x="3050695" y="361313"/>
                </a:lnTo>
                <a:lnTo>
                  <a:pt x="3094762" y="345979"/>
                </a:lnTo>
                <a:lnTo>
                  <a:pt x="3138987" y="330748"/>
                </a:lnTo>
                <a:lnTo>
                  <a:pt x="3183359" y="315637"/>
                </a:lnTo>
                <a:lnTo>
                  <a:pt x="3227869" y="300665"/>
                </a:lnTo>
                <a:lnTo>
                  <a:pt x="3272507" y="285850"/>
                </a:lnTo>
                <a:lnTo>
                  <a:pt x="3317262" y="271208"/>
                </a:lnTo>
                <a:lnTo>
                  <a:pt x="3362125" y="256758"/>
                </a:lnTo>
                <a:lnTo>
                  <a:pt x="3407086" y="242517"/>
                </a:lnTo>
                <a:lnTo>
                  <a:pt x="3452135" y="228503"/>
                </a:lnTo>
                <a:lnTo>
                  <a:pt x="3497262" y="214734"/>
                </a:lnTo>
                <a:lnTo>
                  <a:pt x="3542457" y="201227"/>
                </a:lnTo>
                <a:lnTo>
                  <a:pt x="3587709" y="188000"/>
                </a:lnTo>
                <a:lnTo>
                  <a:pt x="3633010" y="175070"/>
                </a:lnTo>
                <a:lnTo>
                  <a:pt x="3678349" y="162456"/>
                </a:lnTo>
                <a:lnTo>
                  <a:pt x="3723716" y="150175"/>
                </a:lnTo>
                <a:lnTo>
                  <a:pt x="3769102" y="138244"/>
                </a:lnTo>
                <a:lnTo>
                  <a:pt x="3814496" y="126682"/>
                </a:lnTo>
                <a:lnTo>
                  <a:pt x="3859888" y="115506"/>
                </a:lnTo>
                <a:lnTo>
                  <a:pt x="3905269" y="104733"/>
                </a:lnTo>
                <a:lnTo>
                  <a:pt x="3950628" y="94382"/>
                </a:lnTo>
                <a:lnTo>
                  <a:pt x="3995956" y="84469"/>
                </a:lnTo>
                <a:lnTo>
                  <a:pt x="4041242" y="75014"/>
                </a:lnTo>
                <a:lnTo>
                  <a:pt x="4086477" y="66032"/>
                </a:lnTo>
                <a:lnTo>
                  <a:pt x="4131651" y="57543"/>
                </a:lnTo>
                <a:lnTo>
                  <a:pt x="4176754" y="49563"/>
                </a:lnTo>
                <a:lnTo>
                  <a:pt x="4221775" y="42111"/>
                </a:lnTo>
                <a:lnTo>
                  <a:pt x="4266705" y="35204"/>
                </a:lnTo>
                <a:lnTo>
                  <a:pt x="4311535" y="28860"/>
                </a:lnTo>
                <a:lnTo>
                  <a:pt x="4356253" y="23096"/>
                </a:lnTo>
                <a:lnTo>
                  <a:pt x="4400851" y="17930"/>
                </a:lnTo>
                <a:lnTo>
                  <a:pt x="4445317" y="13380"/>
                </a:lnTo>
                <a:lnTo>
                  <a:pt x="4489643" y="9463"/>
                </a:lnTo>
                <a:lnTo>
                  <a:pt x="4533818" y="6197"/>
                </a:lnTo>
                <a:lnTo>
                  <a:pt x="4577832" y="3601"/>
                </a:lnTo>
                <a:lnTo>
                  <a:pt x="4621676" y="1690"/>
                </a:lnTo>
                <a:lnTo>
                  <a:pt x="4665339" y="484"/>
                </a:lnTo>
                <a:lnTo>
                  <a:pt x="4708812" y="0"/>
                </a:lnTo>
                <a:lnTo>
                  <a:pt x="4752084" y="254"/>
                </a:lnTo>
                <a:lnTo>
                  <a:pt x="4795146" y="1267"/>
                </a:lnTo>
                <a:lnTo>
                  <a:pt x="4837988" y="3054"/>
                </a:lnTo>
                <a:lnTo>
                  <a:pt x="4880599" y="5633"/>
                </a:lnTo>
                <a:lnTo>
                  <a:pt x="4922970" y="9023"/>
                </a:lnTo>
                <a:lnTo>
                  <a:pt x="4965091" y="13240"/>
                </a:lnTo>
                <a:lnTo>
                  <a:pt x="5006951" y="18303"/>
                </a:lnTo>
                <a:lnTo>
                  <a:pt x="5048542" y="24229"/>
                </a:lnTo>
                <a:lnTo>
                  <a:pt x="5089853" y="31036"/>
                </a:lnTo>
                <a:lnTo>
                  <a:pt x="5130874" y="38742"/>
                </a:lnTo>
                <a:lnTo>
                  <a:pt x="5171594" y="47364"/>
                </a:lnTo>
                <a:lnTo>
                  <a:pt x="5212005" y="56919"/>
                </a:lnTo>
                <a:lnTo>
                  <a:pt x="5252097" y="67427"/>
                </a:lnTo>
                <a:lnTo>
                  <a:pt x="5291858" y="78903"/>
                </a:lnTo>
                <a:lnTo>
                  <a:pt x="5331280" y="91367"/>
                </a:lnTo>
                <a:lnTo>
                  <a:pt x="5370353" y="104835"/>
                </a:lnTo>
                <a:lnTo>
                  <a:pt x="5409066" y="119325"/>
                </a:lnTo>
                <a:lnTo>
                  <a:pt x="5447409" y="134855"/>
                </a:lnTo>
                <a:lnTo>
                  <a:pt x="5485373" y="151443"/>
                </a:lnTo>
                <a:lnTo>
                  <a:pt x="5522947" y="169106"/>
                </a:lnTo>
                <a:lnTo>
                  <a:pt x="5560123" y="187862"/>
                </a:lnTo>
                <a:lnTo>
                  <a:pt x="5596889" y="207729"/>
                </a:lnTo>
                <a:lnTo>
                  <a:pt x="5633236" y="228724"/>
                </a:lnTo>
                <a:lnTo>
                  <a:pt x="5669153" y="250864"/>
                </a:lnTo>
                <a:lnTo>
                  <a:pt x="5704632" y="274169"/>
                </a:lnTo>
                <a:lnTo>
                  <a:pt x="5739662" y="298655"/>
                </a:lnTo>
                <a:lnTo>
                  <a:pt x="5774233" y="324340"/>
                </a:lnTo>
                <a:lnTo>
                  <a:pt x="5808334" y="351242"/>
                </a:lnTo>
                <a:lnTo>
                  <a:pt x="5841957" y="379377"/>
                </a:lnTo>
                <a:lnTo>
                  <a:pt x="5875092" y="408765"/>
                </a:lnTo>
                <a:lnTo>
                  <a:pt x="5907727" y="439423"/>
                </a:lnTo>
                <a:lnTo>
                  <a:pt x="5939854" y="471368"/>
                </a:lnTo>
                <a:lnTo>
                  <a:pt x="5971462" y="504618"/>
                </a:lnTo>
                <a:lnTo>
                  <a:pt x="6002542" y="539191"/>
                </a:lnTo>
                <a:lnTo>
                  <a:pt x="6033083" y="575104"/>
                </a:lnTo>
                <a:lnTo>
                  <a:pt x="6063076" y="612376"/>
                </a:lnTo>
                <a:lnTo>
                  <a:pt x="6092510" y="651023"/>
                </a:lnTo>
              </a:path>
            </a:pathLst>
          </a:custGeom>
          <a:ln w="34932">
            <a:solidFill>
              <a:srgbClr val="00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74196" y="4215736"/>
            <a:ext cx="186055" cy="154940"/>
          </a:xfrm>
          <a:custGeom>
            <a:avLst/>
            <a:gdLst/>
            <a:ahLst/>
            <a:cxnLst/>
            <a:rect l="l" t="t" r="r" b="b"/>
            <a:pathLst>
              <a:path w="186055" h="154939">
                <a:moveTo>
                  <a:pt x="121612" y="0"/>
                </a:moveTo>
                <a:lnTo>
                  <a:pt x="0" y="154312"/>
                </a:lnTo>
                <a:lnTo>
                  <a:pt x="185970" y="107133"/>
                </a:lnTo>
                <a:lnTo>
                  <a:pt x="12161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49513" y="4023098"/>
            <a:ext cx="154305" cy="191770"/>
          </a:xfrm>
          <a:custGeom>
            <a:avLst/>
            <a:gdLst/>
            <a:ahLst/>
            <a:cxnLst/>
            <a:rect l="l" t="t" r="r" b="b"/>
            <a:pathLst>
              <a:path w="154304" h="191770">
                <a:moveTo>
                  <a:pt x="98946" y="0"/>
                </a:moveTo>
                <a:lnTo>
                  <a:pt x="0" y="72841"/>
                </a:lnTo>
                <a:lnTo>
                  <a:pt x="154107" y="191405"/>
                </a:lnTo>
                <a:lnTo>
                  <a:pt x="98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2407741" y="5904567"/>
            <a:ext cx="1317625" cy="348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spc="-70" dirty="0">
                <a:solidFill>
                  <a:srgbClr val="0000FF"/>
                </a:solidFill>
                <a:latin typeface="宋体"/>
                <a:cs typeface="宋体"/>
              </a:rPr>
              <a:t>负载调度</a:t>
            </a:r>
            <a:r>
              <a:rPr sz="2100" spc="-75" dirty="0">
                <a:solidFill>
                  <a:srgbClr val="0000FF"/>
                </a:solidFill>
                <a:latin typeface="宋体"/>
                <a:cs typeface="宋体"/>
              </a:rPr>
              <a:t>器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69" name="object 1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170" name="object 17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167" name="object 167"/>
          <p:cNvSpPr txBox="1"/>
          <p:nvPr/>
        </p:nvSpPr>
        <p:spPr>
          <a:xfrm>
            <a:off x="4360167" y="5476127"/>
            <a:ext cx="1382395" cy="76898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1550" spc="-25" dirty="0">
                <a:latin typeface="宋体"/>
                <a:cs typeface="宋体"/>
              </a:rPr>
              <a:t>真实服务器节</a:t>
            </a:r>
            <a:r>
              <a:rPr sz="1550" spc="-30" dirty="0">
                <a:latin typeface="宋体"/>
                <a:cs typeface="宋体"/>
              </a:rPr>
              <a:t>点</a:t>
            </a:r>
            <a:endParaRPr sz="1550">
              <a:latin typeface="宋体"/>
              <a:cs typeface="宋体"/>
            </a:endParaRPr>
          </a:p>
          <a:p>
            <a:pPr marR="6985" algn="ctr">
              <a:lnSpc>
                <a:spcPct val="100000"/>
              </a:lnSpc>
              <a:spcBef>
                <a:spcPts val="825"/>
              </a:spcBef>
            </a:pPr>
            <a:r>
              <a:rPr sz="2100" spc="-70" dirty="0">
                <a:solidFill>
                  <a:srgbClr val="0000FF"/>
                </a:solidFill>
                <a:latin typeface="宋体"/>
                <a:cs typeface="宋体"/>
              </a:rPr>
              <a:t>服务器</a:t>
            </a:r>
            <a:r>
              <a:rPr sz="2100" spc="-75" dirty="0">
                <a:solidFill>
                  <a:srgbClr val="0000FF"/>
                </a:solidFill>
                <a:latin typeface="宋体"/>
                <a:cs typeface="宋体"/>
              </a:rPr>
              <a:t>池</a:t>
            </a:r>
            <a:endParaRPr sz="2100">
              <a:latin typeface="宋体"/>
              <a:cs typeface="宋体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7100091" y="5896413"/>
            <a:ext cx="1059180" cy="348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00" spc="-70" dirty="0">
                <a:solidFill>
                  <a:srgbClr val="0000FF"/>
                </a:solidFill>
                <a:latin typeface="宋体"/>
                <a:cs typeface="宋体"/>
              </a:rPr>
              <a:t>共享存</a:t>
            </a:r>
            <a:r>
              <a:rPr sz="2100" spc="-75" dirty="0">
                <a:solidFill>
                  <a:srgbClr val="0000FF"/>
                </a:solidFill>
                <a:latin typeface="宋体"/>
                <a:cs typeface="宋体"/>
              </a:rPr>
              <a:t>储</a:t>
            </a:r>
            <a:endParaRPr sz="21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4817" y="574039"/>
            <a:ext cx="367537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35" dirty="0">
                <a:latin typeface="Candara"/>
                <a:cs typeface="Candara"/>
              </a:rPr>
              <a:t>L</a:t>
            </a:r>
            <a:r>
              <a:rPr sz="4400" dirty="0">
                <a:latin typeface="Candara"/>
                <a:cs typeface="Candara"/>
              </a:rPr>
              <a:t>VS</a:t>
            </a:r>
            <a:r>
              <a:rPr sz="4400" dirty="0"/>
              <a:t>的三个部分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590" y="2563520"/>
            <a:ext cx="8392160" cy="2741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1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负载调度器(load</a:t>
            </a:r>
            <a:r>
              <a:rPr sz="2200" spc="2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balancer)，它是整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个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集群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对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外面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前端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机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，负责 将客户的请求发送到一组服务器上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执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行，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客户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认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为服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是来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自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一 个IP地址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(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我们可称之为虚拟IP地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址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)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上的</a:t>
            </a:r>
            <a:endParaRPr sz="2200">
              <a:latin typeface="华文新魏"/>
              <a:cs typeface="华文新魏"/>
            </a:endParaRPr>
          </a:p>
          <a:p>
            <a:pPr marL="285115" marR="121285" indent="-272415">
              <a:lnSpc>
                <a:spcPct val="110100"/>
              </a:lnSpc>
              <a:spcBef>
                <a:spcPts val="52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服务器池(server</a:t>
            </a:r>
            <a:r>
              <a:rPr sz="2200" spc="-2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pool)，是一组真正执行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客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户请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求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的服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器，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执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行 的服务有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WEB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、MAIL、FTP和DNS等</a:t>
            </a:r>
            <a:endParaRPr sz="2200">
              <a:latin typeface="华文新魏"/>
              <a:cs typeface="华文新魏"/>
            </a:endParaRPr>
          </a:p>
          <a:p>
            <a:pPr marL="285115" marR="31750" indent="-272415">
              <a:lnSpc>
                <a:spcPct val="11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共享存储(shared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storage)，它为服务器池提供一个共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享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的存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区，  这样很容易使得服务器池拥有相同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内容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提供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相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同的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endParaRPr sz="22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5306" y="574039"/>
            <a:ext cx="69342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Microsoft JhengHei"/>
                <a:cs typeface="Microsoft JhengHei"/>
              </a:rPr>
              <a:t>为</a:t>
            </a:r>
            <a:r>
              <a:rPr sz="4400" b="1" spc="15" dirty="0">
                <a:latin typeface="Microsoft JhengHei"/>
                <a:cs typeface="Microsoft JhengHei"/>
              </a:rPr>
              <a:t>什</a:t>
            </a:r>
            <a:r>
              <a:rPr sz="4400" b="1" dirty="0">
                <a:latin typeface="Microsoft JhengHei"/>
                <a:cs typeface="Microsoft JhengHei"/>
              </a:rPr>
              <a:t>么使用层次</a:t>
            </a:r>
            <a:r>
              <a:rPr sz="4400" b="1" spc="-25" dirty="0">
                <a:latin typeface="Microsoft JhengHei"/>
                <a:cs typeface="Microsoft JhengHei"/>
              </a:rPr>
              <a:t>的</a:t>
            </a:r>
            <a:r>
              <a:rPr sz="4400" b="1" dirty="0">
                <a:latin typeface="Microsoft JhengHei"/>
                <a:cs typeface="Microsoft JhengHei"/>
              </a:rPr>
              <a:t>体系结</a:t>
            </a:r>
            <a:r>
              <a:rPr sz="4400" b="1" spc="-5" dirty="0">
                <a:latin typeface="Microsoft JhengHei"/>
                <a:cs typeface="Microsoft JhengHei"/>
              </a:rPr>
              <a:t>构</a:t>
            </a:r>
            <a:r>
              <a:rPr sz="4400" dirty="0">
                <a:latin typeface="Candara"/>
                <a:cs typeface="Candara"/>
              </a:rPr>
              <a:t>?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574797"/>
            <a:ext cx="829881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360045" algn="l"/>
                <a:tab pos="360680" algn="l"/>
              </a:tabLst>
            </a:pPr>
            <a:r>
              <a:rPr dirty="0"/>
              <a:t>	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层次的体系结构可以使得层与层之间相互独立，每一个层次 提供不同的功能，在一个层次可以重用不同的已有软件。例 如，调度器层提供了负载平衡、可伸缩性和</a:t>
            </a:r>
            <a:r>
              <a:rPr sz="2400" spc="590" dirty="0">
                <a:solidFill>
                  <a:srgbClr val="073D86"/>
                </a:solidFill>
                <a:latin typeface="华文新魏"/>
                <a:cs typeface="华文新魏"/>
              </a:rPr>
              <a:t>高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可用性等，在 服务器层可以运行不同的网络服务，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如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Web、Cache、Mail 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和Media等，来提供不同的可伸缩网络服务。明确的功能划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分和清晰的层</a:t>
            </a:r>
            <a:r>
              <a:rPr sz="2400" spc="590" dirty="0">
                <a:solidFill>
                  <a:srgbClr val="073D86"/>
                </a:solidFill>
                <a:latin typeface="华文新魏"/>
                <a:cs typeface="华文新魏"/>
              </a:rPr>
              <a:t>次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结构使得系统容易建设，以后整个系统容易 维护，而且系统的性能容易被扩展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64460" y="574039"/>
            <a:ext cx="48158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5" dirty="0">
                <a:latin typeface="Microsoft JhengHei"/>
                <a:cs typeface="Microsoft JhengHei"/>
              </a:rPr>
              <a:t>为什</a:t>
            </a:r>
            <a:r>
              <a:rPr sz="4400" b="1" dirty="0">
                <a:latin typeface="Microsoft JhengHei"/>
                <a:cs typeface="Microsoft JhengHei"/>
              </a:rPr>
              <a:t>么是共享存储</a:t>
            </a:r>
            <a:r>
              <a:rPr sz="4400" b="1" spc="-250" dirty="0">
                <a:latin typeface="Microsoft JhengHei"/>
                <a:cs typeface="Microsoft JhengHei"/>
              </a:rPr>
              <a:t> </a:t>
            </a:r>
            <a:r>
              <a:rPr sz="4400" dirty="0">
                <a:latin typeface="Candara"/>
                <a:cs typeface="Candara"/>
              </a:rPr>
              <a:t>?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217" y="2501645"/>
            <a:ext cx="7969250" cy="27324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6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共享存储如分布式文件系统在这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个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LVS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集群系统是可选项</a:t>
            </a:r>
            <a:endParaRPr sz="2400">
              <a:latin typeface="华文新魏"/>
              <a:cs typeface="华文新魏"/>
            </a:endParaRPr>
          </a:p>
          <a:p>
            <a:pPr marL="285115" marR="55244" indent="-272415" algn="just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当网络服务需要有相同的内容，共享存储是很好的选择， 否则每台服务器需要将相同的内容复制到本地硬盘上。当 系统存储的内容越多，这种无共享结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构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(Shared-nothing</a:t>
            </a:r>
            <a:endParaRPr sz="2400">
              <a:latin typeface="华文新魏"/>
              <a:cs typeface="华文新魏"/>
            </a:endParaRPr>
          </a:p>
          <a:p>
            <a:pPr marL="285115" marR="508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Str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u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ctur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e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的代价越大，因为每台服务器需要一样大的存储 空间，任何的更新需要涉及到每台服务器，系统的维护代 价会非常高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9785" y="574039"/>
            <a:ext cx="49637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三种</a:t>
            </a:r>
            <a:r>
              <a:rPr sz="4400" spc="-5" dirty="0">
                <a:latin typeface="Candara"/>
                <a:cs typeface="Candara"/>
              </a:rPr>
              <a:t>IP</a:t>
            </a:r>
            <a:r>
              <a:rPr sz="4400" dirty="0"/>
              <a:t>负载均衡技术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197963"/>
            <a:ext cx="8354059" cy="380619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34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可伸缩网络服务结构，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都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需要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一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个前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端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的负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载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调度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(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主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从备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份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)</a:t>
            </a:r>
            <a:endParaRPr sz="20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24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基于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负载均衡技术是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在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负载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调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度器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实现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技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术中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效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率最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高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endParaRPr sz="2000">
              <a:latin typeface="华文新魏"/>
              <a:cs typeface="华文新魏"/>
            </a:endParaRPr>
          </a:p>
          <a:p>
            <a:pPr marL="285115" indent="-272415">
              <a:lnSpc>
                <a:spcPts val="2280"/>
              </a:lnSpc>
              <a:spcBef>
                <a:spcPts val="24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在已有的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负载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均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衡技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术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中，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主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要有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通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过网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络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地址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转</a:t>
            </a:r>
            <a:r>
              <a:rPr sz="2000" spc="10" dirty="0">
                <a:solidFill>
                  <a:srgbClr val="073D86"/>
                </a:solidFill>
                <a:latin typeface="华文新魏"/>
                <a:cs typeface="华文新魏"/>
              </a:rPr>
              <a:t>换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(Network</a:t>
            </a:r>
            <a:r>
              <a:rPr sz="2000" spc="-5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Address</a:t>
            </a:r>
            <a:endParaRPr sz="2000">
              <a:latin typeface="华文新魏"/>
              <a:cs typeface="华文新魏"/>
            </a:endParaRPr>
          </a:p>
          <a:p>
            <a:pPr marL="285115" marR="66040">
              <a:lnSpc>
                <a:spcPts val="2160"/>
              </a:lnSpc>
              <a:spcBef>
                <a:spcPts val="150"/>
              </a:spcBef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Translation)将一组服务器构成一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个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高性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能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的、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高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可用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虚拟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务器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我 们称之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为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VS/NAT技术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(Virtual</a:t>
            </a:r>
            <a:r>
              <a:rPr sz="2000" spc="-4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Server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via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Network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Address</a:t>
            </a:r>
            <a:r>
              <a:rPr sz="2000" spc="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Translation)。</a:t>
            </a:r>
            <a:endParaRPr sz="20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21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在分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析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VS/NAT的缺点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和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网络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务的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非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对称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性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的基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础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上</a:t>
            </a:r>
            <a:endParaRPr sz="2000">
              <a:latin typeface="华文新魏"/>
              <a:cs typeface="华文新魏"/>
            </a:endParaRPr>
          </a:p>
          <a:p>
            <a:pPr marL="588645" lvl="1" indent="-273050">
              <a:lnSpc>
                <a:spcPts val="2280"/>
              </a:lnSpc>
              <a:spcBef>
                <a:spcPts val="240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通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过IP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隧道实现虚拟服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器的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方</a:t>
            </a:r>
            <a:r>
              <a:rPr sz="2000" spc="-25" dirty="0">
                <a:solidFill>
                  <a:srgbClr val="073D86"/>
                </a:solidFill>
                <a:latin typeface="华文新魏"/>
                <a:cs typeface="华文新魏"/>
              </a:rPr>
              <a:t>法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VS/TUN</a:t>
            </a:r>
            <a:r>
              <a:rPr sz="2000" spc="-4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(Virtual</a:t>
            </a:r>
            <a:r>
              <a:rPr sz="2000" spc="-3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Server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via IP</a:t>
            </a:r>
            <a:endParaRPr sz="2000">
              <a:latin typeface="华文新魏"/>
              <a:cs typeface="华文新魏"/>
            </a:endParaRPr>
          </a:p>
          <a:p>
            <a:pPr marL="588645">
              <a:lnSpc>
                <a:spcPts val="2280"/>
              </a:lnSpc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Tunneling)</a:t>
            </a:r>
            <a:endParaRPr sz="2000">
              <a:latin typeface="华文新魏"/>
              <a:cs typeface="华文新魏"/>
            </a:endParaRPr>
          </a:p>
          <a:p>
            <a:pPr marL="588645" marR="235585" lvl="1" indent="-273050">
              <a:lnSpc>
                <a:spcPts val="2160"/>
              </a:lnSpc>
              <a:spcBef>
                <a:spcPts val="515"/>
              </a:spcBef>
              <a:buClr>
                <a:srgbClr val="30B6FC"/>
              </a:buClr>
              <a:buFont typeface="Symbol"/>
              <a:buChar char=""/>
              <a:tabLst>
                <a:tab pos="588645" algn="l"/>
                <a:tab pos="58928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通过直接路由实现虚拟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务器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方法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VS/DR</a:t>
            </a:r>
            <a:r>
              <a:rPr sz="2000" spc="-4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(Virtual</a:t>
            </a:r>
            <a:r>
              <a:rPr sz="2000" spc="-2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Server</a:t>
            </a:r>
            <a:r>
              <a:rPr sz="2000" spc="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via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Direct  Routing)，</a:t>
            </a:r>
            <a:endParaRPr sz="20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204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VS/DR可以极大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地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提高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系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统的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伸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缩性</a:t>
            </a:r>
            <a:endParaRPr sz="20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24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VS/NAT、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VS/TUN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和技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术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是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LVS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集群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中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实现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三种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负载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均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衡技术</a:t>
            </a:r>
            <a:endParaRPr sz="20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1479" y="6341770"/>
            <a:ext cx="340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2784" y="6366452"/>
            <a:ext cx="14033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75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1050" y="132446"/>
            <a:ext cx="7978775" cy="12134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490"/>
              </a:spcBef>
            </a:pPr>
            <a:r>
              <a:rPr spc="-5" dirty="0"/>
              <a:t>VS/NAT的体系结构</a:t>
            </a: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3200" dirty="0">
                <a:latin typeface="Candara"/>
                <a:cs typeface="Candara"/>
              </a:rPr>
              <a:t>Virtual </a:t>
            </a:r>
            <a:r>
              <a:rPr sz="3200" spc="-5" dirty="0">
                <a:latin typeface="Candara"/>
                <a:cs typeface="Candara"/>
              </a:rPr>
              <a:t>Server via </a:t>
            </a:r>
            <a:r>
              <a:rPr sz="3200" dirty="0">
                <a:latin typeface="Candara"/>
                <a:cs typeface="Candara"/>
              </a:rPr>
              <a:t>Network </a:t>
            </a:r>
            <a:r>
              <a:rPr sz="3200" spc="-5" dirty="0">
                <a:latin typeface="Candara"/>
                <a:cs typeface="Candara"/>
              </a:rPr>
              <a:t>Address</a:t>
            </a:r>
            <a:r>
              <a:rPr sz="3200" spc="-55" dirty="0">
                <a:latin typeface="Candara"/>
                <a:cs typeface="Candara"/>
              </a:rPr>
              <a:t> </a:t>
            </a:r>
            <a:r>
              <a:rPr sz="3200" spc="-10" dirty="0">
                <a:latin typeface="Candara"/>
                <a:cs typeface="Candara"/>
              </a:rPr>
              <a:t>Translation</a:t>
            </a:r>
            <a:endParaRPr sz="3200">
              <a:latin typeface="Candara"/>
              <a:cs typeface="Candar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3267" y="1371600"/>
            <a:ext cx="5682996" cy="5297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31479" y="6341770"/>
            <a:ext cx="340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0084" y="634177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76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1436" y="574039"/>
            <a:ext cx="59620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半连接的</a:t>
            </a:r>
            <a:r>
              <a:rPr sz="4400" dirty="0">
                <a:latin typeface="Candara"/>
                <a:cs typeface="Candara"/>
              </a:rPr>
              <a:t>TCP</a:t>
            </a:r>
            <a:r>
              <a:rPr sz="4400" dirty="0"/>
              <a:t>有限状态机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3" y="1557527"/>
            <a:ext cx="5971032" cy="4512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14033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77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66569" y="574039"/>
            <a:ext cx="46132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VS/TUN</a:t>
            </a:r>
            <a:r>
              <a:rPr sz="4400" dirty="0"/>
              <a:t>的体系结构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81683" y="1341119"/>
            <a:ext cx="6582156" cy="5225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784" y="6366452"/>
            <a:ext cx="14033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78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8780" y="574039"/>
            <a:ext cx="42659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ndara"/>
                <a:cs typeface="Candara"/>
              </a:rPr>
              <a:t>VS/DR</a:t>
            </a:r>
            <a:r>
              <a:rPr sz="4400" dirty="0"/>
              <a:t>的体系结构</a:t>
            </a:r>
            <a:endParaRPr sz="4400">
              <a:latin typeface="Candara"/>
              <a:cs typeface="Candar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81683" y="1341119"/>
            <a:ext cx="6582156" cy="5236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0429" y="574039"/>
            <a:ext cx="22631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调度算法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590" y="2144014"/>
            <a:ext cx="8395335" cy="39033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38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1.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轮转调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度(Round-Robin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Scheduling)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29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2.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加权轮转调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度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(Weighted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Round-Robin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 Scheduling)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29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3.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最小连接调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度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(Least-Connection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Scheduling)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29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4.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加权最小连接调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度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(Weighted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Least-Connection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Scheduling)</a:t>
            </a:r>
            <a:endParaRPr sz="2400">
              <a:latin typeface="华文新魏"/>
              <a:cs typeface="华文新魏"/>
            </a:endParaRPr>
          </a:p>
          <a:p>
            <a:pPr marL="285115" marR="297180" indent="-272415">
              <a:lnSpc>
                <a:spcPts val="2590"/>
              </a:lnSpc>
              <a:spcBef>
                <a:spcPts val="61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5. 基于局部性的最少链</a:t>
            </a:r>
            <a:r>
              <a:rPr sz="2400" spc="-20" dirty="0">
                <a:solidFill>
                  <a:srgbClr val="073D86"/>
                </a:solidFill>
                <a:latin typeface="华文新魏"/>
                <a:cs typeface="华文新魏"/>
              </a:rPr>
              <a:t>接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(Locality-Based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Least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Connections  Scheduling)</a:t>
            </a:r>
            <a:endParaRPr sz="2400">
              <a:latin typeface="华文新魏"/>
              <a:cs typeface="华文新魏"/>
            </a:endParaRPr>
          </a:p>
          <a:p>
            <a:pPr marL="285115" marR="1094740" indent="-272415">
              <a:lnSpc>
                <a:spcPts val="2590"/>
              </a:lnSpc>
              <a:spcBef>
                <a:spcPts val="5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6.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带复制的基于局部性最少链</a:t>
            </a:r>
            <a:r>
              <a:rPr sz="2400" spc="-25" dirty="0">
                <a:solidFill>
                  <a:srgbClr val="073D86"/>
                </a:solidFill>
                <a:latin typeface="华文新魏"/>
                <a:cs typeface="华文新魏"/>
              </a:rPr>
              <a:t>接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(Locality-Based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Least  Connections with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Replication</a:t>
            </a:r>
            <a:r>
              <a:rPr sz="2400" spc="3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Scheduling)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254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7. 目标地址散列调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度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(Destination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Hashing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Scheduling)</a:t>
            </a:r>
            <a:endParaRPr sz="2400">
              <a:latin typeface="华文新魏"/>
              <a:cs typeface="华文新魏"/>
            </a:endParaRPr>
          </a:p>
          <a:p>
            <a:pPr marL="285115" indent="-272415">
              <a:lnSpc>
                <a:spcPct val="100000"/>
              </a:lnSpc>
              <a:spcBef>
                <a:spcPts val="28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8.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源地址散列调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度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(Source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Hashing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Scheduling)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37836" y="6366452"/>
            <a:ext cx="432181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4006215" algn="l"/>
              </a:tabLst>
            </a:pP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8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62125" y="424052"/>
            <a:ext cx="56184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分布式计算系统的定义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467868" y="1229866"/>
            <a:ext cx="8590915" cy="5512435"/>
          </a:xfrm>
          <a:custGeom>
            <a:avLst/>
            <a:gdLst/>
            <a:ahLst/>
            <a:cxnLst/>
            <a:rect l="l" t="t" r="r" b="b"/>
            <a:pathLst>
              <a:path w="8590915" h="5512434">
                <a:moveTo>
                  <a:pt x="0" y="5512308"/>
                </a:moveTo>
                <a:lnTo>
                  <a:pt x="8590788" y="5512308"/>
                </a:lnTo>
                <a:lnTo>
                  <a:pt x="8590788" y="0"/>
                </a:lnTo>
                <a:lnTo>
                  <a:pt x="0" y="0"/>
                </a:lnTo>
                <a:lnTo>
                  <a:pt x="0" y="55123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7217" y="1168448"/>
            <a:ext cx="8427720" cy="475805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/>
              <a:buChar char=""/>
              <a:tabLst>
                <a:tab pos="355600" algn="l"/>
              </a:tabLst>
            </a:pPr>
            <a:r>
              <a:rPr sz="2800" b="1" spc="5" dirty="0">
                <a:solidFill>
                  <a:srgbClr val="0000FF"/>
                </a:solidFill>
                <a:latin typeface="Microsoft JhengHei"/>
                <a:cs typeface="Microsoft JhengHei"/>
              </a:rPr>
              <a:t>为什么要研究并行与分布式计</a:t>
            </a:r>
            <a:r>
              <a:rPr sz="2800" b="1" spc="15" dirty="0">
                <a:solidFill>
                  <a:srgbClr val="0000FF"/>
                </a:solidFill>
                <a:latin typeface="Microsoft JhengHei"/>
                <a:cs typeface="Microsoft JhengHei"/>
              </a:rPr>
              <a:t>算</a:t>
            </a:r>
            <a:r>
              <a:rPr sz="2800" b="1" spc="-5" dirty="0">
                <a:solidFill>
                  <a:srgbClr val="0000FF"/>
                </a:solidFill>
                <a:latin typeface="Microsoft JhengHei"/>
                <a:cs typeface="Microsoft JhengHei"/>
              </a:rPr>
              <a:t>？</a:t>
            </a:r>
            <a:endParaRPr sz="2800">
              <a:latin typeface="Microsoft JhengHei"/>
              <a:cs typeface="Microsoft JhengHei"/>
            </a:endParaRPr>
          </a:p>
          <a:p>
            <a:pPr marL="756285" marR="5080" lvl="1" indent="-286385">
              <a:lnSpc>
                <a:spcPct val="104099"/>
              </a:lnSpc>
              <a:spcBef>
                <a:spcPts val="475"/>
              </a:spcBef>
              <a:buSzPct val="75000"/>
              <a:buFont typeface="Wingdings"/>
              <a:buChar char=""/>
              <a:tabLst>
                <a:tab pos="756920" algn="l"/>
              </a:tabLst>
            </a:pPr>
            <a:r>
              <a:rPr sz="2400" b="1" dirty="0">
                <a:solidFill>
                  <a:srgbClr val="073D86"/>
                </a:solidFill>
                <a:latin typeface="Times New Roman"/>
                <a:cs typeface="Times New Roman"/>
              </a:rPr>
              <a:t>(2)</a:t>
            </a:r>
            <a:r>
              <a:rPr sz="2400" b="1" spc="-35" dirty="0">
                <a:solidFill>
                  <a:srgbClr val="073D86"/>
                </a:solidFill>
                <a:latin typeface="Times New Roman"/>
                <a:cs typeface="Times New Roman"/>
              </a:rPr>
              <a:t> </a:t>
            </a:r>
            <a:r>
              <a:rPr sz="2400" b="1" spc="10" dirty="0">
                <a:solidFill>
                  <a:srgbClr val="073D86"/>
                </a:solidFill>
                <a:latin typeface="Microsoft JhengHei"/>
                <a:cs typeface="Microsoft JhengHei"/>
              </a:rPr>
              <a:t>高性能计算的需要，单个计算机的计算能力与计算速 度不能满足计算任务的需要。这些庞大的计算任务可能来 自于天气预报、生物信息、地质勘探、生物工程、船舶设 计、汽车设计和碰撞模拟等等。</a:t>
            </a:r>
            <a:endParaRPr sz="2400">
              <a:latin typeface="Microsoft JhengHei"/>
              <a:cs typeface="Microsoft JhengHei"/>
            </a:endParaRPr>
          </a:p>
          <a:p>
            <a:pPr marL="1155700" marR="138430" lvl="2" indent="-228600">
              <a:lnSpc>
                <a:spcPct val="100000"/>
              </a:lnSpc>
              <a:spcBef>
                <a:spcPts val="520"/>
              </a:spcBef>
              <a:buSzPct val="75000"/>
              <a:buFont typeface="Wingdings"/>
              <a:buChar char=""/>
              <a:tabLst>
                <a:tab pos="1156335" algn="l"/>
              </a:tabLst>
            </a:pP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计算</a:t>
            </a:r>
            <a:r>
              <a:rPr sz="2000" b="1" spc="-5" dirty="0">
                <a:solidFill>
                  <a:srgbClr val="6600CC"/>
                </a:solidFill>
                <a:latin typeface="Microsoft JhengHei"/>
                <a:cs typeface="Microsoft JhengHei"/>
              </a:rPr>
              <a:t>机</a:t>
            </a:r>
            <a:r>
              <a:rPr sz="20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500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强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排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名网</a:t>
            </a:r>
            <a:r>
              <a:rPr sz="2000" b="1" u="sng" spc="-10" dirty="0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Times New Roman"/>
                <a:cs typeface="Times New Roman"/>
                <a:hlinkClick r:id="rId2"/>
              </a:rPr>
              <a:t>http://www.top500.org/</a:t>
            </a:r>
            <a:r>
              <a:rPr sz="2000" b="1" spc="-35" dirty="0">
                <a:solidFill>
                  <a:srgbClr val="0080FF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这个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其中包</a:t>
            </a:r>
            <a:r>
              <a:rPr sz="2000" b="1" spc="-15" dirty="0">
                <a:solidFill>
                  <a:srgbClr val="6600CC"/>
                </a:solidFill>
                <a:latin typeface="Microsoft JhengHei"/>
                <a:cs typeface="Microsoft JhengHei"/>
              </a:rPr>
              <a:t>含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了并行 </a:t>
            </a: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计算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与分布式计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算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技术，在区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分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并行与分布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式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的时候，一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般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来讲 </a:t>
            </a: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是这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样的，如果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在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一个系统中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从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体系结构看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，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有统一的物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理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的时 </a:t>
            </a:r>
            <a:r>
              <a:rPr sz="2000" b="1" spc="15" dirty="0">
                <a:solidFill>
                  <a:srgbClr val="6600CC"/>
                </a:solidFill>
                <a:latin typeface="Microsoft JhengHei"/>
                <a:cs typeface="Microsoft JhengHei"/>
              </a:rPr>
              <a:t>钟，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有共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享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的存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储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空间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，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可以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看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成是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并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行计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算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；相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反</a:t>
            </a:r>
            <a:r>
              <a:rPr sz="2000" b="1" spc="5" dirty="0">
                <a:solidFill>
                  <a:srgbClr val="6600CC"/>
                </a:solidFill>
                <a:latin typeface="Microsoft JhengHei"/>
                <a:cs typeface="Microsoft JhengHei"/>
              </a:rPr>
              <a:t>，如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果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没有 </a:t>
            </a:r>
            <a:r>
              <a:rPr sz="2000" b="1" spc="10" dirty="0">
                <a:solidFill>
                  <a:srgbClr val="6600CC"/>
                </a:solidFill>
                <a:latin typeface="Microsoft JhengHei"/>
                <a:cs typeface="Microsoft JhengHei"/>
              </a:rPr>
              <a:t>统一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的物理时钟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，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没有共享的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存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储空间，那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么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就是分布式</a:t>
            </a:r>
            <a:r>
              <a:rPr sz="2000" b="1" spc="-10" dirty="0">
                <a:solidFill>
                  <a:srgbClr val="6600CC"/>
                </a:solidFill>
                <a:latin typeface="Microsoft JhengHei"/>
                <a:cs typeface="Microsoft JhengHei"/>
              </a:rPr>
              <a:t>计</a:t>
            </a:r>
            <a:r>
              <a:rPr sz="2000" b="1" dirty="0">
                <a:solidFill>
                  <a:srgbClr val="6600CC"/>
                </a:solidFill>
                <a:latin typeface="Microsoft JhengHei"/>
                <a:cs typeface="Microsoft JhengHei"/>
              </a:rPr>
              <a:t>算。</a:t>
            </a:r>
            <a:endParaRPr sz="2000">
              <a:latin typeface="Microsoft JhengHei"/>
              <a:cs typeface="Microsoft JhengHei"/>
            </a:endParaRPr>
          </a:p>
          <a:p>
            <a:pPr marL="1155700" lvl="2" indent="-228600">
              <a:lnSpc>
                <a:spcPct val="100000"/>
              </a:lnSpc>
              <a:spcBef>
                <a:spcPts val="550"/>
              </a:spcBef>
              <a:buClr>
                <a:srgbClr val="6600CC"/>
              </a:buClr>
              <a:buSzPct val="75000"/>
              <a:buFont typeface="Wingdings"/>
              <a:buChar char=""/>
              <a:tabLst>
                <a:tab pos="1156335" algn="l"/>
              </a:tabLst>
            </a:pPr>
            <a:r>
              <a:rPr sz="2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Shared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Memory </a:t>
            </a:r>
            <a:r>
              <a:rPr sz="2000" b="1" dirty="0">
                <a:solidFill>
                  <a:srgbClr val="6600CC"/>
                </a:solidFill>
                <a:latin typeface="Times New Roman"/>
                <a:cs typeface="Times New Roman"/>
              </a:rPr>
              <a:t>– </a:t>
            </a:r>
            <a:r>
              <a:rPr sz="20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shared </a:t>
            </a:r>
            <a:r>
              <a:rPr sz="2000" b="1" dirty="0">
                <a:solidFill>
                  <a:srgbClr val="6600CC"/>
                </a:solidFill>
                <a:latin typeface="Times New Roman"/>
                <a:cs typeface="Times New Roman"/>
              </a:rPr>
              <a:t>variants – </a:t>
            </a:r>
            <a:r>
              <a:rPr sz="20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programming/Using</a:t>
            </a:r>
            <a:r>
              <a:rPr sz="2000" b="1" spc="-135" dirty="0">
                <a:solidFill>
                  <a:srgbClr val="6600C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6600CC"/>
                </a:solidFill>
                <a:latin typeface="Times New Roman"/>
                <a:cs typeface="Times New Roman"/>
              </a:rPr>
              <a:t>OpenMP</a:t>
            </a:r>
            <a:endParaRPr sz="2000">
              <a:latin typeface="Times New Roman"/>
              <a:cs typeface="Times New Roman"/>
            </a:endParaRPr>
          </a:p>
          <a:p>
            <a:pPr marL="1155700" marR="1641475" lvl="2" indent="-228600">
              <a:lnSpc>
                <a:spcPct val="100000"/>
              </a:lnSpc>
              <a:spcBef>
                <a:spcPts val="480"/>
              </a:spcBef>
              <a:buClr>
                <a:srgbClr val="6600CC"/>
              </a:buClr>
              <a:buSzPct val="75000"/>
              <a:buFont typeface="Wingdings"/>
              <a:buChar char=""/>
              <a:tabLst>
                <a:tab pos="1156335" algn="l"/>
              </a:tabLst>
            </a:pPr>
            <a:r>
              <a:rPr sz="20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Non-Shared </a:t>
            </a:r>
            <a:r>
              <a:rPr sz="2000" b="1" dirty="0">
                <a:solidFill>
                  <a:srgbClr val="FF0000"/>
                </a:solidFill>
                <a:latin typeface="Times New Roman"/>
                <a:cs typeface="Times New Roman"/>
              </a:rPr>
              <a:t>Memory </a:t>
            </a:r>
            <a:r>
              <a:rPr sz="2000" b="1" dirty="0">
                <a:solidFill>
                  <a:srgbClr val="6600CC"/>
                </a:solidFill>
                <a:latin typeface="Times New Roman"/>
                <a:cs typeface="Times New Roman"/>
              </a:rPr>
              <a:t>– message passing paradigm</a:t>
            </a:r>
            <a:r>
              <a:rPr sz="2000" b="1" spc="-150" dirty="0">
                <a:solidFill>
                  <a:srgbClr val="6600C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6600CC"/>
                </a:solidFill>
                <a:latin typeface="Times New Roman"/>
                <a:cs typeface="Times New Roman"/>
              </a:rPr>
              <a:t>–  </a:t>
            </a:r>
            <a:r>
              <a:rPr sz="20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programming/using</a:t>
            </a:r>
            <a:r>
              <a:rPr sz="2000" b="1" spc="-45" dirty="0">
                <a:solidFill>
                  <a:srgbClr val="6600C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6600CC"/>
                </a:solidFill>
                <a:latin typeface="Times New Roman"/>
                <a:cs typeface="Times New Roman"/>
              </a:rPr>
              <a:t>MPI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7636" y="302767"/>
            <a:ext cx="581088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4147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1.</a:t>
            </a:r>
            <a:r>
              <a:rPr spc="-20" dirty="0"/>
              <a:t> </a:t>
            </a:r>
            <a:r>
              <a:rPr spc="-5" dirty="0"/>
              <a:t>轮转调度 (Round-Robin</a:t>
            </a:r>
            <a:r>
              <a:rPr dirty="0"/>
              <a:t> </a:t>
            </a:r>
            <a:r>
              <a:rPr spc="-5" dirty="0"/>
              <a:t>Scheduling)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501646"/>
            <a:ext cx="8248015" cy="302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轮转调度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(Round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 Robin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Scheduling)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算法就是以轮转的方式 依次将请求调度不同的服务器，即每次调度执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行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i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=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(i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+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1)  mod</a:t>
            </a:r>
            <a:r>
              <a:rPr sz="2400" spc="-4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n，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并选出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第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i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台服务器。算法的优点是其简洁性，它无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需记录当前所有连接的状态，所以它是一种无状态调度。</a:t>
            </a:r>
            <a:endParaRPr sz="2400">
              <a:latin typeface="华文新魏"/>
              <a:cs typeface="华文新魏"/>
            </a:endParaRPr>
          </a:p>
          <a:p>
            <a:pPr marL="285115" marR="29209" indent="-272415" algn="just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在系统实现时，引入了一个额外条件，当服务器的权值为零 时，表示该服务器不可用而不被调度。这样做的目的是将服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务器切出服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(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如屏蔽服务器故障和系统维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护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)，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同时与其他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加权算法保持一致。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48636" y="302767"/>
            <a:ext cx="581088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317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1.</a:t>
            </a:r>
            <a:r>
              <a:rPr spc="-15" dirty="0"/>
              <a:t> </a:t>
            </a:r>
            <a:r>
              <a:rPr spc="-5" dirty="0"/>
              <a:t>轮转调度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(Round-Robin</a:t>
            </a:r>
            <a:r>
              <a:rPr dirty="0"/>
              <a:t> </a:t>
            </a:r>
            <a:r>
              <a:rPr spc="-5" dirty="0"/>
              <a:t>Scheduling)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431796"/>
            <a:ext cx="8178800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2415">
              <a:lnSpc>
                <a:spcPct val="99800"/>
              </a:lnSpc>
              <a:spcBef>
                <a:spcPts val="10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假设有一组服务器S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=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{S0,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 S1,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Candara"/>
                <a:cs typeface="Candara"/>
              </a:rPr>
              <a:t>…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,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Sn-1}，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一个指示变量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i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表示 上一次选择的服务器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，W(Si)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表示服务器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Si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的权值。变量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i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被 初始化为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n-1，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其中n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&gt;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0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1820" y="3717035"/>
            <a:ext cx="2039111" cy="268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31479" y="6341770"/>
            <a:ext cx="340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48636" y="302767"/>
            <a:ext cx="581088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317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1.</a:t>
            </a:r>
            <a:r>
              <a:rPr spc="-15" dirty="0"/>
              <a:t> </a:t>
            </a:r>
            <a:r>
              <a:rPr spc="-5" dirty="0"/>
              <a:t>轮转调度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(Round-Robin</a:t>
            </a:r>
            <a:r>
              <a:rPr dirty="0"/>
              <a:t> </a:t>
            </a:r>
            <a:r>
              <a:rPr spc="-5" dirty="0"/>
              <a:t>Scheduling)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2742" y="2430271"/>
            <a:ext cx="8239125" cy="375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20320" indent="-272415" algn="just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轮转调度算法假设所有服务器处理性能均相同，不管服务器 的当前连接数和响应速度。该算法相对简单，不适用于服务 器组中处理性能不一的情况，而且当请求服务时间变化比较 大时，轮转调度算法容易导致服务器间的负载不平衡</a:t>
            </a:r>
            <a:endParaRPr sz="2400">
              <a:latin typeface="华文新魏"/>
              <a:cs typeface="华文新魏"/>
            </a:endParaRPr>
          </a:p>
          <a:p>
            <a:pPr marL="285115" marR="5080" indent="-272415" algn="just">
              <a:lnSpc>
                <a:spcPct val="100000"/>
              </a:lnSpc>
              <a:spcBef>
                <a:spcPts val="57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虽然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Round-Robin</a:t>
            </a:r>
            <a:r>
              <a:rPr sz="2400" spc="-4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DNS方法也是以轮转调度的方式将一个域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名解析到多个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地址，但轮转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DNS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方法的调度粒度是基于每 个域名服务器的，域名服务器对域名解析的缓存会妨碍轮转 解析域名生效，这会导致服务器间负载的严重不平衡。这里</a:t>
            </a:r>
            <a:endParaRPr sz="2400">
              <a:latin typeface="华文新魏"/>
              <a:cs typeface="华文新魏"/>
            </a:endParaRPr>
          </a:p>
          <a:p>
            <a:pPr marL="285115">
              <a:lnSpc>
                <a:spcPct val="100000"/>
              </a:lnSpc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，IPVS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轮转调度算法的粒度是基于每个连接的，同一用户的</a:t>
            </a:r>
            <a:endParaRPr sz="2400">
              <a:latin typeface="华文新魏"/>
              <a:cs typeface="华文新魏"/>
            </a:endParaRPr>
          </a:p>
          <a:p>
            <a:pPr marL="28511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不同连接都会被调度到不同的服务</a:t>
            </a:r>
            <a:r>
              <a:rPr sz="2400" spc="59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上，所以这种细粒度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538" y="6163462"/>
            <a:ext cx="550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的轮转调度要比DN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的轮转</a:t>
            </a:r>
            <a:r>
              <a:rPr sz="2400" spc="-1075" dirty="0">
                <a:solidFill>
                  <a:srgbClr val="073D86"/>
                </a:solidFill>
                <a:latin typeface="华文新魏"/>
                <a:cs typeface="华文新魏"/>
              </a:rPr>
              <a:t>调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8</a:t>
            </a:r>
            <a:r>
              <a:rPr sz="1000" spc="-40" dirty="0">
                <a:solidFill>
                  <a:srgbClr val="073D86"/>
                </a:solidFill>
                <a:latin typeface="Arial"/>
                <a:cs typeface="Arial"/>
              </a:rPr>
              <a:t>2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度优越很多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6142" y="246267"/>
            <a:ext cx="7271384" cy="129095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pc="-5" dirty="0"/>
              <a:t>2.</a:t>
            </a:r>
            <a:r>
              <a:rPr spc="-10" dirty="0"/>
              <a:t> </a:t>
            </a:r>
            <a:r>
              <a:rPr spc="-5" dirty="0"/>
              <a:t>加权轮转调度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3600" dirty="0"/>
              <a:t>(Weighted Round-Robin</a:t>
            </a:r>
            <a:r>
              <a:rPr sz="3600" spc="-80" dirty="0"/>
              <a:t> </a:t>
            </a:r>
            <a:r>
              <a:rPr sz="3600" dirty="0"/>
              <a:t>Scheduling)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324611" y="2205227"/>
            <a:ext cx="8425180" cy="3921760"/>
          </a:xfrm>
          <a:custGeom>
            <a:avLst/>
            <a:gdLst/>
            <a:ahLst/>
            <a:cxnLst/>
            <a:rect l="l" t="t" r="r" b="b"/>
            <a:pathLst>
              <a:path w="8425180" h="3921760">
                <a:moveTo>
                  <a:pt x="0" y="3921252"/>
                </a:moveTo>
                <a:lnTo>
                  <a:pt x="8424672" y="3921252"/>
                </a:lnTo>
                <a:lnTo>
                  <a:pt x="8424672" y="0"/>
                </a:lnTo>
                <a:lnTo>
                  <a:pt x="0" y="0"/>
                </a:lnTo>
                <a:lnTo>
                  <a:pt x="0" y="392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2742" y="2214117"/>
            <a:ext cx="82232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加权轮叫调度算法可以解决服务器间性能不一的情况，它用 相应的权值表示服务器的处理性能，服务器的缺省权值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为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1</a:t>
            </a:r>
            <a:endParaRPr sz="2400">
              <a:latin typeface="华文新魏"/>
              <a:cs typeface="华文新魏"/>
            </a:endParaRPr>
          </a:p>
          <a:p>
            <a:pPr marL="285115" marR="5080" algn="just">
              <a:lnSpc>
                <a:spcPct val="100000"/>
              </a:lnSpc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。加权轮叫调度算法是按权值的高低和轮叫方式分配请求到 各服务器。权值高的服务器先收到的连接，权值高的服务器 比权值低的服务器处理更多的连接，相同权值的服务器处理 相同数目的连接数。加权轮叫调度算法如下：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83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7677" y="302767"/>
            <a:ext cx="36283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2.</a:t>
            </a:r>
            <a:r>
              <a:rPr spc="-80" dirty="0"/>
              <a:t> </a:t>
            </a:r>
            <a:r>
              <a:rPr spc="-5" dirty="0"/>
              <a:t>加权轮转调度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6142" y="962659"/>
            <a:ext cx="72713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华文新魏"/>
                <a:cs typeface="华文新魏"/>
              </a:rPr>
              <a:t>(Weighted Round-Robin</a:t>
            </a:r>
            <a:r>
              <a:rPr sz="3600" spc="-80" dirty="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sz="3600" dirty="0">
                <a:solidFill>
                  <a:srgbClr val="FFFFFF"/>
                </a:solidFill>
                <a:latin typeface="华文新魏"/>
                <a:cs typeface="华文新魏"/>
              </a:rPr>
              <a:t>Scheduling)</a:t>
            </a:r>
            <a:endParaRPr sz="3600">
              <a:latin typeface="华文新魏"/>
              <a:cs typeface="华文新魏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4611" y="1629155"/>
            <a:ext cx="8425180" cy="4497705"/>
          </a:xfrm>
          <a:custGeom>
            <a:avLst/>
            <a:gdLst/>
            <a:ahLst/>
            <a:cxnLst/>
            <a:rect l="l" t="t" r="r" b="b"/>
            <a:pathLst>
              <a:path w="8425180" h="4497705">
                <a:moveTo>
                  <a:pt x="0" y="4497324"/>
                </a:moveTo>
                <a:lnTo>
                  <a:pt x="8424672" y="4497324"/>
                </a:lnTo>
                <a:lnTo>
                  <a:pt x="8424672" y="0"/>
                </a:lnTo>
                <a:lnTo>
                  <a:pt x="0" y="0"/>
                </a:lnTo>
                <a:lnTo>
                  <a:pt x="0" y="4497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742" y="1637791"/>
            <a:ext cx="82029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假设有一组服务器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S={S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，S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．．，S+．}，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一个指示变量</a:t>
            </a:r>
            <a:endParaRPr sz="2400">
              <a:latin typeface="华文新魏"/>
              <a:cs typeface="华文新魏"/>
            </a:endParaRPr>
          </a:p>
          <a:p>
            <a:pPr marL="285115">
              <a:lnSpc>
                <a:spcPct val="100000"/>
              </a:lnSpc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i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表示上一次选择的服务器，变量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CW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表示当前的权值。变量</a:t>
            </a:r>
            <a:endParaRPr sz="2400">
              <a:latin typeface="华文新魏"/>
              <a:cs typeface="华文新魏"/>
            </a:endParaRPr>
          </a:p>
          <a:p>
            <a:pPr marL="285115">
              <a:lnSpc>
                <a:spcPct val="100000"/>
              </a:lnSpc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i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和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cw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最初都被初始化为零。当所有服务器的权值为零，即</a:t>
            </a:r>
            <a:endParaRPr sz="2400">
              <a:latin typeface="华文新魏"/>
              <a:cs typeface="华文新魏"/>
            </a:endParaRPr>
          </a:p>
          <a:p>
            <a:pPr marL="285115">
              <a:lnSpc>
                <a:spcPct val="100000"/>
              </a:lnSpc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w(s。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)=0，则所有的新连接都会被丢掉。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6755" y="3169920"/>
            <a:ext cx="5495544" cy="3212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84</a:t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6142" y="246267"/>
            <a:ext cx="7271384" cy="129095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pc="-5" dirty="0"/>
              <a:t>2.</a:t>
            </a:r>
            <a:r>
              <a:rPr spc="-10" dirty="0"/>
              <a:t> </a:t>
            </a:r>
            <a:r>
              <a:rPr spc="-5" dirty="0"/>
              <a:t>加权轮转调度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3600" dirty="0"/>
              <a:t>(Weighted Round-Robin</a:t>
            </a:r>
            <a:r>
              <a:rPr sz="3600" spc="-80" dirty="0"/>
              <a:t> </a:t>
            </a:r>
            <a:r>
              <a:rPr sz="3600" dirty="0"/>
              <a:t>Scheduling)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324611" y="2708148"/>
            <a:ext cx="8425180" cy="3418840"/>
          </a:xfrm>
          <a:custGeom>
            <a:avLst/>
            <a:gdLst/>
            <a:ahLst/>
            <a:cxnLst/>
            <a:rect l="l" t="t" r="r" b="b"/>
            <a:pathLst>
              <a:path w="8425180" h="3418840">
                <a:moveTo>
                  <a:pt x="0" y="3418332"/>
                </a:moveTo>
                <a:lnTo>
                  <a:pt x="8424672" y="3418332"/>
                </a:lnTo>
                <a:lnTo>
                  <a:pt x="8424672" y="0"/>
                </a:lnTo>
                <a:lnTo>
                  <a:pt x="0" y="0"/>
                </a:lnTo>
                <a:lnTo>
                  <a:pt x="0" y="3418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2742" y="2717114"/>
            <a:ext cx="822325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例如，有三个服务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A、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B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和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C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分别有权值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4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、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3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和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2，则在一 个调度周期内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(mod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sum(Wi))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调度序列为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AABABCABC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。加 权轮叫调度算法还是比较简单和高效。当请求的服务时间变 化很大，单独的加权轮叫调度算法依然会导致服务器间的负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载不平衡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85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1610" y="302767"/>
            <a:ext cx="66408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828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3.</a:t>
            </a:r>
            <a:r>
              <a:rPr spc="-10" dirty="0"/>
              <a:t> </a:t>
            </a:r>
            <a:r>
              <a:rPr spc="-5" dirty="0"/>
              <a:t>最小连接调度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(Least-Connection</a:t>
            </a:r>
            <a:r>
              <a:rPr spc="35" dirty="0"/>
              <a:t> </a:t>
            </a:r>
            <a:r>
              <a:rPr spc="-5" dirty="0"/>
              <a:t>Scheduling)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501646"/>
            <a:ext cx="8230234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最小连接调度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(Least-Connection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Scheduling)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算法是</a:t>
            </a:r>
            <a:r>
              <a:rPr sz="2400" dirty="0">
                <a:solidFill>
                  <a:srgbClr val="FF3300"/>
                </a:solidFill>
                <a:latin typeface="华文新魏"/>
                <a:cs typeface="华文新魏"/>
              </a:rPr>
              <a:t>把新的连 接请求分配到当前连接数最小的服务</a:t>
            </a:r>
            <a:r>
              <a:rPr sz="2400" spc="5" dirty="0">
                <a:solidFill>
                  <a:srgbClr val="FF3300"/>
                </a:solidFill>
                <a:latin typeface="华文新魏"/>
                <a:cs typeface="华文新魏"/>
              </a:rPr>
              <a:t>器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。最小连接调度是一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种</a:t>
            </a:r>
            <a:r>
              <a:rPr sz="2400" spc="-5" dirty="0">
                <a:solidFill>
                  <a:srgbClr val="FF3300"/>
                </a:solidFill>
                <a:latin typeface="华文新魏"/>
                <a:cs typeface="华文新魏"/>
              </a:rPr>
              <a:t>动态调度算</a:t>
            </a:r>
            <a:r>
              <a:rPr sz="2400" dirty="0">
                <a:solidFill>
                  <a:srgbClr val="FF3300"/>
                </a:solidFill>
                <a:latin typeface="华文新魏"/>
                <a:cs typeface="华文新魏"/>
              </a:rPr>
              <a:t>法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，它通过服务器当前所活跃的连接数来估计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服务器的负载情况。调度器需要记录各个服务器已建立连接 的数目，当一个请求被调度到某台服务器，其连接数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加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1；  当连接中止或超时，其连接数减1。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1610" y="302767"/>
            <a:ext cx="66408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828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3.</a:t>
            </a:r>
            <a:r>
              <a:rPr spc="-10" dirty="0"/>
              <a:t> </a:t>
            </a:r>
            <a:r>
              <a:rPr spc="-5" dirty="0"/>
              <a:t>最小连接调度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(Least-Connection</a:t>
            </a:r>
            <a:r>
              <a:rPr spc="35" dirty="0"/>
              <a:t> </a:t>
            </a:r>
            <a:r>
              <a:rPr spc="-5" dirty="0"/>
              <a:t>Scheduling)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506218"/>
            <a:ext cx="8213090" cy="3135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6985" indent="-272415" algn="just">
              <a:lnSpc>
                <a:spcPct val="100000"/>
              </a:lnSpc>
              <a:spcBef>
                <a:spcPts val="10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当各个服务器有相同的</a:t>
            </a:r>
            <a:r>
              <a:rPr sz="2000" spc="-15" dirty="0">
                <a:solidFill>
                  <a:srgbClr val="FF3300"/>
                </a:solidFill>
                <a:latin typeface="华文新魏"/>
                <a:cs typeface="华文新魏"/>
              </a:rPr>
              <a:t>处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理性</a:t>
            </a:r>
            <a:r>
              <a:rPr sz="2000" spc="-15" dirty="0">
                <a:solidFill>
                  <a:srgbClr val="FF3300"/>
                </a:solidFill>
                <a:latin typeface="华文新魏"/>
                <a:cs typeface="华文新魏"/>
              </a:rPr>
              <a:t>能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时，</a:t>
            </a:r>
            <a:r>
              <a:rPr sz="2000" spc="-15" dirty="0">
                <a:solidFill>
                  <a:srgbClr val="FF3300"/>
                </a:solidFill>
                <a:latin typeface="华文新魏"/>
                <a:cs typeface="华文新魏"/>
              </a:rPr>
              <a:t>最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小连</a:t>
            </a:r>
            <a:r>
              <a:rPr sz="2000" spc="-15" dirty="0">
                <a:solidFill>
                  <a:srgbClr val="FF3300"/>
                </a:solidFill>
                <a:latin typeface="华文新魏"/>
                <a:cs typeface="华文新魏"/>
              </a:rPr>
              <a:t>接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调度</a:t>
            </a:r>
            <a:r>
              <a:rPr sz="2000" spc="-15" dirty="0">
                <a:solidFill>
                  <a:srgbClr val="FF3300"/>
                </a:solidFill>
                <a:latin typeface="华文新魏"/>
                <a:cs typeface="华文新魏"/>
              </a:rPr>
              <a:t>能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把负</a:t>
            </a:r>
            <a:r>
              <a:rPr sz="2000" spc="-15" dirty="0">
                <a:solidFill>
                  <a:srgbClr val="FF3300"/>
                </a:solidFill>
                <a:latin typeface="华文新魏"/>
                <a:cs typeface="华文新魏"/>
              </a:rPr>
              <a:t>载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变化</a:t>
            </a:r>
            <a:r>
              <a:rPr sz="2000" spc="-15" dirty="0">
                <a:solidFill>
                  <a:srgbClr val="FF3300"/>
                </a:solidFill>
                <a:latin typeface="华文新魏"/>
                <a:cs typeface="华文新魏"/>
              </a:rPr>
              <a:t>大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的请 求分布平滑到各个服务</a:t>
            </a:r>
            <a:r>
              <a:rPr sz="2000" spc="-15" dirty="0">
                <a:solidFill>
                  <a:srgbClr val="FF3300"/>
                </a:solidFill>
                <a:latin typeface="华文新魏"/>
                <a:cs typeface="华文新魏"/>
              </a:rPr>
              <a:t>器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上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所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有处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理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时间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比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较长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请求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不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可能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被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发送 到同一台服务器上。但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是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，当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个服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器的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理能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力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不同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时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，该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算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法并 不理想，因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为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TCP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连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接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处理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请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求后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会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进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入TIME</a:t>
            </a:r>
            <a:r>
              <a:rPr sz="2000" spc="-8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WAIT状态，TCP的TIME</a:t>
            </a:r>
            <a:endParaRPr sz="2000">
              <a:latin typeface="华文新魏"/>
              <a:cs typeface="华文新魏"/>
            </a:endParaRPr>
          </a:p>
          <a:p>
            <a:pPr marL="285115" marR="5080">
              <a:lnSpc>
                <a:spcPct val="100000"/>
              </a:lnSpc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WAIT一般为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2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分钟，此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时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连接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还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占用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务器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资源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所以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会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出现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这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样情 形，性能高的服务器已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理所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收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到的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连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接，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连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接处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于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TIME</a:t>
            </a:r>
            <a:r>
              <a:rPr sz="2000" spc="-3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状态，而性 能低的服务器已经忙于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理所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收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到的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连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接，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还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不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_WAIT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断地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收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到新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连 接请求。</a:t>
            </a:r>
            <a:endParaRPr sz="2000">
              <a:latin typeface="华文新魏"/>
              <a:cs typeface="华文新魏"/>
            </a:endParaRPr>
          </a:p>
          <a:p>
            <a:pPr marL="285115" marR="40005" indent="-272415" algn="just">
              <a:lnSpc>
                <a:spcPct val="100000"/>
              </a:lnSpc>
              <a:spcBef>
                <a:spcPts val="4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在系统实现时，也引入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当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服务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的权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值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为零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时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，表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示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该服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器不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可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用而 不被调度，它的算法流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程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如下：</a:t>
            </a:r>
            <a:endParaRPr sz="20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31479" y="6341770"/>
            <a:ext cx="340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2784" y="6366452"/>
            <a:ext cx="14033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88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51610" y="302767"/>
            <a:ext cx="66408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828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3.</a:t>
            </a:r>
            <a:r>
              <a:rPr spc="-10" dirty="0"/>
              <a:t> </a:t>
            </a:r>
            <a:r>
              <a:rPr spc="-5" dirty="0"/>
              <a:t>最小连接调度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(Least-Connection</a:t>
            </a:r>
            <a:r>
              <a:rPr spc="35" dirty="0"/>
              <a:t> </a:t>
            </a:r>
            <a:r>
              <a:rPr spc="-5" dirty="0"/>
              <a:t>Scheduling)</a:t>
            </a:r>
          </a:p>
        </p:txBody>
      </p:sp>
      <p:sp>
        <p:nvSpPr>
          <p:cNvPr id="6" name="object 6"/>
          <p:cNvSpPr/>
          <p:nvPr/>
        </p:nvSpPr>
        <p:spPr>
          <a:xfrm>
            <a:off x="324611" y="1629155"/>
            <a:ext cx="8425180" cy="4497705"/>
          </a:xfrm>
          <a:custGeom>
            <a:avLst/>
            <a:gdLst/>
            <a:ahLst/>
            <a:cxnLst/>
            <a:rect l="l" t="t" r="r" b="b"/>
            <a:pathLst>
              <a:path w="8425180" h="4497705">
                <a:moveTo>
                  <a:pt x="0" y="4497324"/>
                </a:moveTo>
                <a:lnTo>
                  <a:pt x="8424672" y="4497324"/>
                </a:lnTo>
                <a:lnTo>
                  <a:pt x="8424672" y="0"/>
                </a:lnTo>
                <a:lnTo>
                  <a:pt x="0" y="0"/>
                </a:lnTo>
                <a:lnTo>
                  <a:pt x="0" y="4497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742" y="1637791"/>
            <a:ext cx="8081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假设有一组服务器S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=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{S0,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S1,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...,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Sn-1}，W(Si)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表示服务器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Si 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的权值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，C(Si)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表示服务器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Si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的当前连接数。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0011" y="2565013"/>
            <a:ext cx="5943618" cy="4103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4. 加权最小连接调度</a:t>
            </a: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3600" dirty="0"/>
              <a:t>(Weighted </a:t>
            </a:r>
            <a:r>
              <a:rPr sz="3600" spc="-5" dirty="0"/>
              <a:t>Least-Connection</a:t>
            </a:r>
            <a:r>
              <a:rPr sz="3600" spc="10" dirty="0"/>
              <a:t> </a:t>
            </a:r>
            <a:r>
              <a:rPr sz="3600" spc="-5" dirty="0"/>
              <a:t>Scheduling)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89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501646"/>
            <a:ext cx="836485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加权最小连接调度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(Weighted</a:t>
            </a:r>
            <a:r>
              <a:rPr sz="2400" spc="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Least-Connection</a:t>
            </a:r>
            <a:r>
              <a:rPr sz="2400" spc="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Scheduling)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算 法是最小连接调度的超集，</a:t>
            </a:r>
            <a:r>
              <a:rPr sz="2400" dirty="0">
                <a:solidFill>
                  <a:srgbClr val="FF3300"/>
                </a:solidFill>
                <a:latin typeface="华文新魏"/>
                <a:cs typeface="华文新魏"/>
              </a:rPr>
              <a:t>各个服务器用相应的权值表示其 </a:t>
            </a:r>
            <a:r>
              <a:rPr sz="2400" spc="-5" dirty="0">
                <a:solidFill>
                  <a:srgbClr val="FF3300"/>
                </a:solidFill>
                <a:latin typeface="华文新魏"/>
                <a:cs typeface="华文新魏"/>
              </a:rPr>
              <a:t>处理性</a:t>
            </a:r>
            <a:r>
              <a:rPr sz="2400" dirty="0">
                <a:solidFill>
                  <a:srgbClr val="FF3300"/>
                </a:solidFill>
                <a:latin typeface="华文新魏"/>
                <a:cs typeface="华文新魏"/>
              </a:rPr>
              <a:t>能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。服务器的缺省权值为1，系统管理员可以动态地设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置服务器的</a:t>
            </a:r>
            <a:r>
              <a:rPr sz="2400" spc="590" dirty="0">
                <a:solidFill>
                  <a:srgbClr val="073D86"/>
                </a:solidFill>
                <a:latin typeface="华文新魏"/>
                <a:cs typeface="华文新魏"/>
              </a:rPr>
              <a:t>权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值。加权最小连接调度在调度新连接时尽可能 使服务器的已建立连接数和其权值成比例。加权最小连接调 度的算法流程如下：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250" y="1628775"/>
            <a:ext cx="1873250" cy="365760"/>
          </a:xfrm>
          <a:custGeom>
            <a:avLst/>
            <a:gdLst/>
            <a:ahLst/>
            <a:cxnLst/>
            <a:rect l="l" t="t" r="r" b="b"/>
            <a:pathLst>
              <a:path w="1873250" h="365760">
                <a:moveTo>
                  <a:pt x="0" y="365760"/>
                </a:moveTo>
                <a:lnTo>
                  <a:pt x="1873250" y="365760"/>
                </a:lnTo>
                <a:lnTo>
                  <a:pt x="187325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92500" y="1628775"/>
            <a:ext cx="1727200" cy="365760"/>
          </a:xfrm>
          <a:custGeom>
            <a:avLst/>
            <a:gdLst/>
            <a:ahLst/>
            <a:cxnLst/>
            <a:rect l="l" t="t" r="r" b="b"/>
            <a:pathLst>
              <a:path w="1727200" h="365760">
                <a:moveTo>
                  <a:pt x="0" y="365760"/>
                </a:moveTo>
                <a:lnTo>
                  <a:pt x="1727200" y="365760"/>
                </a:lnTo>
                <a:lnTo>
                  <a:pt x="17272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19700" y="1628775"/>
            <a:ext cx="3095625" cy="365760"/>
          </a:xfrm>
          <a:custGeom>
            <a:avLst/>
            <a:gdLst/>
            <a:ahLst/>
            <a:cxnLst/>
            <a:rect l="l" t="t" r="r" b="b"/>
            <a:pathLst>
              <a:path w="3095625" h="365760">
                <a:moveTo>
                  <a:pt x="0" y="365760"/>
                </a:moveTo>
                <a:lnTo>
                  <a:pt x="3095625" y="365760"/>
                </a:lnTo>
                <a:lnTo>
                  <a:pt x="3095625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9250" y="1994535"/>
            <a:ext cx="1873250" cy="365760"/>
          </a:xfrm>
          <a:custGeom>
            <a:avLst/>
            <a:gdLst/>
            <a:ahLst/>
            <a:cxnLst/>
            <a:rect l="l" t="t" r="r" b="b"/>
            <a:pathLst>
              <a:path w="1873250" h="365760">
                <a:moveTo>
                  <a:pt x="0" y="365760"/>
                </a:moveTo>
                <a:lnTo>
                  <a:pt x="1873250" y="365760"/>
                </a:lnTo>
                <a:lnTo>
                  <a:pt x="187325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2500" y="1994535"/>
            <a:ext cx="1727200" cy="365760"/>
          </a:xfrm>
          <a:custGeom>
            <a:avLst/>
            <a:gdLst/>
            <a:ahLst/>
            <a:cxnLst/>
            <a:rect l="l" t="t" r="r" b="b"/>
            <a:pathLst>
              <a:path w="1727200" h="365760">
                <a:moveTo>
                  <a:pt x="0" y="365760"/>
                </a:moveTo>
                <a:lnTo>
                  <a:pt x="1727200" y="365760"/>
                </a:lnTo>
                <a:lnTo>
                  <a:pt x="17272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9700" y="1994535"/>
            <a:ext cx="3095625" cy="365760"/>
          </a:xfrm>
          <a:custGeom>
            <a:avLst/>
            <a:gdLst/>
            <a:ahLst/>
            <a:cxnLst/>
            <a:rect l="l" t="t" r="r" b="b"/>
            <a:pathLst>
              <a:path w="3095625" h="365760">
                <a:moveTo>
                  <a:pt x="0" y="365760"/>
                </a:moveTo>
                <a:lnTo>
                  <a:pt x="3095625" y="365760"/>
                </a:lnTo>
                <a:lnTo>
                  <a:pt x="3095625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9250" y="2360295"/>
            <a:ext cx="1873250" cy="365760"/>
          </a:xfrm>
          <a:custGeom>
            <a:avLst/>
            <a:gdLst/>
            <a:ahLst/>
            <a:cxnLst/>
            <a:rect l="l" t="t" r="r" b="b"/>
            <a:pathLst>
              <a:path w="1873250" h="365760">
                <a:moveTo>
                  <a:pt x="0" y="365760"/>
                </a:moveTo>
                <a:lnTo>
                  <a:pt x="1873250" y="365760"/>
                </a:lnTo>
                <a:lnTo>
                  <a:pt x="187325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2500" y="2360295"/>
            <a:ext cx="1727200" cy="365760"/>
          </a:xfrm>
          <a:custGeom>
            <a:avLst/>
            <a:gdLst/>
            <a:ahLst/>
            <a:cxnLst/>
            <a:rect l="l" t="t" r="r" b="b"/>
            <a:pathLst>
              <a:path w="1727200" h="365760">
                <a:moveTo>
                  <a:pt x="0" y="365760"/>
                </a:moveTo>
                <a:lnTo>
                  <a:pt x="1727200" y="365760"/>
                </a:lnTo>
                <a:lnTo>
                  <a:pt x="17272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19700" y="2360295"/>
            <a:ext cx="3095625" cy="365760"/>
          </a:xfrm>
          <a:custGeom>
            <a:avLst/>
            <a:gdLst/>
            <a:ahLst/>
            <a:cxnLst/>
            <a:rect l="l" t="t" r="r" b="b"/>
            <a:pathLst>
              <a:path w="3095625" h="365760">
                <a:moveTo>
                  <a:pt x="0" y="365760"/>
                </a:moveTo>
                <a:lnTo>
                  <a:pt x="3095625" y="365760"/>
                </a:lnTo>
                <a:lnTo>
                  <a:pt x="3095625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9250" y="2726054"/>
            <a:ext cx="1873250" cy="365760"/>
          </a:xfrm>
          <a:custGeom>
            <a:avLst/>
            <a:gdLst/>
            <a:ahLst/>
            <a:cxnLst/>
            <a:rect l="l" t="t" r="r" b="b"/>
            <a:pathLst>
              <a:path w="1873250" h="365760">
                <a:moveTo>
                  <a:pt x="0" y="365760"/>
                </a:moveTo>
                <a:lnTo>
                  <a:pt x="1873250" y="365760"/>
                </a:lnTo>
                <a:lnTo>
                  <a:pt x="187325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92500" y="2726054"/>
            <a:ext cx="1727200" cy="365760"/>
          </a:xfrm>
          <a:custGeom>
            <a:avLst/>
            <a:gdLst/>
            <a:ahLst/>
            <a:cxnLst/>
            <a:rect l="l" t="t" r="r" b="b"/>
            <a:pathLst>
              <a:path w="1727200" h="365760">
                <a:moveTo>
                  <a:pt x="0" y="365760"/>
                </a:moveTo>
                <a:lnTo>
                  <a:pt x="1727200" y="365760"/>
                </a:lnTo>
                <a:lnTo>
                  <a:pt x="17272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9700" y="2726054"/>
            <a:ext cx="3095625" cy="365760"/>
          </a:xfrm>
          <a:custGeom>
            <a:avLst/>
            <a:gdLst/>
            <a:ahLst/>
            <a:cxnLst/>
            <a:rect l="l" t="t" r="r" b="b"/>
            <a:pathLst>
              <a:path w="3095625" h="365760">
                <a:moveTo>
                  <a:pt x="0" y="365760"/>
                </a:moveTo>
                <a:lnTo>
                  <a:pt x="3095625" y="365760"/>
                </a:lnTo>
                <a:lnTo>
                  <a:pt x="3095625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2500" y="6017895"/>
            <a:ext cx="1727200" cy="365760"/>
          </a:xfrm>
          <a:custGeom>
            <a:avLst/>
            <a:gdLst/>
            <a:ahLst/>
            <a:cxnLst/>
            <a:rect l="l" t="t" r="r" b="b"/>
            <a:pathLst>
              <a:path w="1727200" h="365760">
                <a:moveTo>
                  <a:pt x="0" y="365759"/>
                </a:moveTo>
                <a:lnTo>
                  <a:pt x="1727200" y="365759"/>
                </a:lnTo>
                <a:lnTo>
                  <a:pt x="1727200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612900" y="1622425"/>
          <a:ext cx="6715125" cy="4767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型号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面世时间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每秒运算速度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(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峰值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)</a:t>
                      </a:r>
                      <a:endParaRPr sz="1800">
                        <a:latin typeface="Candara"/>
                        <a:cs typeface="Candara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银河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—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Ⅰ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1983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曙光一号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1992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6.4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银河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—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Ⅱ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1994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10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银河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—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Ⅲ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1997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130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神威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—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微软雅黑"/>
                          <a:cs typeface="微软雅黑"/>
                        </a:rPr>
                        <a:t>Ⅰ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1999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3840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深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腾</a:t>
                      </a:r>
                      <a:r>
                        <a:rPr sz="1800" spc="-1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1800</a:t>
                      </a:r>
                      <a:endParaRPr sz="1800">
                        <a:latin typeface="Candara"/>
                        <a:cs typeface="Candara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2002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万亿次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曙光</a:t>
                      </a:r>
                      <a:r>
                        <a:rPr sz="1800" spc="-1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4000A</a:t>
                      </a:r>
                      <a:endParaRPr sz="1800">
                        <a:latin typeface="Candara"/>
                        <a:cs typeface="Candara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2004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10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11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万亿次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神威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3000A</a:t>
                      </a:r>
                      <a:endParaRPr sz="1800">
                        <a:latin typeface="Candara"/>
                        <a:cs typeface="Candara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2007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18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万亿次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深腾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7000</a:t>
                      </a:r>
                      <a:endParaRPr sz="1800">
                        <a:latin typeface="Candara"/>
                        <a:cs typeface="Candara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2008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106.5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万亿次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曙光</a:t>
                      </a: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5000A</a:t>
                      </a:r>
                      <a:endParaRPr sz="1800">
                        <a:latin typeface="Candara"/>
                        <a:cs typeface="Candara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2008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230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万亿次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天河一号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2009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1206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万亿次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天河二号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2013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年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spc="-5" dirty="0">
                          <a:solidFill>
                            <a:srgbClr val="FF0000"/>
                          </a:solidFill>
                          <a:latin typeface="Candara"/>
                          <a:cs typeface="Candara"/>
                        </a:rPr>
                        <a:t>54902.4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宋体"/>
                          <a:cs typeface="宋体"/>
                        </a:rPr>
                        <a:t>万亿次</a:t>
                      </a:r>
                      <a:endParaRPr sz="1800">
                        <a:latin typeface="宋体"/>
                        <a:cs typeface="宋体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525136" y="6353752"/>
            <a:ext cx="958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4. 加权最小连接调度</a:t>
            </a: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3600" dirty="0"/>
              <a:t>(Weighted </a:t>
            </a:r>
            <a:r>
              <a:rPr sz="3600" spc="-5" dirty="0"/>
              <a:t>Least-Connection</a:t>
            </a:r>
            <a:r>
              <a:rPr sz="3600" spc="10" dirty="0"/>
              <a:t> </a:t>
            </a:r>
            <a:r>
              <a:rPr sz="3600" spc="-5" dirty="0"/>
              <a:t>Scheduling)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90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506218"/>
            <a:ext cx="8348345" cy="3562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31115" indent="-272415">
              <a:lnSpc>
                <a:spcPct val="100000"/>
              </a:lnSpc>
              <a:spcBef>
                <a:spcPts val="10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假设有一组服务器S</a:t>
            </a:r>
            <a:r>
              <a:rPr sz="2000" spc="-3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= {S0,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S1,</a:t>
            </a:r>
            <a:r>
              <a:rPr sz="2000" spc="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...,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Sn-1}，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W(Si)表示</a:t>
            </a:r>
            <a:r>
              <a:rPr sz="2000" spc="-15" dirty="0">
                <a:solidFill>
                  <a:srgbClr val="FF3300"/>
                </a:solidFill>
                <a:latin typeface="华文新魏"/>
                <a:cs typeface="华文新魏"/>
              </a:rPr>
              <a:t>服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务器</a:t>
            </a:r>
            <a:r>
              <a:rPr sz="2000" spc="-10" dirty="0">
                <a:solidFill>
                  <a:srgbClr val="FF3300"/>
                </a:solidFill>
                <a:latin typeface="华文新魏"/>
                <a:cs typeface="华文新魏"/>
              </a:rPr>
              <a:t>Si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的权</a:t>
            </a:r>
            <a:r>
              <a:rPr sz="2000" spc="-15" dirty="0">
                <a:solidFill>
                  <a:srgbClr val="FF3300"/>
                </a:solidFill>
                <a:latin typeface="华文新魏"/>
                <a:cs typeface="华文新魏"/>
              </a:rPr>
              <a:t>值</a:t>
            </a:r>
            <a:r>
              <a:rPr sz="2000" spc="-5" dirty="0">
                <a:solidFill>
                  <a:srgbClr val="FF3300"/>
                </a:solidFill>
                <a:latin typeface="华文新魏"/>
                <a:cs typeface="华文新魏"/>
              </a:rPr>
              <a:t>，C(Si)  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表示服务器</a:t>
            </a:r>
            <a:r>
              <a:rPr sz="2000" spc="-5" dirty="0">
                <a:solidFill>
                  <a:srgbClr val="FF3300"/>
                </a:solidFill>
                <a:latin typeface="华文新魏"/>
                <a:cs typeface="华文新魏"/>
              </a:rPr>
              <a:t>Si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的当前连</a:t>
            </a:r>
            <a:r>
              <a:rPr sz="2000" spc="-15" dirty="0">
                <a:solidFill>
                  <a:srgbClr val="FF3300"/>
                </a:solidFill>
                <a:latin typeface="华文新魏"/>
                <a:cs typeface="华文新魏"/>
              </a:rPr>
              <a:t>接</a:t>
            </a:r>
            <a:r>
              <a:rPr sz="2000" dirty="0">
                <a:solidFill>
                  <a:srgbClr val="FF3300"/>
                </a:solidFill>
                <a:latin typeface="华文新魏"/>
                <a:cs typeface="华文新魏"/>
              </a:rPr>
              <a:t>数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所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有服务器当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前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连接数的总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和</a:t>
            </a:r>
            <a:r>
              <a:rPr sz="2000" spc="-25" dirty="0">
                <a:solidFill>
                  <a:srgbClr val="073D86"/>
                </a:solidFill>
                <a:latin typeface="华文新魏"/>
                <a:cs typeface="华文新魏"/>
              </a:rPr>
              <a:t>为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CSUM</a:t>
            </a:r>
            <a:r>
              <a:rPr sz="2000" spc="-4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=  ΣC(Si)</a:t>
            </a:r>
            <a:r>
              <a:rPr sz="2000" spc="459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(i=0,</a:t>
            </a:r>
            <a:r>
              <a:rPr sz="2000" spc="-3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1,</a:t>
            </a:r>
            <a:r>
              <a:rPr sz="2000" spc="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..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,</a:t>
            </a:r>
            <a:r>
              <a:rPr sz="2000" spc="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n-1)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。当前的新连接请求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会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被发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送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服务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Sm，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当且仅 当服务器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Sm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满足以下条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件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:</a:t>
            </a:r>
            <a:endParaRPr sz="20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408305" algn="l"/>
              </a:tabLst>
            </a:pPr>
            <a:r>
              <a:rPr sz="2000" dirty="0">
                <a:solidFill>
                  <a:srgbClr val="30B6FC"/>
                </a:solidFill>
                <a:latin typeface="Symbol"/>
                <a:cs typeface="Symbol"/>
              </a:rPr>
              <a:t></a:t>
            </a:r>
            <a:r>
              <a:rPr sz="2000" dirty="0">
                <a:solidFill>
                  <a:srgbClr val="30B6FC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(C(Sm) / CSUM)/ W(Sm) = min { (C(Si) / CSUM) / W(Si)} (i=0, 1, . ,</a:t>
            </a:r>
            <a:r>
              <a:rPr sz="2000" spc="-26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n-1)</a:t>
            </a:r>
            <a:endParaRPr sz="2000">
              <a:latin typeface="华文新魏"/>
              <a:cs typeface="华文新魏"/>
            </a:endParaRPr>
          </a:p>
          <a:p>
            <a:pPr marL="285115" marR="130810" indent="-272415">
              <a:lnSpc>
                <a:spcPct val="100000"/>
              </a:lnSpc>
              <a:spcBef>
                <a:spcPts val="48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其中W(Si)不为零因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为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CSUM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在这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一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轮查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找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中是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个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常数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所以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判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断条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件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可 以简化为</a:t>
            </a:r>
            <a:r>
              <a:rPr sz="2000" spc="47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C(Sm)</a:t>
            </a:r>
            <a:r>
              <a:rPr sz="2000" spc="-3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/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W(Sm)</a:t>
            </a:r>
            <a:r>
              <a:rPr sz="2000" spc="-3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=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min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{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C(Si)</a:t>
            </a:r>
            <a:r>
              <a:rPr sz="2000" spc="-3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/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W(Si)}</a:t>
            </a:r>
            <a:r>
              <a:rPr sz="2000" spc="45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(i=0,</a:t>
            </a:r>
            <a:r>
              <a:rPr sz="2000" spc="-3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1,</a:t>
            </a:r>
            <a:r>
              <a:rPr sz="2000" spc="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. , n-1)</a:t>
            </a:r>
            <a:endParaRPr sz="2000">
              <a:latin typeface="华文新魏"/>
              <a:cs typeface="华文新魏"/>
            </a:endParaRPr>
          </a:p>
          <a:p>
            <a:pPr marL="285115" marR="5080" indent="-272415">
              <a:lnSpc>
                <a:spcPct val="100000"/>
              </a:lnSpc>
              <a:spcBef>
                <a:spcPts val="48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其中W(Si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)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不为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零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因为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除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法所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需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C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P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U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周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期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比乘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法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多，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且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在Li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n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u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x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内核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中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不 允许浮点除法，服务器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权值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都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大于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零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，所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以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判断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条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件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C(Sm)</a:t>
            </a:r>
            <a:r>
              <a:rPr sz="2000" spc="-4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/</a:t>
            </a:r>
            <a:r>
              <a:rPr sz="20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W(Sm)</a:t>
            </a:r>
            <a:r>
              <a:rPr sz="2000" spc="-2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&gt;  C(Si)</a:t>
            </a:r>
            <a:r>
              <a:rPr sz="2000" spc="-3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/ W(Si)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可以进一步优化为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C(Sm)*W(Si)</a:t>
            </a:r>
            <a:r>
              <a:rPr sz="2000" spc="-4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&gt;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C(Si)*</a:t>
            </a:r>
            <a:r>
              <a:rPr sz="2000" spc="-3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W(Sm)。同时保证 服务器的权值为零时，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务器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不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被调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度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4.</a:t>
            </a:r>
            <a:r>
              <a:rPr spc="-75" dirty="0"/>
              <a:t> </a:t>
            </a:r>
            <a:r>
              <a:rPr spc="-5" dirty="0"/>
              <a:t>加权最小连接调度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3981" y="945896"/>
            <a:ext cx="8013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华文新魏"/>
                <a:cs typeface="华文新魏"/>
              </a:rPr>
              <a:t>(Weighted </a:t>
            </a:r>
            <a:r>
              <a:rPr sz="3600" spc="-5" dirty="0">
                <a:solidFill>
                  <a:srgbClr val="FFFFFF"/>
                </a:solidFill>
                <a:latin typeface="华文新魏"/>
                <a:cs typeface="华文新魏"/>
              </a:rPr>
              <a:t>Least-Connection</a:t>
            </a:r>
            <a:r>
              <a:rPr sz="3600" spc="10" dirty="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华文新魏"/>
                <a:cs typeface="华文新魏"/>
              </a:rPr>
              <a:t>Scheduling)</a:t>
            </a:r>
            <a:endParaRPr sz="3600">
              <a:latin typeface="华文新魏"/>
              <a:cs typeface="华文新魏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742" y="1998345"/>
            <a:ext cx="4355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所以，算法只要执行以下流程: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4276" y="2441406"/>
            <a:ext cx="7734414" cy="386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91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5.</a:t>
            </a:r>
            <a:r>
              <a:rPr spc="-10" dirty="0"/>
              <a:t> </a:t>
            </a:r>
            <a:r>
              <a:rPr spc="-5" dirty="0"/>
              <a:t>基于局部性的最少链接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3200" spc="-5" dirty="0"/>
              <a:t>(Locality-Based </a:t>
            </a:r>
            <a:r>
              <a:rPr sz="3200" dirty="0"/>
              <a:t>Least Connections</a:t>
            </a:r>
            <a:r>
              <a:rPr sz="3200" spc="20" dirty="0"/>
              <a:t> </a:t>
            </a:r>
            <a:r>
              <a:rPr sz="3200" dirty="0"/>
              <a:t>Scheduling)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324611" y="1915667"/>
            <a:ext cx="8568055" cy="4211320"/>
          </a:xfrm>
          <a:custGeom>
            <a:avLst/>
            <a:gdLst/>
            <a:ahLst/>
            <a:cxnLst/>
            <a:rect l="l" t="t" r="r" b="b"/>
            <a:pathLst>
              <a:path w="8568055" h="4211320">
                <a:moveTo>
                  <a:pt x="0" y="4210812"/>
                </a:moveTo>
                <a:lnTo>
                  <a:pt x="8567928" y="4210812"/>
                </a:lnTo>
                <a:lnTo>
                  <a:pt x="8567928" y="0"/>
                </a:lnTo>
                <a:lnTo>
                  <a:pt x="0" y="0"/>
                </a:lnTo>
                <a:lnTo>
                  <a:pt x="0" y="4210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2742" y="1928241"/>
            <a:ext cx="8392795" cy="4451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9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基于局部性的最少链接调度(Locality-Based</a:t>
            </a:r>
            <a:r>
              <a:rPr sz="2200" spc="4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Least Connections</a:t>
            </a:r>
            <a:endParaRPr sz="2200">
              <a:latin typeface="华文新魏"/>
              <a:cs typeface="华文新魏"/>
            </a:endParaRPr>
          </a:p>
          <a:p>
            <a:pPr marL="285115" marR="5080">
              <a:lnSpc>
                <a:spcPct val="100000"/>
              </a:lnSpc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Scheduling，以下简称为LBLC)算法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是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针对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请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求报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文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的目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标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地址的 负载均衡调度，目前主要用于Cache集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群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系统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因为</a:t>
            </a:r>
            <a:r>
              <a:rPr sz="2200" spc="15" dirty="0">
                <a:solidFill>
                  <a:srgbClr val="073D86"/>
                </a:solidFill>
                <a:latin typeface="华文新魏"/>
                <a:cs typeface="华文新魏"/>
              </a:rPr>
              <a:t>在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Cache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集群 中</a:t>
            </a:r>
            <a:r>
              <a:rPr sz="22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客户请求报文的目标IP地址是变化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。这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假设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任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何后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端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服务 器都可以处理任一请求，算法的设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目标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是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在服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器的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负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载基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本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平 衡情况下，将相同目标IP地址的请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求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调度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到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同一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台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服务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，来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提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高 各台服务器的访问局部性和主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存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Cache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命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中率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从而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整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个集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群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系统 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的处理能力。</a:t>
            </a:r>
            <a:endParaRPr sz="2200">
              <a:latin typeface="华文新魏"/>
              <a:cs typeface="华文新魏"/>
            </a:endParaRPr>
          </a:p>
          <a:p>
            <a:pPr marL="285115" marR="5080" indent="-272415">
              <a:lnSpc>
                <a:spcPct val="100000"/>
              </a:lnSpc>
              <a:spcBef>
                <a:spcPts val="53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LBLC调度算法先根据请求的目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标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地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址找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出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该目</a:t>
            </a:r>
            <a:r>
              <a:rPr sz="2200" spc="15" dirty="0">
                <a:solidFill>
                  <a:srgbClr val="073D86"/>
                </a:solidFill>
                <a:latin typeface="华文新魏"/>
                <a:cs typeface="华文新魏"/>
              </a:rPr>
              <a:t>标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IP地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址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最近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使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用 的服务器，若该服务器是可用的且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有超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载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，将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请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求发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送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到该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务 器；若服务器不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存在，或者该服务器超载且有服务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处于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其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一半 的工作负载，则用“最少链接”的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原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则选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出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一个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可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用的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务器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将 请求发送到该服务器。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5.</a:t>
            </a:r>
            <a:r>
              <a:rPr spc="-10" dirty="0"/>
              <a:t> </a:t>
            </a:r>
            <a:r>
              <a:rPr spc="-5" dirty="0"/>
              <a:t>基于局部性的最少链接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3200" spc="-5" dirty="0"/>
              <a:t>(Locality-Based </a:t>
            </a:r>
            <a:r>
              <a:rPr sz="3200" dirty="0"/>
              <a:t>Least Connections</a:t>
            </a:r>
            <a:r>
              <a:rPr sz="3200" spc="20" dirty="0"/>
              <a:t> </a:t>
            </a:r>
            <a:r>
              <a:rPr sz="3200" dirty="0"/>
              <a:t>Scheduling)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468117"/>
            <a:ext cx="8385809" cy="203771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5115" marR="5080" indent="-272415">
              <a:lnSpc>
                <a:spcPts val="2590"/>
              </a:lnSpc>
              <a:spcBef>
                <a:spcPts val="425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假设有一组服务器S</a:t>
            </a:r>
            <a:r>
              <a:rPr sz="2400" spc="-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=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{S0,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S1,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...,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Sn-1}，W(Si)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表示服务器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Si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 权值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，C(Si)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表示服务器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Si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的当前连接数。</a:t>
            </a:r>
            <a:endParaRPr sz="2400">
              <a:latin typeface="华文新魏"/>
              <a:cs typeface="华文新魏"/>
            </a:endParaRPr>
          </a:p>
          <a:p>
            <a:pPr marL="285115">
              <a:lnSpc>
                <a:spcPts val="2415"/>
              </a:lnSpc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ServerNode[dest_ip]是一个关联变量，表示目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标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地址所对</a:t>
            </a:r>
            <a:endParaRPr sz="2400">
              <a:latin typeface="华文新魏"/>
              <a:cs typeface="华文新魏"/>
            </a:endParaRPr>
          </a:p>
          <a:p>
            <a:pPr marL="285115" marR="27940" algn="just">
              <a:lnSpc>
                <a:spcPts val="2590"/>
              </a:lnSpc>
              <a:spcBef>
                <a:spcPts val="185"/>
              </a:spcBef>
            </a:pP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应的服务器结点，一般来说它是通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过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Ha</a:t>
            </a:r>
            <a:r>
              <a:rPr sz="2400" spc="5" dirty="0">
                <a:solidFill>
                  <a:srgbClr val="073D86"/>
                </a:solidFill>
                <a:latin typeface="华文新魏"/>
                <a:cs typeface="华文新魏"/>
              </a:rPr>
              <a:t>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h表实现的。WLC</a:t>
            </a:r>
            <a:r>
              <a:rPr sz="2400" spc="-10" dirty="0">
                <a:solidFill>
                  <a:srgbClr val="073D86"/>
                </a:solidFill>
                <a:latin typeface="华文新魏"/>
                <a:cs typeface="华文新魏"/>
              </a:rPr>
              <a:t>(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S) 表示在集合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S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中的加权最小连接服务器，即前面的加权最小连 接调度。</a:t>
            </a: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Now</a:t>
            </a:r>
            <a:r>
              <a:rPr sz="2400" dirty="0">
                <a:solidFill>
                  <a:srgbClr val="073D86"/>
                </a:solidFill>
                <a:latin typeface="华文新魏"/>
                <a:cs typeface="华文新魏"/>
              </a:rPr>
              <a:t>为当前系统时间。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5.</a:t>
            </a:r>
            <a:r>
              <a:rPr spc="-10" dirty="0"/>
              <a:t> </a:t>
            </a:r>
            <a:r>
              <a:rPr spc="-5" dirty="0"/>
              <a:t>基于局部性的最少链接</a:t>
            </a:r>
          </a:p>
          <a:p>
            <a:pPr algn="ctr">
              <a:lnSpc>
                <a:spcPct val="100000"/>
              </a:lnSpc>
              <a:spcBef>
                <a:spcPts val="65"/>
              </a:spcBef>
            </a:pPr>
            <a:r>
              <a:rPr sz="3200" spc="-5" dirty="0"/>
              <a:t>(Locality-Based </a:t>
            </a:r>
            <a:r>
              <a:rPr sz="3200" dirty="0"/>
              <a:t>Least Connections</a:t>
            </a:r>
            <a:r>
              <a:rPr sz="3200" spc="20" dirty="0"/>
              <a:t> </a:t>
            </a:r>
            <a:r>
              <a:rPr sz="3200" dirty="0"/>
              <a:t>Scheduling)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834895" y="1719072"/>
            <a:ext cx="5832348" cy="4663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94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4100" y="424687"/>
            <a:ext cx="7181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6.</a:t>
            </a:r>
            <a:r>
              <a:rPr spc="-70" dirty="0"/>
              <a:t> </a:t>
            </a:r>
            <a:r>
              <a:rPr spc="-5" dirty="0"/>
              <a:t>带复制的基于局部性最少链接</a:t>
            </a:r>
          </a:p>
        </p:txBody>
      </p:sp>
      <p:sp>
        <p:nvSpPr>
          <p:cNvPr id="4" name="object 4"/>
          <p:cNvSpPr/>
          <p:nvPr/>
        </p:nvSpPr>
        <p:spPr>
          <a:xfrm>
            <a:off x="324611" y="1629155"/>
            <a:ext cx="8568055" cy="4497705"/>
          </a:xfrm>
          <a:custGeom>
            <a:avLst/>
            <a:gdLst/>
            <a:ahLst/>
            <a:cxnLst/>
            <a:rect l="l" t="t" r="r" b="b"/>
            <a:pathLst>
              <a:path w="8568055" h="4497705">
                <a:moveTo>
                  <a:pt x="0" y="4497324"/>
                </a:moveTo>
                <a:lnTo>
                  <a:pt x="8567928" y="4497324"/>
                </a:lnTo>
                <a:lnTo>
                  <a:pt x="8567928" y="0"/>
                </a:lnTo>
                <a:lnTo>
                  <a:pt x="0" y="0"/>
                </a:lnTo>
                <a:lnTo>
                  <a:pt x="0" y="4497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2742" y="836334"/>
            <a:ext cx="8469630" cy="596328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775"/>
              </a:spcBef>
            </a:pPr>
            <a:r>
              <a:rPr sz="2400" spc="-5" dirty="0">
                <a:solidFill>
                  <a:srgbClr val="FFFFFF"/>
                </a:solidFill>
                <a:latin typeface="华文新魏"/>
                <a:cs typeface="华文新魏"/>
              </a:rPr>
              <a:t>(Locality-Based Least Connections with </a:t>
            </a:r>
            <a:r>
              <a:rPr sz="2400" dirty="0">
                <a:solidFill>
                  <a:srgbClr val="FFFFFF"/>
                </a:solidFill>
                <a:latin typeface="华文新魏"/>
                <a:cs typeface="华文新魏"/>
              </a:rPr>
              <a:t>Replication</a:t>
            </a:r>
            <a:r>
              <a:rPr sz="2400" spc="85" dirty="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华文新魏"/>
                <a:cs typeface="华文新魏"/>
              </a:rPr>
              <a:t>Scheduling)</a:t>
            </a:r>
            <a:endParaRPr sz="2400">
              <a:latin typeface="华文新魏"/>
              <a:cs typeface="华文新魏"/>
            </a:endParaRPr>
          </a:p>
          <a:p>
            <a:pPr marL="285115" marR="76200" indent="-272415">
              <a:lnSpc>
                <a:spcPct val="90000"/>
              </a:lnSpc>
              <a:spcBef>
                <a:spcPts val="180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带 复 制 的 基 于 局 部 性 最 少 链 接 调 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度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(Locality-Based Least  Connections with Replication</a:t>
            </a:r>
            <a:r>
              <a:rPr sz="2200" spc="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Scheduling，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以下简称为LBLCR)算法 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也是针对目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标IP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地址的负载均衡，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目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前主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要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用</a:t>
            </a:r>
            <a:r>
              <a:rPr sz="2200" spc="15" dirty="0">
                <a:solidFill>
                  <a:srgbClr val="073D86"/>
                </a:solidFill>
                <a:latin typeface="华文新魏"/>
                <a:cs typeface="华文新魏"/>
              </a:rPr>
              <a:t>于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Cache集群系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统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。 它与LBLC算法的不同之处是它要</a:t>
            </a:r>
            <a:r>
              <a:rPr sz="2200" spc="4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维护从一个目标IP地址到一组服 务器的映射，而LBL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C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算法维护从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一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个目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标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I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P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地址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到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一台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务器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映 射。对于一个“热门”站点的服务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请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求，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一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台Cache</a:t>
            </a:r>
            <a:r>
              <a:rPr sz="2200" spc="2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服务器可能会 忙不过来处理这些请求。这时，LBLC调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度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算法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会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从所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有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Cache服 务器中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按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“最小连接”原则选出一台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Cache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器，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映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该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“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热门</a:t>
            </a:r>
            <a:endParaRPr sz="2200">
              <a:latin typeface="华文新魏"/>
              <a:cs typeface="华文新魏"/>
            </a:endParaRPr>
          </a:p>
          <a:p>
            <a:pPr marL="285115" marR="184785" algn="just">
              <a:lnSpc>
                <a:spcPts val="2380"/>
              </a:lnSpc>
              <a:spcBef>
                <a:spcPts val="35"/>
              </a:spcBef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”站</a:t>
            </a:r>
            <a:r>
              <a:rPr sz="2200" spc="-3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点到这台Cache服务器，很快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这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台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Cache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务器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也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会超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载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，就 会重复上述过程选出新的Cache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务器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。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这样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可能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会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导致</a:t>
            </a:r>
            <a:r>
              <a:rPr sz="2200" spc="20" dirty="0">
                <a:solidFill>
                  <a:srgbClr val="073D86"/>
                </a:solidFill>
                <a:latin typeface="华文新魏"/>
                <a:cs typeface="华文新魏"/>
              </a:rPr>
              <a:t>该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“热 门”站点的映像会出现</a:t>
            </a:r>
            <a:r>
              <a:rPr sz="2200" spc="1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在所有</a:t>
            </a:r>
            <a:r>
              <a:rPr sz="2200" spc="-1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Cache服务器上，降低了Cache服 务器的使用效率。LBLCR调度算法将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“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热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门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”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站点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映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射到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一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组</a:t>
            </a:r>
            <a:endParaRPr sz="2200">
              <a:latin typeface="华文新魏"/>
              <a:cs typeface="华文新魏"/>
            </a:endParaRPr>
          </a:p>
          <a:p>
            <a:pPr marL="285115">
              <a:lnSpc>
                <a:spcPts val="2195"/>
              </a:lnSpc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Cache服务器（服务器集合），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当该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“热</a:t>
            </a:r>
            <a:r>
              <a:rPr sz="2200" spc="4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门”站点的请求负载增加</a:t>
            </a:r>
            <a:endParaRPr sz="2200">
              <a:latin typeface="华文新魏"/>
              <a:cs typeface="华文新魏"/>
            </a:endParaRPr>
          </a:p>
          <a:p>
            <a:pPr marL="285115">
              <a:lnSpc>
                <a:spcPts val="2375"/>
              </a:lnSpc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时，会增加集合里的Cache服务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，来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理不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断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增长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负载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；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当该</a:t>
            </a:r>
            <a:endParaRPr sz="2200">
              <a:latin typeface="华文新魏"/>
              <a:cs typeface="华文新魏"/>
            </a:endParaRPr>
          </a:p>
          <a:p>
            <a:pPr marL="285115" marR="5080">
              <a:lnSpc>
                <a:spcPts val="2380"/>
              </a:lnSpc>
              <a:spcBef>
                <a:spcPts val="160"/>
              </a:spcBef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“热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”站点的请求负载降低时，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会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减少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集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合里</a:t>
            </a:r>
            <a:r>
              <a:rPr sz="2200" spc="-2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Cache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2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数 目。这样，该“热门”站点的</a:t>
            </a:r>
            <a:r>
              <a:rPr sz="2200" spc="-725" dirty="0">
                <a:solidFill>
                  <a:srgbClr val="073D86"/>
                </a:solidFill>
                <a:latin typeface="华文新魏"/>
                <a:cs typeface="华文新魏"/>
              </a:rPr>
              <a:t>映</a:t>
            </a:r>
            <a:r>
              <a:rPr sz="1500" spc="-307" baseline="-22222" dirty="0">
                <a:solidFill>
                  <a:srgbClr val="073D86"/>
                </a:solidFill>
                <a:latin typeface="Arial"/>
                <a:cs typeface="Arial"/>
              </a:rPr>
              <a:t>95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像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不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太可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能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出现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所有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Cache</a:t>
            </a:r>
            <a:r>
              <a:rPr sz="2200" spc="-1075" dirty="0">
                <a:solidFill>
                  <a:srgbClr val="073D86"/>
                </a:solidFill>
                <a:latin typeface="华文新魏"/>
                <a:cs typeface="华文新魏"/>
              </a:rPr>
              <a:t>服</a:t>
            </a:r>
            <a:r>
              <a:rPr sz="1500" spc="-15" baseline="-22222" dirty="0">
                <a:solidFill>
                  <a:srgbClr val="073D86"/>
                </a:solidFill>
                <a:latin typeface="Arial"/>
                <a:cs typeface="Arial"/>
              </a:rPr>
              <a:t>16:02 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务器上，从而提供Cache集群系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统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的使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效率。</a:t>
            </a:r>
            <a:endParaRPr sz="22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31479" y="6341770"/>
            <a:ext cx="340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0084" y="634177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96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1555" y="424687"/>
            <a:ext cx="8265159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6.</a:t>
            </a:r>
            <a:r>
              <a:rPr spc="-10" dirty="0"/>
              <a:t> </a:t>
            </a:r>
            <a:r>
              <a:rPr spc="-5" dirty="0"/>
              <a:t>带复制的基于局部性最少链接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-5" dirty="0"/>
              <a:t>(Locality-Based Least Connections with </a:t>
            </a:r>
            <a:r>
              <a:rPr sz="2400" dirty="0"/>
              <a:t>Replication</a:t>
            </a:r>
            <a:r>
              <a:rPr sz="2400" spc="95" dirty="0"/>
              <a:t> </a:t>
            </a:r>
            <a:r>
              <a:rPr sz="2400" spc="-5" dirty="0"/>
              <a:t>Scheduling)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324611" y="1988820"/>
            <a:ext cx="8568055" cy="4137660"/>
          </a:xfrm>
          <a:custGeom>
            <a:avLst/>
            <a:gdLst/>
            <a:ahLst/>
            <a:cxnLst/>
            <a:rect l="l" t="t" r="r" b="b"/>
            <a:pathLst>
              <a:path w="8568055" h="4137660">
                <a:moveTo>
                  <a:pt x="0" y="4137660"/>
                </a:moveTo>
                <a:lnTo>
                  <a:pt x="8567928" y="4137660"/>
                </a:lnTo>
                <a:lnTo>
                  <a:pt x="8567928" y="0"/>
                </a:lnTo>
                <a:lnTo>
                  <a:pt x="0" y="0"/>
                </a:lnTo>
                <a:lnTo>
                  <a:pt x="0" y="41376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2742" y="1970912"/>
            <a:ext cx="8398510" cy="217106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85115" marR="5080" indent="-272415">
              <a:lnSpc>
                <a:spcPct val="90000"/>
              </a:lnSpc>
              <a:spcBef>
                <a:spcPts val="359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LBLCR算法先根据请求的目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标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IP地址找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出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该目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标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IP地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址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对应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服务 器组；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按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“最小连接”原则从该服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器组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中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选出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一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台服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器，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若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 务器没有超载，</a:t>
            </a:r>
            <a:r>
              <a:rPr sz="2200" spc="1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将请求发送到该服务器；若服务器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超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载；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则</a:t>
            </a:r>
            <a:r>
              <a:rPr sz="2200" spc="5" dirty="0">
                <a:solidFill>
                  <a:srgbClr val="073D86"/>
                </a:solidFill>
                <a:latin typeface="华文新魏"/>
                <a:cs typeface="华文新魏"/>
              </a:rPr>
              <a:t>按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“  最小连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接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”原则从整个集群中选出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一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台服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器，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将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该服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器加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入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到 服务器组中，将请求发送到该服务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。同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时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，当该</a:t>
            </a:r>
            <a:r>
              <a:rPr sz="2200" spc="55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服务器组有一 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段时间没有被修改，将最忙的服务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从服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器组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中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删除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200" spc="-10" dirty="0">
                <a:solidFill>
                  <a:srgbClr val="073D86"/>
                </a:solidFill>
                <a:latin typeface="华文新魏"/>
                <a:cs typeface="华文新魏"/>
              </a:rPr>
              <a:t>以降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低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复 制的程度。LBLCR调度算法的流程如</a:t>
            </a:r>
            <a:r>
              <a:rPr sz="2200" dirty="0">
                <a:solidFill>
                  <a:srgbClr val="073D86"/>
                </a:solidFill>
                <a:latin typeface="华文新魏"/>
                <a:cs typeface="华文新魏"/>
              </a:rPr>
              <a:t>下</a:t>
            </a:r>
            <a:r>
              <a:rPr sz="2200" spc="-5" dirty="0">
                <a:solidFill>
                  <a:srgbClr val="073D86"/>
                </a:solidFill>
                <a:latin typeface="华文新魏"/>
                <a:cs typeface="华文新魏"/>
              </a:rPr>
              <a:t>：</a:t>
            </a:r>
            <a:endParaRPr sz="22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1479" y="6341770"/>
            <a:ext cx="340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555" y="424687"/>
            <a:ext cx="1633855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6.</a:t>
            </a:r>
            <a:r>
              <a:rPr spc="-80" dirty="0"/>
              <a:t> </a:t>
            </a:r>
            <a:r>
              <a:rPr spc="-5" dirty="0"/>
              <a:t>带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-5" dirty="0"/>
              <a:t>(Locality-B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925980" y="538886"/>
            <a:ext cx="5463540" cy="596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 algn="ctr">
              <a:lnSpc>
                <a:spcPts val="3995"/>
              </a:lnSpc>
            </a:pPr>
            <a:r>
              <a:rPr sz="4000" spc="-5" dirty="0">
                <a:solidFill>
                  <a:srgbClr val="FFFFFF"/>
                </a:solidFill>
                <a:latin typeface="华文新魏"/>
                <a:cs typeface="华文新魏"/>
              </a:rPr>
              <a:t>复制的基于局部性最少</a:t>
            </a:r>
            <a:endParaRPr sz="4000">
              <a:latin typeface="华文新魏"/>
              <a:cs typeface="华文新魏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400" dirty="0">
                <a:solidFill>
                  <a:srgbClr val="FFFFFF"/>
                </a:solidFill>
                <a:latin typeface="华文新魏"/>
                <a:cs typeface="华文新魏"/>
              </a:rPr>
              <a:t>ased </a:t>
            </a:r>
            <a:r>
              <a:rPr sz="2400" spc="-5" dirty="0">
                <a:solidFill>
                  <a:srgbClr val="FFFFFF"/>
                </a:solidFill>
                <a:latin typeface="华文新魏"/>
                <a:cs typeface="华文新魏"/>
              </a:rPr>
              <a:t>Least Connections with </a:t>
            </a:r>
            <a:r>
              <a:rPr sz="2400" dirty="0">
                <a:solidFill>
                  <a:srgbClr val="FFFFFF"/>
                </a:solidFill>
                <a:latin typeface="华文新魏"/>
                <a:cs typeface="华文新魏"/>
              </a:rPr>
              <a:t>Replication S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700">
              <a:latin typeface="Times New Roman"/>
              <a:cs typeface="Times New Roman"/>
            </a:endParaRPr>
          </a:p>
          <a:p>
            <a:pPr marR="161290" algn="ctr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97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4550" y="424687"/>
            <a:ext cx="1582420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华文新魏"/>
                <a:cs typeface="华文新魏"/>
              </a:rPr>
              <a:t>链接</a:t>
            </a:r>
            <a:endParaRPr sz="4000">
              <a:latin typeface="华文新魏"/>
              <a:cs typeface="华文新魏"/>
            </a:endParaRPr>
          </a:p>
          <a:p>
            <a:pPr marL="194310">
              <a:lnSpc>
                <a:spcPct val="100000"/>
              </a:lnSpc>
              <a:spcBef>
                <a:spcPts val="125"/>
              </a:spcBef>
            </a:pPr>
            <a:r>
              <a:rPr sz="2400" spc="-5" dirty="0">
                <a:solidFill>
                  <a:srgbClr val="FFFFFF"/>
                </a:solidFill>
                <a:latin typeface="华文新魏"/>
                <a:cs typeface="华文新魏"/>
              </a:rPr>
              <a:t>cheduling)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34895" y="188701"/>
            <a:ext cx="5508837" cy="6462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90084" y="6341770"/>
            <a:ext cx="43827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53840" algn="l"/>
              </a:tabLst>
            </a:pP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9</a:t>
            </a:r>
            <a:r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8</a:t>
            </a:r>
            <a:r>
              <a:rPr sz="1000" dirty="0">
                <a:solidFill>
                  <a:srgbClr val="073D86"/>
                </a:solidFill>
                <a:latin typeface="Arial"/>
                <a:cs typeface="Arial"/>
              </a:rPr>
              <a:t>	</a:t>
            </a:r>
            <a:r>
              <a:rPr sz="1000" spc="-10" dirty="0">
                <a:solidFill>
                  <a:srgbClr val="073D86"/>
                </a:solidFill>
                <a:latin typeface="Arial"/>
                <a:cs typeface="Arial"/>
              </a:rPr>
              <a:t>16:02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4475" y="302767"/>
            <a:ext cx="72593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0746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7.</a:t>
            </a:r>
            <a:r>
              <a:rPr spc="-10" dirty="0"/>
              <a:t> </a:t>
            </a:r>
            <a:r>
              <a:rPr spc="-5" dirty="0"/>
              <a:t>目标地址散列调度 (Destination Hashing</a:t>
            </a:r>
            <a:r>
              <a:rPr spc="35" dirty="0"/>
              <a:t> </a:t>
            </a:r>
            <a:r>
              <a:rPr spc="-5" dirty="0"/>
              <a:t>Scheduling)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dirty="0"/>
              <a:t>源地址散列调度</a:t>
            </a:r>
            <a:r>
              <a:rPr spc="-5" dirty="0"/>
              <a:t>(Source Hashing</a:t>
            </a:r>
            <a:r>
              <a:rPr spc="-10" dirty="0"/>
              <a:t> </a:t>
            </a:r>
            <a:r>
              <a:rPr spc="-5" dirty="0"/>
              <a:t>Scheduling)</a:t>
            </a:r>
            <a:r>
              <a:rPr dirty="0"/>
              <a:t>算法正好与目标 地址散列调度算法相反，它根据请求的</a:t>
            </a:r>
            <a:r>
              <a:rPr spc="5" dirty="0"/>
              <a:t>源</a:t>
            </a:r>
            <a:r>
              <a:rPr spc="-5" dirty="0"/>
              <a:t>IP</a:t>
            </a:r>
            <a:r>
              <a:rPr dirty="0"/>
              <a:t>地址，作为散列 </a:t>
            </a:r>
            <a:r>
              <a:rPr spc="-5" dirty="0"/>
              <a:t>键</a:t>
            </a:r>
            <a:r>
              <a:rPr dirty="0"/>
              <a:t>(Hash</a:t>
            </a:r>
            <a:r>
              <a:rPr spc="-10" dirty="0"/>
              <a:t> </a:t>
            </a:r>
            <a:r>
              <a:rPr spc="-5" dirty="0"/>
              <a:t>Key)从静态分配的散列表找出对应的服务器，若该 </a:t>
            </a:r>
            <a:r>
              <a:rPr dirty="0"/>
              <a:t>服务器是可用的且未超载，将请求发送到该服务器，否则返 回空。它采用的散列函数与目标地址散列调度算法</a:t>
            </a:r>
            <a:r>
              <a:rPr spc="-90" dirty="0"/>
              <a:t> </a:t>
            </a:r>
            <a:r>
              <a:rPr dirty="0"/>
              <a:t>的相同。 它的算法流程与目标地址散列调度算法的基本相似，除了将 </a:t>
            </a:r>
            <a:r>
              <a:rPr spc="-5" dirty="0"/>
              <a:t>请求的目</a:t>
            </a:r>
            <a:r>
              <a:rPr dirty="0"/>
              <a:t>标</a:t>
            </a:r>
            <a:r>
              <a:rPr spc="-5" dirty="0"/>
              <a:t>IP地址换成请求的源IP地址，所以这里不一一叙 </a:t>
            </a:r>
            <a:r>
              <a:rPr dirty="0"/>
              <a:t>述。</a:t>
            </a:r>
          </a:p>
          <a:p>
            <a:pPr marL="285115" marR="80645" indent="-272415">
              <a:lnSpc>
                <a:spcPct val="100000"/>
              </a:lnSpc>
              <a:spcBef>
                <a:spcPts val="580"/>
              </a:spcBef>
              <a:buClr>
                <a:srgbClr val="30B6FC"/>
              </a:buClr>
              <a:buFont typeface="Symbol"/>
              <a:buChar char=""/>
              <a:tabLst>
                <a:tab pos="285750" algn="l"/>
              </a:tabLst>
            </a:pPr>
            <a:r>
              <a:rPr dirty="0"/>
              <a:t>在实际应用中，源地址散列调度和目标地址散列调度可以结 合使用在防火墙集群中，它们可以保证整个系统的唯一出入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5538" y="6232652"/>
            <a:ext cx="635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73D86"/>
                </a:solidFill>
                <a:latin typeface="华文新魏"/>
                <a:cs typeface="华文新魏"/>
              </a:rPr>
              <a:t>口。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1679448"/>
            <a:ext cx="8723630" cy="1330960"/>
          </a:xfrm>
          <a:custGeom>
            <a:avLst/>
            <a:gdLst/>
            <a:ahLst/>
            <a:cxnLst/>
            <a:rect l="l" t="t" r="r" b="b"/>
            <a:pathLst>
              <a:path w="8723630" h="1330960">
                <a:moveTo>
                  <a:pt x="1556131" y="0"/>
                </a:moveTo>
                <a:lnTo>
                  <a:pt x="1402842" y="0"/>
                </a:lnTo>
                <a:lnTo>
                  <a:pt x="1258062" y="4444"/>
                </a:lnTo>
                <a:lnTo>
                  <a:pt x="1121791" y="11175"/>
                </a:lnTo>
                <a:lnTo>
                  <a:pt x="874890" y="33527"/>
                </a:lnTo>
                <a:lnTo>
                  <a:pt x="762076" y="49149"/>
                </a:lnTo>
                <a:lnTo>
                  <a:pt x="659892" y="64769"/>
                </a:lnTo>
                <a:lnTo>
                  <a:pt x="564108" y="82550"/>
                </a:lnTo>
                <a:lnTo>
                  <a:pt x="478955" y="102742"/>
                </a:lnTo>
                <a:lnTo>
                  <a:pt x="398068" y="120523"/>
                </a:lnTo>
                <a:lnTo>
                  <a:pt x="327812" y="140588"/>
                </a:lnTo>
                <a:lnTo>
                  <a:pt x="206489" y="178562"/>
                </a:lnTo>
                <a:lnTo>
                  <a:pt x="157518" y="196468"/>
                </a:lnTo>
                <a:lnTo>
                  <a:pt x="51092" y="241046"/>
                </a:lnTo>
                <a:lnTo>
                  <a:pt x="12776" y="261238"/>
                </a:lnTo>
                <a:lnTo>
                  <a:pt x="0" y="267842"/>
                </a:lnTo>
                <a:lnTo>
                  <a:pt x="0" y="1330452"/>
                </a:lnTo>
                <a:lnTo>
                  <a:pt x="8719058" y="1330452"/>
                </a:lnTo>
                <a:lnTo>
                  <a:pt x="8723376" y="1323721"/>
                </a:lnTo>
                <a:lnTo>
                  <a:pt x="8723376" y="850518"/>
                </a:lnTo>
                <a:lnTo>
                  <a:pt x="7182231" y="850518"/>
                </a:lnTo>
                <a:lnTo>
                  <a:pt x="7043801" y="848232"/>
                </a:lnTo>
                <a:lnTo>
                  <a:pt x="6899148" y="843788"/>
                </a:lnTo>
                <a:lnTo>
                  <a:pt x="6750050" y="837056"/>
                </a:lnTo>
                <a:lnTo>
                  <a:pt x="6594729" y="826007"/>
                </a:lnTo>
                <a:lnTo>
                  <a:pt x="6260465" y="792479"/>
                </a:lnTo>
                <a:lnTo>
                  <a:pt x="5900674" y="745616"/>
                </a:lnTo>
                <a:lnTo>
                  <a:pt x="5709158" y="716534"/>
                </a:lnTo>
                <a:lnTo>
                  <a:pt x="5509006" y="683132"/>
                </a:lnTo>
                <a:lnTo>
                  <a:pt x="5302631" y="645160"/>
                </a:lnTo>
                <a:lnTo>
                  <a:pt x="4861941" y="558038"/>
                </a:lnTo>
                <a:lnTo>
                  <a:pt x="4387215" y="453136"/>
                </a:lnTo>
                <a:lnTo>
                  <a:pt x="4136009" y="395097"/>
                </a:lnTo>
                <a:lnTo>
                  <a:pt x="3614547" y="267842"/>
                </a:lnTo>
                <a:lnTo>
                  <a:pt x="3122803" y="165226"/>
                </a:lnTo>
                <a:lnTo>
                  <a:pt x="2892933" y="124967"/>
                </a:lnTo>
                <a:lnTo>
                  <a:pt x="2673604" y="91566"/>
                </a:lnTo>
                <a:lnTo>
                  <a:pt x="2462911" y="62484"/>
                </a:lnTo>
                <a:lnTo>
                  <a:pt x="2262759" y="40131"/>
                </a:lnTo>
                <a:lnTo>
                  <a:pt x="2073402" y="22351"/>
                </a:lnTo>
                <a:lnTo>
                  <a:pt x="1719961" y="2286"/>
                </a:lnTo>
                <a:lnTo>
                  <a:pt x="1556131" y="0"/>
                </a:lnTo>
                <a:close/>
              </a:path>
              <a:path w="8723630" h="1330960">
                <a:moveTo>
                  <a:pt x="8723376" y="569213"/>
                </a:moveTo>
                <a:lnTo>
                  <a:pt x="8638286" y="604901"/>
                </a:lnTo>
                <a:lnTo>
                  <a:pt x="8557387" y="636142"/>
                </a:lnTo>
                <a:lnTo>
                  <a:pt x="8472170" y="665226"/>
                </a:lnTo>
                <a:lnTo>
                  <a:pt x="8295513" y="718819"/>
                </a:lnTo>
                <a:lnTo>
                  <a:pt x="8201787" y="743330"/>
                </a:lnTo>
                <a:lnTo>
                  <a:pt x="8005953" y="783589"/>
                </a:lnTo>
                <a:lnTo>
                  <a:pt x="7901686" y="801369"/>
                </a:lnTo>
                <a:lnTo>
                  <a:pt x="7680325" y="828166"/>
                </a:lnTo>
                <a:lnTo>
                  <a:pt x="7441946" y="846074"/>
                </a:lnTo>
                <a:lnTo>
                  <a:pt x="7314184" y="850518"/>
                </a:lnTo>
                <a:lnTo>
                  <a:pt x="8723376" y="850518"/>
                </a:lnTo>
                <a:lnTo>
                  <a:pt x="8723376" y="5692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7875" y="304292"/>
            <a:ext cx="6199505" cy="12426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103630">
              <a:lnSpc>
                <a:spcPts val="4790"/>
              </a:lnSpc>
              <a:spcBef>
                <a:spcPts val="260"/>
              </a:spcBef>
            </a:pPr>
            <a:r>
              <a:rPr spc="-5" dirty="0">
                <a:latin typeface="Candara"/>
                <a:cs typeface="Candara"/>
              </a:rPr>
              <a:t>8.</a:t>
            </a:r>
            <a:r>
              <a:rPr spc="-5" dirty="0"/>
              <a:t>源地址散列调度 (Source Hashing</a:t>
            </a:r>
            <a:r>
              <a:rPr spc="55" dirty="0"/>
              <a:t> </a:t>
            </a:r>
            <a:r>
              <a:rPr spc="-5" dirty="0"/>
              <a:t>Scheduling)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42333" y="6353752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073D86"/>
                </a:solidFill>
                <a:latin typeface="Arial"/>
                <a:cs typeface="Arial"/>
              </a:rPr>
              <a:t>99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16:02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742" y="2506218"/>
            <a:ext cx="8404225" cy="191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marR="5080" indent="-272415">
              <a:lnSpc>
                <a:spcPct val="100000"/>
              </a:lnSpc>
              <a:spcBef>
                <a:spcPts val="105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目标地址散列调度(Destination</a:t>
            </a:r>
            <a:r>
              <a:rPr sz="2000" spc="-5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Hashing</a:t>
            </a:r>
            <a:r>
              <a:rPr sz="2000" spc="-2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Scheduling)算法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也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是针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对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目标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IP 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地址的负载均衡，但它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是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一种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静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态映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算法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，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通过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一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个散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列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(Hash)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函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数将 一个目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标IP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地址映射到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一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台服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务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器。</a:t>
            </a:r>
            <a:endParaRPr sz="2000">
              <a:latin typeface="华文新魏"/>
              <a:cs typeface="华文新魏"/>
            </a:endParaRPr>
          </a:p>
          <a:p>
            <a:pPr marL="285115" marR="81280" indent="-272415">
              <a:lnSpc>
                <a:spcPct val="100000"/>
              </a:lnSpc>
              <a:spcBef>
                <a:spcPts val="480"/>
              </a:spcBef>
              <a:buClr>
                <a:srgbClr val="30B6FC"/>
              </a:buClr>
              <a:buFont typeface="Symbol"/>
              <a:buChar char=""/>
              <a:tabLst>
                <a:tab pos="285115" algn="l"/>
                <a:tab pos="285750" algn="l"/>
              </a:tabLst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目标地址散列调度算法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先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根据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请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求的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目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标</a:t>
            </a:r>
            <a:r>
              <a:rPr sz="2000" spc="-5" dirty="0">
                <a:solidFill>
                  <a:srgbClr val="073D86"/>
                </a:solidFill>
                <a:latin typeface="华文新魏"/>
                <a:cs typeface="华文新魏"/>
              </a:rPr>
              <a:t>IP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地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址，作为散</a:t>
            </a:r>
            <a:r>
              <a:rPr sz="2000" spc="-10" dirty="0">
                <a:solidFill>
                  <a:srgbClr val="073D86"/>
                </a:solidFill>
                <a:latin typeface="华文新魏"/>
                <a:cs typeface="华文新魏"/>
              </a:rPr>
              <a:t>列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键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(Hash</a:t>
            </a:r>
            <a:r>
              <a:rPr sz="2000" spc="-40" dirty="0">
                <a:solidFill>
                  <a:srgbClr val="073D86"/>
                </a:solidFill>
                <a:latin typeface="华文新魏"/>
                <a:cs typeface="华文新魏"/>
              </a:rPr>
              <a:t> 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Key)  从静态分配的散列表找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出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对应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的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服务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，若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该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服务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是可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用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的且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未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超载</a:t>
            </a:r>
            <a:endParaRPr sz="2000">
              <a:latin typeface="华文新魏"/>
              <a:cs typeface="华文新魏"/>
            </a:endParaRPr>
          </a:p>
          <a:p>
            <a:pPr marL="285115">
              <a:lnSpc>
                <a:spcPct val="100000"/>
              </a:lnSpc>
            </a:pP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，将请求发送到该服务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器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，否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则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返回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空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。该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算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法的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流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程如</a:t>
            </a:r>
            <a:r>
              <a:rPr sz="2000" spc="-15" dirty="0">
                <a:solidFill>
                  <a:srgbClr val="073D86"/>
                </a:solidFill>
                <a:latin typeface="华文新魏"/>
                <a:cs typeface="华文新魏"/>
              </a:rPr>
              <a:t>下</a:t>
            </a:r>
            <a:r>
              <a:rPr sz="2000" dirty="0">
                <a:solidFill>
                  <a:srgbClr val="073D86"/>
                </a:solidFill>
                <a:latin typeface="华文新魏"/>
                <a:cs typeface="华文新魏"/>
              </a:rPr>
              <a:t>：</a:t>
            </a:r>
            <a:endParaRPr sz="20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4787</Words>
  <Application>Microsoft Office PowerPoint</Application>
  <PresentationFormat>全屏显示(4:3)</PresentationFormat>
  <Paragraphs>907</Paragraphs>
  <Slides>131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43" baseType="lpstr">
      <vt:lpstr>Microsoft JhengHei</vt:lpstr>
      <vt:lpstr>Microsoft JhengHei UI</vt:lpstr>
      <vt:lpstr>华文新魏</vt:lpstr>
      <vt:lpstr>宋体</vt:lpstr>
      <vt:lpstr>微软雅黑</vt:lpstr>
      <vt:lpstr>Arial</vt:lpstr>
      <vt:lpstr>Calibri</vt:lpstr>
      <vt:lpstr>Candara</vt:lpstr>
      <vt:lpstr>Symbol</vt:lpstr>
      <vt:lpstr>Times New Roman</vt:lpstr>
      <vt:lpstr>Wingdings</vt:lpstr>
      <vt:lpstr>Office Theme</vt:lpstr>
      <vt:lpstr>计算机与操作系统</vt:lpstr>
      <vt:lpstr>本主题教学目标</vt:lpstr>
      <vt:lpstr>第十三讲 并行处理与操作系统设计</vt:lpstr>
      <vt:lpstr>13.1 并行处理简介</vt:lpstr>
      <vt:lpstr>并行与分布式计算环境</vt:lpstr>
      <vt:lpstr>超算中心 Supercomputing Center</vt:lpstr>
      <vt:lpstr>云计算中心</vt:lpstr>
      <vt:lpstr>分布式计算系统的定义</vt:lpstr>
      <vt:lpstr>PowerPoint 演示文稿</vt:lpstr>
      <vt:lpstr>2011年6月的top500排名</vt:lpstr>
      <vt:lpstr>2012年6月的top500排名</vt:lpstr>
      <vt:lpstr>2013年6月的top500排名</vt:lpstr>
      <vt:lpstr>2013年11月的top500排名</vt:lpstr>
      <vt:lpstr>2013年11月的top500排名</vt:lpstr>
      <vt:lpstr>分布式计算系统的定义</vt:lpstr>
      <vt:lpstr>相关学术机构</vt:lpstr>
      <vt:lpstr>Related Magazines and Journals</vt:lpstr>
      <vt:lpstr>Conferences</vt:lpstr>
      <vt:lpstr>Topics of PODC</vt:lpstr>
      <vt:lpstr>Topics of ICDCS</vt:lpstr>
      <vt:lpstr>13.2 并行处理的体系结构</vt:lpstr>
      <vt:lpstr>PowerPoint 演示文稿</vt:lpstr>
      <vt:lpstr>Memory Viewpoint</vt:lpstr>
      <vt:lpstr>Memory Viewpoint (Shared Memory)</vt:lpstr>
      <vt:lpstr>Memory Viewpoint (Shared Memory)</vt:lpstr>
      <vt:lpstr>Memory Viewpoint (Shared Memory)</vt:lpstr>
      <vt:lpstr>Memory Viewpoint (Shared Memory)</vt:lpstr>
      <vt:lpstr>Memory Viewpoint (Distributed Memory)</vt:lpstr>
      <vt:lpstr>Memory Viewpoint (Distributed Memory)</vt:lpstr>
      <vt:lpstr>Memory Viewpoint</vt:lpstr>
      <vt:lpstr>Memory Viewpoint</vt:lpstr>
      <vt:lpstr>13.3 多处理器计算环境 的操作系统设计</vt:lpstr>
      <vt:lpstr>多处理器调度</vt:lpstr>
      <vt:lpstr>多处理器调度算法</vt:lpstr>
      <vt:lpstr>1)负载共享调度算法</vt:lpstr>
      <vt:lpstr>2)群调度算法</vt:lpstr>
      <vt:lpstr>群调度算法的例子</vt:lpstr>
      <vt:lpstr>3)处理器专派调度算法</vt:lpstr>
      <vt:lpstr>4)动态调度算法(1)</vt:lpstr>
      <vt:lpstr>4) 动态调度算法(2)</vt:lpstr>
      <vt:lpstr>多处理器调度算法举例</vt:lpstr>
      <vt:lpstr>13.4 集群计算实例 (LVS) Linux集群方案</vt:lpstr>
      <vt:lpstr>Linux集群方案 (LVS)</vt:lpstr>
      <vt:lpstr>集群计算</vt:lpstr>
      <vt:lpstr>自然界的食物链</vt:lpstr>
      <vt:lpstr>计算机界的食物链</vt:lpstr>
      <vt:lpstr>计算机界的食物链(续)</vt:lpstr>
      <vt:lpstr>集群式系统采用的操作系统</vt:lpstr>
      <vt:lpstr>LVS (Linux Virtual Server ) 简介</vt:lpstr>
      <vt:lpstr>LVS简介</vt:lpstr>
      <vt:lpstr>章文嵩</vt:lpstr>
      <vt:lpstr>Citrix NetScaler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LVS能做到的</vt:lpstr>
      <vt:lpstr>高性能的调度器</vt:lpstr>
      <vt:lpstr>LVS不能做到的</vt:lpstr>
      <vt:lpstr>LVS 实现方式</vt:lpstr>
      <vt:lpstr>LVS Framework</vt:lpstr>
      <vt:lpstr>典型LVS结构 (通用结构)</vt:lpstr>
      <vt:lpstr>典型LVS结构 (通用结构)</vt:lpstr>
      <vt:lpstr>LVS的三个部分</vt:lpstr>
      <vt:lpstr>为什么使用层次的体系结构?</vt:lpstr>
      <vt:lpstr>为什么是共享存储 ?</vt:lpstr>
      <vt:lpstr>三种IP负载均衡技术</vt:lpstr>
      <vt:lpstr>VS/NAT的体系结构 Virtual Server via Network Address Translation</vt:lpstr>
      <vt:lpstr>半连接的TCP有限状态机</vt:lpstr>
      <vt:lpstr>VS/TUN的体系结构</vt:lpstr>
      <vt:lpstr>VS/DR的体系结构</vt:lpstr>
      <vt:lpstr>调度算法</vt:lpstr>
      <vt:lpstr>1. 轮转调度 (Round-Robin Scheduling)</vt:lpstr>
      <vt:lpstr>1. 轮转调度 (Round-Robin Scheduling)</vt:lpstr>
      <vt:lpstr>1. 轮转调度 (Round-Robin Scheduling)</vt:lpstr>
      <vt:lpstr>2. 加权轮转调度 (Weighted Round-Robin Scheduling)</vt:lpstr>
      <vt:lpstr>2. 加权轮转调度</vt:lpstr>
      <vt:lpstr>2. 加权轮转调度 (Weighted Round-Robin Scheduling)</vt:lpstr>
      <vt:lpstr>3. 最小连接调度 (Least-Connection Scheduling)</vt:lpstr>
      <vt:lpstr>3. 最小连接调度 (Least-Connection Scheduling)</vt:lpstr>
      <vt:lpstr>3. 最小连接调度 (Least-Connection Scheduling)</vt:lpstr>
      <vt:lpstr>4. 加权最小连接调度 (Weighted Least-Connection Scheduling)</vt:lpstr>
      <vt:lpstr>4. 加权最小连接调度 (Weighted Least-Connection Scheduling)</vt:lpstr>
      <vt:lpstr>4. 加权最小连接调度</vt:lpstr>
      <vt:lpstr>5. 基于局部性的最少链接 (Locality-Based Least Connections Scheduling)</vt:lpstr>
      <vt:lpstr>5. 基于局部性的最少链接 (Locality-Based Least Connections Scheduling)</vt:lpstr>
      <vt:lpstr>5. 基于局部性的最少链接 (Locality-Based Least Connections Scheduling)</vt:lpstr>
      <vt:lpstr>6. 带复制的基于局部性最少链接</vt:lpstr>
      <vt:lpstr>6. 带复制的基于局部性最少链接 (Locality-Based Least Connections with Replication Scheduling)</vt:lpstr>
      <vt:lpstr>6. 带 (Locality-B</vt:lpstr>
      <vt:lpstr>7. 目标地址散列调度 (Destination Hashing Scheduling)</vt:lpstr>
      <vt:lpstr>8.源地址散列调度 (Source Hashing Scheduling)</vt:lpstr>
      <vt:lpstr>8.源地址散列调度 (Source Hashing Scheduling)</vt:lpstr>
      <vt:lpstr>PowerPoint 演示文稿</vt:lpstr>
      <vt:lpstr>LVS实现方式</vt:lpstr>
      <vt:lpstr>ipvsadm常用命令</vt:lpstr>
      <vt:lpstr>状态同步</vt:lpstr>
      <vt:lpstr>session会话保持Persistence</vt:lpstr>
      <vt:lpstr>调度器与真实服务器配置</vt:lpstr>
      <vt:lpstr>调度器与真实服务器配置</vt:lpstr>
      <vt:lpstr>RealServer标准配置方式</vt:lpstr>
      <vt:lpstr>演示环境</vt:lpstr>
      <vt:lpstr>问题</vt:lpstr>
      <vt:lpstr>LVS 高可用性</vt:lpstr>
      <vt:lpstr>LVS需要高可用性</vt:lpstr>
      <vt:lpstr>LVS Piranha</vt:lpstr>
      <vt:lpstr>Piranha</vt:lpstr>
      <vt:lpstr>PowerPoint 演示文稿</vt:lpstr>
      <vt:lpstr>Piranha安装</vt:lpstr>
      <vt:lpstr>Piranha配置文件</vt:lpstr>
      <vt:lpstr>Piranha结合Kickstart定制</vt:lpstr>
      <vt:lpstr>采用VS/DR模式，通过Piranha方式建立 演示一个典型的环境：一个dr节点、两 个realserver节点运行WEB服务。</vt:lpstr>
      <vt:lpstr>LVS Keepalived</vt:lpstr>
      <vt:lpstr>VRRP：Virtual Router Redundancy  Protocol (虚拟路由器冗余协议)</vt:lpstr>
      <vt:lpstr>LVS Keepalived</vt:lpstr>
      <vt:lpstr>LVS Keepalived</vt:lpstr>
      <vt:lpstr>LVS Keepalived</vt:lpstr>
      <vt:lpstr>PowerPoint 演示文稿</vt:lpstr>
      <vt:lpstr>PowerPoint 演示文稿</vt:lpstr>
      <vt:lpstr>heartbeat ldirectord</vt:lpstr>
      <vt:lpstr>heartbeat ldirectord</vt:lpstr>
      <vt:lpstr>PowerPoint 演示文稿</vt:lpstr>
      <vt:lpstr>LVS的应用延伸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CH4 存储管理</dc:title>
  <dc:creator>费翔林</dc:creator>
  <cp:lastModifiedBy>幽弥狂</cp:lastModifiedBy>
  <cp:revision>1</cp:revision>
  <dcterms:created xsi:type="dcterms:W3CDTF">2019-09-12T15:58:18Z</dcterms:created>
  <dcterms:modified xsi:type="dcterms:W3CDTF">2019-09-12T15:58:31Z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2014-06-22T00:00:00Z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2019-09-12T00:00:00Z</vt:filetime>
  </property>
</Properties>
</file>